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3" r:id="rId4"/>
    <p:sldId id="266" r:id="rId5"/>
    <p:sldId id="271" r:id="rId6"/>
    <p:sldId id="262" r:id="rId7"/>
    <p:sldId id="256" r:id="rId8"/>
    <p:sldId id="265" r:id="rId9"/>
    <p:sldId id="270" r:id="rId10"/>
    <p:sldId id="267" r:id="rId11"/>
    <p:sldId id="272" r:id="rId12"/>
    <p:sldId id="264" r:id="rId13"/>
    <p:sldId id="261" r:id="rId14"/>
    <p:sldId id="268" r:id="rId15"/>
    <p:sldId id="269" r:id="rId16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318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495465" y="1412091"/>
            <a:ext cx="389080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72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泊</a:t>
            </a:r>
            <a:r>
              <a:rPr lang="zh-CN" altLang="en-US" sz="7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船瓜洲</a:t>
            </a:r>
            <a:endParaRPr lang="zh-CN" altLang="en-US" sz="7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-2" y="0"/>
            <a:ext cx="9144000" cy="1113588"/>
          </a:xfrm>
          <a:custGeom>
            <a:avLst/>
            <a:gdLst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0 w 9144000"/>
              <a:gd name="connsiteY3" fmla="*/ 1728192 h 1728192"/>
              <a:gd name="connsiteX4" fmla="*/ 0 w 9144000"/>
              <a:gd name="connsiteY4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728192">
                <a:moveTo>
                  <a:pt x="0" y="0"/>
                </a:moveTo>
                <a:lnTo>
                  <a:pt x="9144000" y="0"/>
                </a:lnTo>
                <a:lnTo>
                  <a:pt x="9144000" y="1728192"/>
                </a:lnTo>
                <a:cubicBezTo>
                  <a:pt x="7634515" y="1723023"/>
                  <a:pt x="7097488" y="1456598"/>
                  <a:pt x="5515431" y="1306286"/>
                </a:cubicBezTo>
                <a:lnTo>
                  <a:pt x="0" y="172819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3"/>
          <p:cNvSpPr/>
          <p:nvPr/>
        </p:nvSpPr>
        <p:spPr>
          <a:xfrm rot="10800000">
            <a:off x="0" y="4029912"/>
            <a:ext cx="9144000" cy="1113588"/>
          </a:xfrm>
          <a:custGeom>
            <a:avLst/>
            <a:gdLst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0 w 9144000"/>
              <a:gd name="connsiteY3" fmla="*/ 1728192 h 1728192"/>
              <a:gd name="connsiteX4" fmla="*/ 0 w 9144000"/>
              <a:gd name="connsiteY4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728192">
                <a:moveTo>
                  <a:pt x="0" y="0"/>
                </a:moveTo>
                <a:lnTo>
                  <a:pt x="9144000" y="0"/>
                </a:lnTo>
                <a:lnTo>
                  <a:pt x="9144000" y="1728192"/>
                </a:lnTo>
                <a:cubicBezTo>
                  <a:pt x="7634515" y="1723023"/>
                  <a:pt x="7097488" y="1456598"/>
                  <a:pt x="5515431" y="1306286"/>
                </a:cubicBezTo>
                <a:lnTo>
                  <a:pt x="0" y="172819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4429174" y="2801430"/>
            <a:ext cx="26989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tx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宋</a:t>
            </a:r>
            <a:r>
              <a:rPr lang="en-US" altLang="zh-CN" sz="3200" dirty="0">
                <a:solidFill>
                  <a:schemeClr val="tx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3200" dirty="0" smtClean="0">
                <a:solidFill>
                  <a:schemeClr val="tx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zh-CN" altLang="en-US" sz="3200" dirty="0" smtClean="0">
                <a:solidFill>
                  <a:schemeClr val="tx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王安石</a:t>
            </a:r>
            <a:endParaRPr lang="zh-CN" altLang="en-US" sz="3200" dirty="0">
              <a:solidFill>
                <a:schemeClr val="tx2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683633" y="3418053"/>
            <a:ext cx="720080" cy="61248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23528" y="2643133"/>
            <a:ext cx="720080" cy="612485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8135055" y="3111810"/>
            <a:ext cx="720080" cy="612485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6768092" y="3302702"/>
            <a:ext cx="720080" cy="61248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491880" y="3417427"/>
            <a:ext cx="720080" cy="612485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2360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2" y="0"/>
            <a:ext cx="9144000" cy="1066551"/>
          </a:xfrm>
          <a:custGeom>
            <a:avLst/>
            <a:gdLst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0 w 9144000"/>
              <a:gd name="connsiteY3" fmla="*/ 1728192 h 1728192"/>
              <a:gd name="connsiteX4" fmla="*/ 0 w 9144000"/>
              <a:gd name="connsiteY4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728192">
                <a:moveTo>
                  <a:pt x="0" y="0"/>
                </a:moveTo>
                <a:lnTo>
                  <a:pt x="9144000" y="0"/>
                </a:lnTo>
                <a:lnTo>
                  <a:pt x="9144000" y="1728192"/>
                </a:lnTo>
                <a:cubicBezTo>
                  <a:pt x="7634515" y="1723023"/>
                  <a:pt x="7097488" y="1456598"/>
                  <a:pt x="5515431" y="1306286"/>
                </a:cubicBezTo>
                <a:lnTo>
                  <a:pt x="0" y="172819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3"/>
          <p:cNvSpPr/>
          <p:nvPr/>
        </p:nvSpPr>
        <p:spPr>
          <a:xfrm rot="10800000">
            <a:off x="0" y="4299942"/>
            <a:ext cx="9144000" cy="843558"/>
          </a:xfrm>
          <a:custGeom>
            <a:avLst/>
            <a:gdLst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0 w 9144000"/>
              <a:gd name="connsiteY3" fmla="*/ 1728192 h 1728192"/>
              <a:gd name="connsiteX4" fmla="*/ 0 w 9144000"/>
              <a:gd name="connsiteY4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728192">
                <a:moveTo>
                  <a:pt x="0" y="0"/>
                </a:moveTo>
                <a:lnTo>
                  <a:pt x="9144000" y="0"/>
                </a:lnTo>
                <a:lnTo>
                  <a:pt x="9144000" y="1728192"/>
                </a:lnTo>
                <a:cubicBezTo>
                  <a:pt x="7634515" y="1723023"/>
                  <a:pt x="7097488" y="1456598"/>
                  <a:pt x="5515431" y="1306286"/>
                </a:cubicBezTo>
                <a:lnTo>
                  <a:pt x="0" y="172819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574350" y="1516596"/>
            <a:ext cx="2592288" cy="2322258"/>
            <a:chOff x="574350" y="1516596"/>
            <a:chExt cx="2592288" cy="2322258"/>
          </a:xfrm>
        </p:grpSpPr>
        <p:sp>
          <p:nvSpPr>
            <p:cNvPr id="7" name="矩形 6"/>
            <p:cNvSpPr/>
            <p:nvPr/>
          </p:nvSpPr>
          <p:spPr>
            <a:xfrm>
              <a:off x="574350" y="1516596"/>
              <a:ext cx="2592288" cy="2322258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笑脸 7"/>
            <p:cNvSpPr/>
            <p:nvPr/>
          </p:nvSpPr>
          <p:spPr>
            <a:xfrm>
              <a:off x="1150414" y="1923678"/>
              <a:ext cx="1440160" cy="1242138"/>
            </a:xfrm>
            <a:prstGeom prst="smileyFac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779912" y="992774"/>
            <a:ext cx="4608512" cy="2907635"/>
            <a:chOff x="3779912" y="992774"/>
            <a:chExt cx="4608512" cy="2907635"/>
          </a:xfrm>
        </p:grpSpPr>
        <p:sp>
          <p:nvSpPr>
            <p:cNvPr id="2" name="TextBox 1"/>
            <p:cNvSpPr txBox="1"/>
            <p:nvPr/>
          </p:nvSpPr>
          <p:spPr>
            <a:xfrm>
              <a:off x="3779912" y="992774"/>
              <a:ext cx="23042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latin typeface="幼圆" pitchFamily="49" charset="-122"/>
                  <a:ea typeface="幼圆" pitchFamily="49" charset="-122"/>
                </a:rPr>
                <a:t>作者</a:t>
              </a:r>
              <a:r>
                <a:rPr lang="zh-CN" altLang="en-US" sz="2800" dirty="0" smtClean="0">
                  <a:latin typeface="幼圆" pitchFamily="49" charset="-122"/>
                  <a:ea typeface="幼圆" pitchFamily="49" charset="-122"/>
                </a:rPr>
                <a:t>简介：</a:t>
              </a:r>
              <a:endParaRPr lang="zh-CN" altLang="en-US" sz="2800" dirty="0">
                <a:latin typeface="幼圆" pitchFamily="49" charset="-122"/>
                <a:ea typeface="幼圆" pitchFamily="49" charset="-122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779912" y="1592085"/>
              <a:ext cx="4608512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dirty="0" smtClean="0">
                  <a:solidFill>
                    <a:srgbClr val="FF0000"/>
                  </a:solidFill>
                  <a:latin typeface="华文隶书" pitchFamily="2" charset="-122"/>
                  <a:ea typeface="华文隶书" pitchFamily="2" charset="-122"/>
                </a:rPr>
                <a:t>王安石</a:t>
              </a:r>
              <a:r>
                <a:rPr lang="zh-CN" altLang="en-US" dirty="0" smtClean="0">
                  <a:latin typeface="华文隶书" pitchFamily="2" charset="-122"/>
                  <a:ea typeface="华文隶书" pitchFamily="2" charset="-122"/>
                </a:rPr>
                <a:t>，</a:t>
              </a:r>
              <a:r>
                <a:rPr lang="zh-CN" altLang="en-US" sz="2800" dirty="0" smtClean="0">
                  <a:latin typeface="华文隶书" pitchFamily="2" charset="-122"/>
                  <a:ea typeface="华文隶书" pitchFamily="2" charset="-122"/>
                </a:rPr>
                <a:t>北宋著名政治家，文学家，是唐宋八大家之一。少年时随父亲在钟山（今南京）居住，故事南京为第二故乡。</a:t>
              </a:r>
              <a:endParaRPr lang="zh-CN" altLang="en-US" sz="2800" dirty="0">
                <a:latin typeface="华文隶书" pitchFamily="2" charset="-122"/>
                <a:ea typeface="华文隶书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79659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2" y="0"/>
            <a:ext cx="9144000" cy="1131590"/>
          </a:xfrm>
          <a:custGeom>
            <a:avLst/>
            <a:gdLst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0 w 9144000"/>
              <a:gd name="connsiteY3" fmla="*/ 1728192 h 1728192"/>
              <a:gd name="connsiteX4" fmla="*/ 0 w 9144000"/>
              <a:gd name="connsiteY4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728192">
                <a:moveTo>
                  <a:pt x="0" y="0"/>
                </a:moveTo>
                <a:lnTo>
                  <a:pt x="9144000" y="0"/>
                </a:lnTo>
                <a:lnTo>
                  <a:pt x="9144000" y="1728192"/>
                </a:lnTo>
                <a:cubicBezTo>
                  <a:pt x="7634515" y="1723023"/>
                  <a:pt x="7097488" y="1456598"/>
                  <a:pt x="5515431" y="1306286"/>
                </a:cubicBezTo>
                <a:lnTo>
                  <a:pt x="0" y="172819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3"/>
          <p:cNvSpPr/>
          <p:nvPr/>
        </p:nvSpPr>
        <p:spPr>
          <a:xfrm rot="10800000">
            <a:off x="0" y="4029912"/>
            <a:ext cx="9144000" cy="1113588"/>
          </a:xfrm>
          <a:custGeom>
            <a:avLst/>
            <a:gdLst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0 w 9144000"/>
              <a:gd name="connsiteY3" fmla="*/ 1728192 h 1728192"/>
              <a:gd name="connsiteX4" fmla="*/ 0 w 9144000"/>
              <a:gd name="connsiteY4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728192">
                <a:moveTo>
                  <a:pt x="0" y="0"/>
                </a:moveTo>
                <a:lnTo>
                  <a:pt x="9144000" y="0"/>
                </a:lnTo>
                <a:lnTo>
                  <a:pt x="9144000" y="1728192"/>
                </a:lnTo>
                <a:cubicBezTo>
                  <a:pt x="7634515" y="1723023"/>
                  <a:pt x="7097488" y="1456598"/>
                  <a:pt x="5515431" y="1306286"/>
                </a:cubicBezTo>
                <a:lnTo>
                  <a:pt x="0" y="172819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99792" y="267494"/>
            <a:ext cx="4104456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/>
              <a:t>       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泊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船瓜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洲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                    宋  王安石</a:t>
            </a:r>
            <a:endParaRPr lang="zh-CN" altLang="en-US" sz="2800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京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口瓜洲一水间，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钟山之隔数重山。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春风又绿江南岸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，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明月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何时照我还。</a:t>
            </a:r>
          </a:p>
          <a:p>
            <a:endParaRPr lang="zh-CN" altLang="en-US" sz="4000" dirty="0"/>
          </a:p>
          <a:p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2431088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2" y="0"/>
            <a:ext cx="9144000" cy="1131590"/>
          </a:xfrm>
          <a:custGeom>
            <a:avLst/>
            <a:gdLst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0 w 9144000"/>
              <a:gd name="connsiteY3" fmla="*/ 1728192 h 1728192"/>
              <a:gd name="connsiteX4" fmla="*/ 0 w 9144000"/>
              <a:gd name="connsiteY4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728192">
                <a:moveTo>
                  <a:pt x="0" y="0"/>
                </a:moveTo>
                <a:lnTo>
                  <a:pt x="9144000" y="0"/>
                </a:lnTo>
                <a:lnTo>
                  <a:pt x="9144000" y="1728192"/>
                </a:lnTo>
                <a:cubicBezTo>
                  <a:pt x="7634515" y="1723023"/>
                  <a:pt x="7097488" y="1456598"/>
                  <a:pt x="5515431" y="1306286"/>
                </a:cubicBezTo>
                <a:lnTo>
                  <a:pt x="0" y="172819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3"/>
          <p:cNvSpPr/>
          <p:nvPr/>
        </p:nvSpPr>
        <p:spPr>
          <a:xfrm rot="10800000">
            <a:off x="0" y="4029912"/>
            <a:ext cx="9144000" cy="1113588"/>
          </a:xfrm>
          <a:custGeom>
            <a:avLst/>
            <a:gdLst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0 w 9144000"/>
              <a:gd name="connsiteY3" fmla="*/ 1728192 h 1728192"/>
              <a:gd name="connsiteX4" fmla="*/ 0 w 9144000"/>
              <a:gd name="connsiteY4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728192">
                <a:moveTo>
                  <a:pt x="0" y="0"/>
                </a:moveTo>
                <a:lnTo>
                  <a:pt x="9144000" y="0"/>
                </a:lnTo>
                <a:lnTo>
                  <a:pt x="9144000" y="1728192"/>
                </a:lnTo>
                <a:cubicBezTo>
                  <a:pt x="7634515" y="1723023"/>
                  <a:pt x="7097488" y="1456598"/>
                  <a:pt x="5515431" y="1306286"/>
                </a:cubicBezTo>
                <a:lnTo>
                  <a:pt x="0" y="172819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99792" y="267494"/>
            <a:ext cx="3588568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srgbClr val="FF0000"/>
                </a:solidFill>
              </a:rPr>
              <a:t>              </a:t>
            </a:r>
            <a:r>
              <a:rPr lang="zh-CN" altLang="en-US" sz="28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泊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船瓜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洲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              宋  王安石</a:t>
            </a:r>
            <a:endParaRPr lang="zh-CN" altLang="en-US" sz="2800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 京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口瓜洲一水</a:t>
            </a:r>
            <a:r>
              <a:rPr lang="zh-CN" altLang="en-US" sz="2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间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，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钟山之隔</a:t>
            </a:r>
            <a:r>
              <a:rPr lang="zh-CN" altLang="en-US" sz="2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数重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山。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春风又绿江南岸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，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明月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何时照我</a:t>
            </a:r>
            <a:r>
              <a:rPr lang="zh-CN" altLang="en-US" sz="2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还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。</a:t>
            </a:r>
          </a:p>
          <a:p>
            <a:endParaRPr lang="zh-CN" altLang="en-US" sz="4000" dirty="0"/>
          </a:p>
          <a:p>
            <a:endParaRPr lang="zh-CN" altLang="en-US" sz="4000" dirty="0"/>
          </a:p>
        </p:txBody>
      </p:sp>
      <p:cxnSp>
        <p:nvCxnSpPr>
          <p:cNvPr id="6" name="直接连接符 5"/>
          <p:cNvCxnSpPr/>
          <p:nvPr/>
        </p:nvCxnSpPr>
        <p:spPr>
          <a:xfrm flipH="1">
            <a:off x="1691680" y="771550"/>
            <a:ext cx="1656184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183634" y="1635646"/>
            <a:ext cx="9361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停泊</a:t>
            </a:r>
            <a:endParaRPr lang="zh-CN" altLang="en-US" sz="2000" dirty="0"/>
          </a:p>
        </p:txBody>
      </p:sp>
      <p:cxnSp>
        <p:nvCxnSpPr>
          <p:cNvPr id="9" name="直接连接符 8"/>
          <p:cNvCxnSpPr/>
          <p:nvPr/>
        </p:nvCxnSpPr>
        <p:spPr>
          <a:xfrm>
            <a:off x="5460268" y="1879768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4860032" y="2647970"/>
            <a:ext cx="1728192" cy="4404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5292080" y="3939902"/>
            <a:ext cx="15121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7164288" y="170765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err="1" smtClean="0"/>
              <a:t>jiàn</a:t>
            </a:r>
            <a:endParaRPr lang="zh-CN" alt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6588224" y="2843725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err="1" smtClean="0"/>
              <a:t>S</a:t>
            </a:r>
            <a:r>
              <a:rPr lang="en-US" altLang="zh-CN" sz="2000" dirty="0" err="1" smtClean="0"/>
              <a:t>h</a:t>
            </a:r>
            <a:r>
              <a:rPr lang="en-US" altLang="zh-CN" sz="1600" dirty="0" err="1" smtClean="0"/>
              <a:t>ǜ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ch</a:t>
            </a:r>
            <a:r>
              <a:rPr lang="en-US" altLang="zh-CN" sz="1200" dirty="0" err="1" smtClean="0"/>
              <a:t>Ó</a:t>
            </a:r>
            <a:r>
              <a:rPr lang="en-US" altLang="zh-CN" dirty="0" err="1" smtClean="0"/>
              <a:t>ng</a:t>
            </a:r>
            <a:r>
              <a:rPr lang="en-US" altLang="zh-CN" dirty="0" smtClean="0"/>
              <a:t> </a:t>
            </a:r>
            <a:endParaRPr lang="zh-CN" alt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6804248" y="3755236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err="1" smtClean="0"/>
              <a:t>huán</a:t>
            </a:r>
            <a:r>
              <a:rPr lang="en-US" altLang="zh-CN" dirty="0" smtClean="0"/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86996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2" y="0"/>
            <a:ext cx="9144000" cy="1131590"/>
          </a:xfrm>
          <a:custGeom>
            <a:avLst/>
            <a:gdLst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0 w 9144000"/>
              <a:gd name="connsiteY3" fmla="*/ 1728192 h 1728192"/>
              <a:gd name="connsiteX4" fmla="*/ 0 w 9144000"/>
              <a:gd name="connsiteY4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728192">
                <a:moveTo>
                  <a:pt x="0" y="0"/>
                </a:moveTo>
                <a:lnTo>
                  <a:pt x="9144000" y="0"/>
                </a:lnTo>
                <a:lnTo>
                  <a:pt x="9144000" y="1728192"/>
                </a:lnTo>
                <a:cubicBezTo>
                  <a:pt x="7634515" y="1723023"/>
                  <a:pt x="7097488" y="1456598"/>
                  <a:pt x="5515431" y="1306286"/>
                </a:cubicBezTo>
                <a:lnTo>
                  <a:pt x="0" y="172819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3"/>
          <p:cNvSpPr/>
          <p:nvPr/>
        </p:nvSpPr>
        <p:spPr>
          <a:xfrm rot="10800000">
            <a:off x="0" y="4029912"/>
            <a:ext cx="9144000" cy="1113588"/>
          </a:xfrm>
          <a:custGeom>
            <a:avLst/>
            <a:gdLst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0 w 9144000"/>
              <a:gd name="connsiteY3" fmla="*/ 1728192 h 1728192"/>
              <a:gd name="connsiteX4" fmla="*/ 0 w 9144000"/>
              <a:gd name="connsiteY4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728192">
                <a:moveTo>
                  <a:pt x="0" y="0"/>
                </a:moveTo>
                <a:lnTo>
                  <a:pt x="9144000" y="0"/>
                </a:lnTo>
                <a:lnTo>
                  <a:pt x="9144000" y="1728192"/>
                </a:lnTo>
                <a:cubicBezTo>
                  <a:pt x="7634515" y="1723023"/>
                  <a:pt x="7097488" y="1456598"/>
                  <a:pt x="5515431" y="1306286"/>
                </a:cubicBezTo>
                <a:lnTo>
                  <a:pt x="0" y="172819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99792" y="267494"/>
            <a:ext cx="4104456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/>
              <a:t>       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泊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船瓜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洲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                    宋  王安石</a:t>
            </a:r>
            <a:endParaRPr lang="zh-CN" altLang="en-US" sz="2800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京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口瓜洲一水间，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钟山之隔数重山。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春风又绿江南岸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，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明月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何时照我还。</a:t>
            </a:r>
          </a:p>
          <a:p>
            <a:endParaRPr lang="zh-CN" altLang="en-US" sz="4000" dirty="0"/>
          </a:p>
          <a:p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1849958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2" y="0"/>
            <a:ext cx="9144000" cy="1131590"/>
          </a:xfrm>
          <a:custGeom>
            <a:avLst/>
            <a:gdLst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0 w 9144000"/>
              <a:gd name="connsiteY3" fmla="*/ 1728192 h 1728192"/>
              <a:gd name="connsiteX4" fmla="*/ 0 w 9144000"/>
              <a:gd name="connsiteY4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728192">
                <a:moveTo>
                  <a:pt x="0" y="0"/>
                </a:moveTo>
                <a:lnTo>
                  <a:pt x="9144000" y="0"/>
                </a:lnTo>
                <a:lnTo>
                  <a:pt x="9144000" y="1728192"/>
                </a:lnTo>
                <a:cubicBezTo>
                  <a:pt x="7634515" y="1723023"/>
                  <a:pt x="7097488" y="1456598"/>
                  <a:pt x="5515431" y="1306286"/>
                </a:cubicBezTo>
                <a:lnTo>
                  <a:pt x="0" y="172819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3"/>
          <p:cNvSpPr/>
          <p:nvPr/>
        </p:nvSpPr>
        <p:spPr>
          <a:xfrm rot="10800000">
            <a:off x="0" y="4029912"/>
            <a:ext cx="9144000" cy="1113588"/>
          </a:xfrm>
          <a:custGeom>
            <a:avLst/>
            <a:gdLst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0 w 9144000"/>
              <a:gd name="connsiteY3" fmla="*/ 1728192 h 1728192"/>
              <a:gd name="connsiteX4" fmla="*/ 0 w 9144000"/>
              <a:gd name="connsiteY4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728192">
                <a:moveTo>
                  <a:pt x="0" y="0"/>
                </a:moveTo>
                <a:lnTo>
                  <a:pt x="9144000" y="0"/>
                </a:lnTo>
                <a:lnTo>
                  <a:pt x="9144000" y="1728192"/>
                </a:lnTo>
                <a:cubicBezTo>
                  <a:pt x="7634515" y="1723023"/>
                  <a:pt x="7097488" y="1456598"/>
                  <a:pt x="5515431" y="1306286"/>
                </a:cubicBezTo>
                <a:lnTo>
                  <a:pt x="0" y="172819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142999" y="1790979"/>
            <a:ext cx="685799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dirty="0">
                <a:latin typeface="微软雅黑" pitchFamily="34" charset="-122"/>
                <a:ea typeface="微软雅黑" pitchFamily="34" charset="-122"/>
              </a:rPr>
              <a:t>京口瓜洲一水间</a:t>
            </a:r>
            <a:r>
              <a:rPr lang="zh-CN" altLang="en-US" sz="3200" dirty="0" smtClean="0">
                <a:latin typeface="微软雅黑" pitchFamily="34" charset="-122"/>
                <a:ea typeface="微软雅黑" pitchFamily="34" charset="-122"/>
              </a:rPr>
              <a:t>，钟</a:t>
            </a:r>
            <a:r>
              <a:rPr lang="zh-CN" altLang="en-US" sz="3200" dirty="0">
                <a:latin typeface="微软雅黑" pitchFamily="34" charset="-122"/>
                <a:ea typeface="微软雅黑" pitchFamily="34" charset="-122"/>
              </a:rPr>
              <a:t>山之隔数重山。</a:t>
            </a:r>
          </a:p>
        </p:txBody>
      </p:sp>
      <p:sp>
        <p:nvSpPr>
          <p:cNvPr id="3" name="椭圆 2"/>
          <p:cNvSpPr/>
          <p:nvPr/>
        </p:nvSpPr>
        <p:spPr>
          <a:xfrm>
            <a:off x="4072742" y="2775014"/>
            <a:ext cx="476673" cy="480573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432100" y="2991136"/>
            <a:ext cx="648072" cy="52890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8397957" y="3027535"/>
            <a:ext cx="544385" cy="509498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6990726" y="3234406"/>
            <a:ext cx="504056" cy="391733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8582302" y="1635646"/>
            <a:ext cx="360040" cy="33303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5220546" y="3684085"/>
            <a:ext cx="504056" cy="391733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2267744" y="3520039"/>
            <a:ext cx="432048" cy="32809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5147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/>
        </p:nvSpPr>
        <p:spPr>
          <a:xfrm>
            <a:off x="-2" y="1172962"/>
            <a:ext cx="9144002" cy="840387"/>
          </a:xfrm>
          <a:custGeom>
            <a:avLst/>
            <a:gdLst>
              <a:gd name="connsiteX0" fmla="*/ 0 w 8540401"/>
              <a:gd name="connsiteY0" fmla="*/ 750799 h 840387"/>
              <a:gd name="connsiteX1" fmla="*/ 2852057 w 8540401"/>
              <a:gd name="connsiteY1" fmla="*/ 282714 h 840387"/>
              <a:gd name="connsiteX2" fmla="*/ 5094514 w 8540401"/>
              <a:gd name="connsiteY2" fmla="*/ 837885 h 840387"/>
              <a:gd name="connsiteX3" fmla="*/ 7358743 w 8540401"/>
              <a:gd name="connsiteY3" fmla="*/ 10571 h 840387"/>
              <a:gd name="connsiteX4" fmla="*/ 8436428 w 8540401"/>
              <a:gd name="connsiteY4" fmla="*/ 369799 h 840387"/>
              <a:gd name="connsiteX5" fmla="*/ 8501743 w 8540401"/>
              <a:gd name="connsiteY5" fmla="*/ 369799 h 840387"/>
              <a:gd name="connsiteX6" fmla="*/ 8469085 w 8540401"/>
              <a:gd name="connsiteY6" fmla="*/ 380685 h 8403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540401" h="840387">
                <a:moveTo>
                  <a:pt x="0" y="750799"/>
                </a:moveTo>
                <a:cubicBezTo>
                  <a:pt x="1001485" y="509499"/>
                  <a:pt x="2002971" y="268200"/>
                  <a:pt x="2852057" y="282714"/>
                </a:cubicBezTo>
                <a:cubicBezTo>
                  <a:pt x="3701143" y="297228"/>
                  <a:pt x="4343400" y="883242"/>
                  <a:pt x="5094514" y="837885"/>
                </a:cubicBezTo>
                <a:cubicBezTo>
                  <a:pt x="5845628" y="792528"/>
                  <a:pt x="6801757" y="88585"/>
                  <a:pt x="7358743" y="10571"/>
                </a:cubicBezTo>
                <a:cubicBezTo>
                  <a:pt x="7915729" y="-67443"/>
                  <a:pt x="8245928" y="309928"/>
                  <a:pt x="8436428" y="369799"/>
                </a:cubicBezTo>
                <a:cubicBezTo>
                  <a:pt x="8626928" y="429670"/>
                  <a:pt x="8496300" y="367985"/>
                  <a:pt x="8501743" y="369799"/>
                </a:cubicBezTo>
                <a:cubicBezTo>
                  <a:pt x="8507186" y="371613"/>
                  <a:pt x="8488135" y="376149"/>
                  <a:pt x="8469085" y="380685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>
            <a:off x="0" y="2643757"/>
            <a:ext cx="9180511" cy="840387"/>
          </a:xfrm>
          <a:custGeom>
            <a:avLst/>
            <a:gdLst>
              <a:gd name="connsiteX0" fmla="*/ 0 w 8540401"/>
              <a:gd name="connsiteY0" fmla="*/ 750799 h 840387"/>
              <a:gd name="connsiteX1" fmla="*/ 2852057 w 8540401"/>
              <a:gd name="connsiteY1" fmla="*/ 282714 h 840387"/>
              <a:gd name="connsiteX2" fmla="*/ 5094514 w 8540401"/>
              <a:gd name="connsiteY2" fmla="*/ 837885 h 840387"/>
              <a:gd name="connsiteX3" fmla="*/ 7358743 w 8540401"/>
              <a:gd name="connsiteY3" fmla="*/ 10571 h 840387"/>
              <a:gd name="connsiteX4" fmla="*/ 8436428 w 8540401"/>
              <a:gd name="connsiteY4" fmla="*/ 369799 h 840387"/>
              <a:gd name="connsiteX5" fmla="*/ 8501743 w 8540401"/>
              <a:gd name="connsiteY5" fmla="*/ 369799 h 840387"/>
              <a:gd name="connsiteX6" fmla="*/ 8469085 w 8540401"/>
              <a:gd name="connsiteY6" fmla="*/ 380685 h 8403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540401" h="840387">
                <a:moveTo>
                  <a:pt x="0" y="750799"/>
                </a:moveTo>
                <a:cubicBezTo>
                  <a:pt x="1001485" y="509499"/>
                  <a:pt x="2002971" y="268200"/>
                  <a:pt x="2852057" y="282714"/>
                </a:cubicBezTo>
                <a:cubicBezTo>
                  <a:pt x="3701143" y="297228"/>
                  <a:pt x="4343400" y="883242"/>
                  <a:pt x="5094514" y="837885"/>
                </a:cubicBezTo>
                <a:cubicBezTo>
                  <a:pt x="5845628" y="792528"/>
                  <a:pt x="6801757" y="88585"/>
                  <a:pt x="7358743" y="10571"/>
                </a:cubicBezTo>
                <a:cubicBezTo>
                  <a:pt x="7915729" y="-67443"/>
                  <a:pt x="8245928" y="309928"/>
                  <a:pt x="8436428" y="369799"/>
                </a:cubicBezTo>
                <a:cubicBezTo>
                  <a:pt x="8626928" y="429670"/>
                  <a:pt x="8496300" y="367985"/>
                  <a:pt x="8501743" y="369799"/>
                </a:cubicBezTo>
                <a:cubicBezTo>
                  <a:pt x="8507186" y="371613"/>
                  <a:pt x="8488135" y="376149"/>
                  <a:pt x="8469085" y="380685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>
            <a:off x="6335486" y="2213827"/>
            <a:ext cx="1385283" cy="348091"/>
          </a:xfrm>
          <a:custGeom>
            <a:avLst/>
            <a:gdLst>
              <a:gd name="connsiteX0" fmla="*/ 0 w 1385283"/>
              <a:gd name="connsiteY0" fmla="*/ 213687 h 348091"/>
              <a:gd name="connsiteX1" fmla="*/ 413657 w 1385283"/>
              <a:gd name="connsiteY1" fmla="*/ 344316 h 348091"/>
              <a:gd name="connsiteX2" fmla="*/ 664028 w 1385283"/>
              <a:gd name="connsiteY2" fmla="*/ 83059 h 348091"/>
              <a:gd name="connsiteX3" fmla="*/ 1066800 w 1385283"/>
              <a:gd name="connsiteY3" fmla="*/ 235459 h 348091"/>
              <a:gd name="connsiteX4" fmla="*/ 1349828 w 1385283"/>
              <a:gd name="connsiteY4" fmla="*/ 28630 h 348091"/>
              <a:gd name="connsiteX5" fmla="*/ 1371600 w 1385283"/>
              <a:gd name="connsiteY5" fmla="*/ 6859 h 348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85283" h="348091">
                <a:moveTo>
                  <a:pt x="0" y="213687"/>
                </a:moveTo>
                <a:cubicBezTo>
                  <a:pt x="151493" y="289887"/>
                  <a:pt x="302986" y="366087"/>
                  <a:pt x="413657" y="344316"/>
                </a:cubicBezTo>
                <a:cubicBezTo>
                  <a:pt x="524328" y="322545"/>
                  <a:pt x="555171" y="101202"/>
                  <a:pt x="664028" y="83059"/>
                </a:cubicBezTo>
                <a:cubicBezTo>
                  <a:pt x="772885" y="64916"/>
                  <a:pt x="952500" y="244530"/>
                  <a:pt x="1066800" y="235459"/>
                </a:cubicBezTo>
                <a:cubicBezTo>
                  <a:pt x="1181100" y="226388"/>
                  <a:pt x="1299028" y="66730"/>
                  <a:pt x="1349828" y="28630"/>
                </a:cubicBezTo>
                <a:cubicBezTo>
                  <a:pt x="1400628" y="-9470"/>
                  <a:pt x="1386114" y="-1306"/>
                  <a:pt x="1371600" y="6859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>
            <a:off x="4844143" y="1913691"/>
            <a:ext cx="3461657" cy="590023"/>
          </a:xfrm>
          <a:custGeom>
            <a:avLst/>
            <a:gdLst>
              <a:gd name="connsiteX0" fmla="*/ 0 w 3461657"/>
              <a:gd name="connsiteY0" fmla="*/ 448509 h 590023"/>
              <a:gd name="connsiteX1" fmla="*/ 642257 w 3461657"/>
              <a:gd name="connsiteY1" fmla="*/ 263452 h 590023"/>
              <a:gd name="connsiteX2" fmla="*/ 936171 w 3461657"/>
              <a:gd name="connsiteY2" fmla="*/ 590023 h 590023"/>
              <a:gd name="connsiteX3" fmla="*/ 1306286 w 3461657"/>
              <a:gd name="connsiteY3" fmla="*/ 263452 h 590023"/>
              <a:gd name="connsiteX4" fmla="*/ 1872343 w 3461657"/>
              <a:gd name="connsiteY4" fmla="*/ 296109 h 590023"/>
              <a:gd name="connsiteX5" fmla="*/ 2177143 w 3461657"/>
              <a:gd name="connsiteY5" fmla="*/ 2195 h 590023"/>
              <a:gd name="connsiteX6" fmla="*/ 2721428 w 3461657"/>
              <a:gd name="connsiteY6" fmla="*/ 154595 h 590023"/>
              <a:gd name="connsiteX7" fmla="*/ 3069771 w 3461657"/>
              <a:gd name="connsiteY7" fmla="*/ 13080 h 590023"/>
              <a:gd name="connsiteX8" fmla="*/ 3461657 w 3461657"/>
              <a:gd name="connsiteY8" fmla="*/ 176366 h 590023"/>
              <a:gd name="connsiteX9" fmla="*/ 3461657 w 3461657"/>
              <a:gd name="connsiteY9" fmla="*/ 176366 h 590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461657" h="590023">
                <a:moveTo>
                  <a:pt x="0" y="448509"/>
                </a:moveTo>
                <a:cubicBezTo>
                  <a:pt x="243114" y="344187"/>
                  <a:pt x="486229" y="239866"/>
                  <a:pt x="642257" y="263452"/>
                </a:cubicBezTo>
                <a:cubicBezTo>
                  <a:pt x="798286" y="287038"/>
                  <a:pt x="825500" y="590023"/>
                  <a:pt x="936171" y="590023"/>
                </a:cubicBezTo>
                <a:cubicBezTo>
                  <a:pt x="1046842" y="590023"/>
                  <a:pt x="1150257" y="312438"/>
                  <a:pt x="1306286" y="263452"/>
                </a:cubicBezTo>
                <a:cubicBezTo>
                  <a:pt x="1462315" y="214466"/>
                  <a:pt x="1727200" y="339652"/>
                  <a:pt x="1872343" y="296109"/>
                </a:cubicBezTo>
                <a:cubicBezTo>
                  <a:pt x="2017486" y="252566"/>
                  <a:pt x="2035629" y="25781"/>
                  <a:pt x="2177143" y="2195"/>
                </a:cubicBezTo>
                <a:cubicBezTo>
                  <a:pt x="2318657" y="-21391"/>
                  <a:pt x="2572657" y="152781"/>
                  <a:pt x="2721428" y="154595"/>
                </a:cubicBezTo>
                <a:cubicBezTo>
                  <a:pt x="2870199" y="156409"/>
                  <a:pt x="2946400" y="9452"/>
                  <a:pt x="3069771" y="13080"/>
                </a:cubicBezTo>
                <a:cubicBezTo>
                  <a:pt x="3193142" y="16708"/>
                  <a:pt x="3461657" y="176366"/>
                  <a:pt x="3461657" y="176366"/>
                </a:cubicBezTo>
                <a:lnTo>
                  <a:pt x="3461657" y="176366"/>
                </a:ln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1578429" y="1817875"/>
            <a:ext cx="2394857" cy="533439"/>
          </a:xfrm>
          <a:custGeom>
            <a:avLst/>
            <a:gdLst>
              <a:gd name="connsiteX0" fmla="*/ 0 w 2394857"/>
              <a:gd name="connsiteY0" fmla="*/ 272182 h 533439"/>
              <a:gd name="connsiteX1" fmla="*/ 674914 w 2394857"/>
              <a:gd name="connsiteY1" fmla="*/ 39 h 533439"/>
              <a:gd name="connsiteX2" fmla="*/ 1186542 w 2394857"/>
              <a:gd name="connsiteY2" fmla="*/ 250411 h 533439"/>
              <a:gd name="connsiteX3" fmla="*/ 1796142 w 2394857"/>
              <a:gd name="connsiteY3" fmla="*/ 43582 h 533439"/>
              <a:gd name="connsiteX4" fmla="*/ 2329542 w 2394857"/>
              <a:gd name="connsiteY4" fmla="*/ 489896 h 533439"/>
              <a:gd name="connsiteX5" fmla="*/ 2340428 w 2394857"/>
              <a:gd name="connsiteY5" fmla="*/ 500782 h 533439"/>
              <a:gd name="connsiteX6" fmla="*/ 2394857 w 2394857"/>
              <a:gd name="connsiteY6" fmla="*/ 533439 h 533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94857" h="533439">
                <a:moveTo>
                  <a:pt x="0" y="272182"/>
                </a:moveTo>
                <a:cubicBezTo>
                  <a:pt x="238578" y="137924"/>
                  <a:pt x="477157" y="3667"/>
                  <a:pt x="674914" y="39"/>
                </a:cubicBezTo>
                <a:cubicBezTo>
                  <a:pt x="872671" y="-3589"/>
                  <a:pt x="999671" y="243154"/>
                  <a:pt x="1186542" y="250411"/>
                </a:cubicBezTo>
                <a:cubicBezTo>
                  <a:pt x="1373413" y="257668"/>
                  <a:pt x="1605642" y="3668"/>
                  <a:pt x="1796142" y="43582"/>
                </a:cubicBezTo>
                <a:cubicBezTo>
                  <a:pt x="1986642" y="83496"/>
                  <a:pt x="2238828" y="413696"/>
                  <a:pt x="2329542" y="489896"/>
                </a:cubicBezTo>
                <a:cubicBezTo>
                  <a:pt x="2420256" y="566096"/>
                  <a:pt x="2329542" y="493525"/>
                  <a:pt x="2340428" y="500782"/>
                </a:cubicBezTo>
                <a:cubicBezTo>
                  <a:pt x="2351314" y="508039"/>
                  <a:pt x="2394857" y="533439"/>
                  <a:pt x="2394857" y="533439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1088571" y="2251945"/>
            <a:ext cx="2895600" cy="534798"/>
          </a:xfrm>
          <a:custGeom>
            <a:avLst/>
            <a:gdLst>
              <a:gd name="connsiteX0" fmla="*/ 0 w 2895600"/>
              <a:gd name="connsiteY0" fmla="*/ 306198 h 534798"/>
              <a:gd name="connsiteX1" fmla="*/ 718458 w 2895600"/>
              <a:gd name="connsiteY1" fmla="*/ 1398 h 534798"/>
              <a:gd name="connsiteX2" fmla="*/ 1066800 w 2895600"/>
              <a:gd name="connsiteY2" fmla="*/ 415055 h 534798"/>
              <a:gd name="connsiteX3" fmla="*/ 1469572 w 2895600"/>
              <a:gd name="connsiteY3" fmla="*/ 251769 h 534798"/>
              <a:gd name="connsiteX4" fmla="*/ 1948543 w 2895600"/>
              <a:gd name="connsiteY4" fmla="*/ 523912 h 534798"/>
              <a:gd name="connsiteX5" fmla="*/ 2329543 w 2895600"/>
              <a:gd name="connsiteY5" fmla="*/ 175569 h 534798"/>
              <a:gd name="connsiteX6" fmla="*/ 2841172 w 2895600"/>
              <a:gd name="connsiteY6" fmla="*/ 523912 h 534798"/>
              <a:gd name="connsiteX7" fmla="*/ 2841172 w 2895600"/>
              <a:gd name="connsiteY7" fmla="*/ 523912 h 534798"/>
              <a:gd name="connsiteX8" fmla="*/ 2895600 w 2895600"/>
              <a:gd name="connsiteY8" fmla="*/ 534798 h 534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95600" h="534798">
                <a:moveTo>
                  <a:pt x="0" y="306198"/>
                </a:moveTo>
                <a:cubicBezTo>
                  <a:pt x="270329" y="144726"/>
                  <a:pt x="540658" y="-16745"/>
                  <a:pt x="718458" y="1398"/>
                </a:cubicBezTo>
                <a:cubicBezTo>
                  <a:pt x="896258" y="19541"/>
                  <a:pt x="941614" y="373326"/>
                  <a:pt x="1066800" y="415055"/>
                </a:cubicBezTo>
                <a:cubicBezTo>
                  <a:pt x="1191986" y="456784"/>
                  <a:pt x="1322615" y="233626"/>
                  <a:pt x="1469572" y="251769"/>
                </a:cubicBezTo>
                <a:cubicBezTo>
                  <a:pt x="1616529" y="269912"/>
                  <a:pt x="1805215" y="536612"/>
                  <a:pt x="1948543" y="523912"/>
                </a:cubicBezTo>
                <a:cubicBezTo>
                  <a:pt x="2091872" y="511212"/>
                  <a:pt x="2180772" y="175569"/>
                  <a:pt x="2329543" y="175569"/>
                </a:cubicBezTo>
                <a:cubicBezTo>
                  <a:pt x="2478314" y="175569"/>
                  <a:pt x="2841172" y="523912"/>
                  <a:pt x="2841172" y="523912"/>
                </a:cubicBezTo>
                <a:lnTo>
                  <a:pt x="2841172" y="523912"/>
                </a:lnTo>
                <a:lnTo>
                  <a:pt x="2895600" y="534798"/>
                </a:ln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>
            <a:off x="4495800" y="2764971"/>
            <a:ext cx="1698171" cy="425525"/>
          </a:xfrm>
          <a:custGeom>
            <a:avLst/>
            <a:gdLst>
              <a:gd name="connsiteX0" fmla="*/ 0 w 1698171"/>
              <a:gd name="connsiteY0" fmla="*/ 141515 h 425525"/>
              <a:gd name="connsiteX1" fmla="*/ 816429 w 1698171"/>
              <a:gd name="connsiteY1" fmla="*/ 424543 h 425525"/>
              <a:gd name="connsiteX2" fmla="*/ 1088571 w 1698171"/>
              <a:gd name="connsiteY2" fmla="*/ 54429 h 425525"/>
              <a:gd name="connsiteX3" fmla="*/ 1589314 w 1698171"/>
              <a:gd name="connsiteY3" fmla="*/ 239486 h 425525"/>
              <a:gd name="connsiteX4" fmla="*/ 1698171 w 1698171"/>
              <a:gd name="connsiteY4" fmla="*/ 0 h 425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98171" h="425525">
                <a:moveTo>
                  <a:pt x="0" y="141515"/>
                </a:moveTo>
                <a:cubicBezTo>
                  <a:pt x="317500" y="290286"/>
                  <a:pt x="635001" y="439057"/>
                  <a:pt x="816429" y="424543"/>
                </a:cubicBezTo>
                <a:cubicBezTo>
                  <a:pt x="997858" y="410029"/>
                  <a:pt x="959757" y="85272"/>
                  <a:pt x="1088571" y="54429"/>
                </a:cubicBezTo>
                <a:cubicBezTo>
                  <a:pt x="1217385" y="23586"/>
                  <a:pt x="1487714" y="248558"/>
                  <a:pt x="1589314" y="239486"/>
                </a:cubicBezTo>
                <a:cubicBezTo>
                  <a:pt x="1690914" y="230414"/>
                  <a:pt x="1694542" y="115207"/>
                  <a:pt x="1698171" y="0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7308304" y="3038859"/>
            <a:ext cx="1439359" cy="523220"/>
            <a:chOff x="7289677" y="2928886"/>
            <a:chExt cx="1439359" cy="523220"/>
          </a:xfrm>
        </p:grpSpPr>
        <p:sp>
          <p:nvSpPr>
            <p:cNvPr id="18" name="椭圆 17"/>
            <p:cNvSpPr/>
            <p:nvPr/>
          </p:nvSpPr>
          <p:spPr>
            <a:xfrm>
              <a:off x="7289677" y="3112561"/>
              <a:ext cx="216024" cy="15587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7629333" y="2928886"/>
              <a:ext cx="109970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latin typeface="微软雅黑" pitchFamily="34" charset="-122"/>
                  <a:ea typeface="微软雅黑" pitchFamily="34" charset="-122"/>
                </a:rPr>
                <a:t>京口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322334" y="699542"/>
            <a:ext cx="1354122" cy="523220"/>
            <a:chOff x="7322334" y="699542"/>
            <a:chExt cx="1354122" cy="523220"/>
          </a:xfrm>
        </p:grpSpPr>
        <p:sp>
          <p:nvSpPr>
            <p:cNvPr id="16" name="椭圆 15"/>
            <p:cNvSpPr/>
            <p:nvPr/>
          </p:nvSpPr>
          <p:spPr>
            <a:xfrm>
              <a:off x="7322334" y="903712"/>
              <a:ext cx="216024" cy="15587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596336" y="699542"/>
              <a:ext cx="108012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latin typeface="微软雅黑" pitchFamily="34" charset="-122"/>
                  <a:ea typeface="微软雅黑" pitchFamily="34" charset="-122"/>
                </a:rPr>
                <a:t>瓜洲</a:t>
              </a:r>
              <a:endParaRPr lang="zh-CN" altLang="en-US" sz="28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083974" y="3222534"/>
            <a:ext cx="1691883" cy="523220"/>
            <a:chOff x="1083974" y="3222534"/>
            <a:chExt cx="1691883" cy="523220"/>
          </a:xfrm>
        </p:grpSpPr>
        <p:sp>
          <p:nvSpPr>
            <p:cNvPr id="20" name="椭圆 19"/>
            <p:cNvSpPr/>
            <p:nvPr/>
          </p:nvSpPr>
          <p:spPr>
            <a:xfrm>
              <a:off x="1083974" y="3406209"/>
              <a:ext cx="216024" cy="15587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438470" y="3222534"/>
              <a:ext cx="13373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latin typeface="微软雅黑" pitchFamily="34" charset="-122"/>
                  <a:ea typeface="微软雅黑" pitchFamily="34" charset="-122"/>
                </a:rPr>
                <a:t>钟山</a:t>
              </a:r>
            </a:p>
          </p:txBody>
        </p:sp>
      </p:grpSp>
      <p:sp>
        <p:nvSpPr>
          <p:cNvPr id="22" name="矩形 3"/>
          <p:cNvSpPr/>
          <p:nvPr/>
        </p:nvSpPr>
        <p:spPr>
          <a:xfrm>
            <a:off x="-2" y="0"/>
            <a:ext cx="9144000" cy="699542"/>
          </a:xfrm>
          <a:custGeom>
            <a:avLst/>
            <a:gdLst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0 w 9144000"/>
              <a:gd name="connsiteY3" fmla="*/ 1728192 h 1728192"/>
              <a:gd name="connsiteX4" fmla="*/ 0 w 9144000"/>
              <a:gd name="connsiteY4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728192">
                <a:moveTo>
                  <a:pt x="0" y="0"/>
                </a:moveTo>
                <a:lnTo>
                  <a:pt x="9144000" y="0"/>
                </a:lnTo>
                <a:lnTo>
                  <a:pt x="9144000" y="1728192"/>
                </a:lnTo>
                <a:cubicBezTo>
                  <a:pt x="7634515" y="1723023"/>
                  <a:pt x="7097488" y="1456598"/>
                  <a:pt x="5515431" y="1306286"/>
                </a:cubicBezTo>
                <a:lnTo>
                  <a:pt x="0" y="172819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3"/>
          <p:cNvSpPr/>
          <p:nvPr/>
        </p:nvSpPr>
        <p:spPr>
          <a:xfrm rot="10800000">
            <a:off x="0" y="4227934"/>
            <a:ext cx="9144000" cy="915566"/>
          </a:xfrm>
          <a:custGeom>
            <a:avLst/>
            <a:gdLst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0 w 9144000"/>
              <a:gd name="connsiteY3" fmla="*/ 1728192 h 1728192"/>
              <a:gd name="connsiteX4" fmla="*/ 0 w 9144000"/>
              <a:gd name="connsiteY4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728192">
                <a:moveTo>
                  <a:pt x="0" y="0"/>
                </a:moveTo>
                <a:lnTo>
                  <a:pt x="9144000" y="0"/>
                </a:lnTo>
                <a:lnTo>
                  <a:pt x="9144000" y="1728192"/>
                </a:lnTo>
                <a:cubicBezTo>
                  <a:pt x="7634515" y="1723023"/>
                  <a:pt x="7097488" y="1456598"/>
                  <a:pt x="5515431" y="1306286"/>
                </a:cubicBezTo>
                <a:lnTo>
                  <a:pt x="0" y="172819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9" name="组合 28"/>
          <p:cNvGrpSpPr/>
          <p:nvPr/>
        </p:nvGrpSpPr>
        <p:grpSpPr>
          <a:xfrm>
            <a:off x="3505234" y="3132873"/>
            <a:ext cx="1839651" cy="1072563"/>
            <a:chOff x="3505234" y="3132873"/>
            <a:chExt cx="1839651" cy="1072563"/>
          </a:xfrm>
        </p:grpSpPr>
        <p:sp>
          <p:nvSpPr>
            <p:cNvPr id="24" name="等腰三角形 23"/>
            <p:cNvSpPr/>
            <p:nvPr/>
          </p:nvSpPr>
          <p:spPr>
            <a:xfrm>
              <a:off x="3505234" y="3132873"/>
              <a:ext cx="936104" cy="1063024"/>
            </a:xfrm>
            <a:prstGeom prst="triangl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>
              <a:off x="4211960" y="3311703"/>
              <a:ext cx="522311" cy="893733"/>
            </a:xfrm>
            <a:prstGeom prst="triangl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>
              <a:off x="4560116" y="3406209"/>
              <a:ext cx="784769" cy="796450"/>
            </a:xfrm>
            <a:prstGeom prst="triangl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67429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2" y="0"/>
            <a:ext cx="9144000" cy="1059582"/>
          </a:xfrm>
          <a:custGeom>
            <a:avLst/>
            <a:gdLst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0 w 9144000"/>
              <a:gd name="connsiteY3" fmla="*/ 1728192 h 1728192"/>
              <a:gd name="connsiteX4" fmla="*/ 0 w 9144000"/>
              <a:gd name="connsiteY4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728192">
                <a:moveTo>
                  <a:pt x="0" y="0"/>
                </a:moveTo>
                <a:lnTo>
                  <a:pt x="9144000" y="0"/>
                </a:lnTo>
                <a:lnTo>
                  <a:pt x="9144000" y="1728192"/>
                </a:lnTo>
                <a:cubicBezTo>
                  <a:pt x="7634515" y="1723023"/>
                  <a:pt x="7097488" y="1456598"/>
                  <a:pt x="5515431" y="1306286"/>
                </a:cubicBezTo>
                <a:lnTo>
                  <a:pt x="0" y="172819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3"/>
          <p:cNvSpPr/>
          <p:nvPr/>
        </p:nvSpPr>
        <p:spPr>
          <a:xfrm rot="10800000">
            <a:off x="0" y="4029912"/>
            <a:ext cx="9144000" cy="1113588"/>
          </a:xfrm>
          <a:custGeom>
            <a:avLst/>
            <a:gdLst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0 w 9144000"/>
              <a:gd name="connsiteY3" fmla="*/ 1728192 h 1728192"/>
              <a:gd name="connsiteX4" fmla="*/ 0 w 9144000"/>
              <a:gd name="connsiteY4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728192">
                <a:moveTo>
                  <a:pt x="0" y="0"/>
                </a:moveTo>
                <a:lnTo>
                  <a:pt x="9144000" y="0"/>
                </a:lnTo>
                <a:lnTo>
                  <a:pt x="9144000" y="1728192"/>
                </a:lnTo>
                <a:cubicBezTo>
                  <a:pt x="7634515" y="1723023"/>
                  <a:pt x="7097488" y="1456598"/>
                  <a:pt x="5515431" y="1306286"/>
                </a:cubicBezTo>
                <a:lnTo>
                  <a:pt x="0" y="172819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089653" y="1725333"/>
            <a:ext cx="76145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dirty="0">
                <a:latin typeface="微软雅黑" pitchFamily="34" charset="-122"/>
                <a:ea typeface="微软雅黑" pitchFamily="34" charset="-122"/>
              </a:rPr>
              <a:t>春风</a:t>
            </a:r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</a:rPr>
              <a:t>又绿江</a:t>
            </a:r>
            <a:r>
              <a:rPr lang="zh-CN" altLang="en-US" sz="3600" dirty="0">
                <a:latin typeface="微软雅黑" pitchFamily="34" charset="-122"/>
                <a:ea typeface="微软雅黑" pitchFamily="34" charset="-122"/>
              </a:rPr>
              <a:t>南岸</a:t>
            </a:r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</a:rPr>
              <a:t>，明月</a:t>
            </a:r>
            <a:r>
              <a:rPr lang="zh-CN" altLang="en-US" sz="3600" dirty="0">
                <a:latin typeface="微软雅黑" pitchFamily="34" charset="-122"/>
                <a:ea typeface="微软雅黑" pitchFamily="34" charset="-122"/>
              </a:rPr>
              <a:t>何时照我还。</a:t>
            </a:r>
          </a:p>
        </p:txBody>
      </p:sp>
      <p:sp>
        <p:nvSpPr>
          <p:cNvPr id="3" name="椭圆 2"/>
          <p:cNvSpPr/>
          <p:nvPr/>
        </p:nvSpPr>
        <p:spPr>
          <a:xfrm>
            <a:off x="314602" y="2525858"/>
            <a:ext cx="432048" cy="432048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873629" y="3394957"/>
            <a:ext cx="432048" cy="43204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1763688" y="3202480"/>
            <a:ext cx="432048" cy="432048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7380312" y="3432618"/>
            <a:ext cx="432048" cy="43204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8488221" y="2630984"/>
            <a:ext cx="432048" cy="432048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1582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2" y="0"/>
            <a:ext cx="9144000" cy="1383618"/>
          </a:xfrm>
          <a:custGeom>
            <a:avLst/>
            <a:gdLst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0 w 9144000"/>
              <a:gd name="connsiteY3" fmla="*/ 1728192 h 1728192"/>
              <a:gd name="connsiteX4" fmla="*/ 0 w 9144000"/>
              <a:gd name="connsiteY4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728192">
                <a:moveTo>
                  <a:pt x="0" y="0"/>
                </a:moveTo>
                <a:lnTo>
                  <a:pt x="9144000" y="0"/>
                </a:lnTo>
                <a:lnTo>
                  <a:pt x="9144000" y="1728192"/>
                </a:lnTo>
                <a:cubicBezTo>
                  <a:pt x="7634515" y="1723023"/>
                  <a:pt x="7097488" y="1456598"/>
                  <a:pt x="5515431" y="1306286"/>
                </a:cubicBezTo>
                <a:lnTo>
                  <a:pt x="0" y="172819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3"/>
          <p:cNvSpPr/>
          <p:nvPr/>
        </p:nvSpPr>
        <p:spPr>
          <a:xfrm rot="10800000">
            <a:off x="0" y="4029912"/>
            <a:ext cx="9144000" cy="1113588"/>
          </a:xfrm>
          <a:custGeom>
            <a:avLst/>
            <a:gdLst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0 w 9144000"/>
              <a:gd name="connsiteY3" fmla="*/ 1728192 h 1728192"/>
              <a:gd name="connsiteX4" fmla="*/ 0 w 9144000"/>
              <a:gd name="connsiteY4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728192">
                <a:moveTo>
                  <a:pt x="0" y="0"/>
                </a:moveTo>
                <a:lnTo>
                  <a:pt x="9144000" y="0"/>
                </a:lnTo>
                <a:lnTo>
                  <a:pt x="9144000" y="1728192"/>
                </a:lnTo>
                <a:cubicBezTo>
                  <a:pt x="7634515" y="1723023"/>
                  <a:pt x="7097488" y="1456598"/>
                  <a:pt x="5515431" y="1306286"/>
                </a:cubicBezTo>
                <a:lnTo>
                  <a:pt x="0" y="172819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089653" y="1725333"/>
            <a:ext cx="76145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dirty="0">
                <a:latin typeface="微软雅黑" pitchFamily="34" charset="-122"/>
                <a:ea typeface="微软雅黑" pitchFamily="34" charset="-122"/>
              </a:rPr>
              <a:t>春风</a:t>
            </a:r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</a:rPr>
              <a:t>又</a:t>
            </a:r>
            <a:r>
              <a:rPr lang="zh-CN" altLang="en-US" sz="36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绿</a:t>
            </a:r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</a:rPr>
              <a:t>江</a:t>
            </a:r>
            <a:r>
              <a:rPr lang="zh-CN" altLang="en-US" sz="3600" dirty="0">
                <a:latin typeface="微软雅黑" pitchFamily="34" charset="-122"/>
                <a:ea typeface="微软雅黑" pitchFamily="34" charset="-122"/>
              </a:rPr>
              <a:t>南岸</a:t>
            </a:r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</a:rPr>
              <a:t>，明月</a:t>
            </a:r>
            <a:r>
              <a:rPr lang="zh-CN" altLang="en-US" sz="3600" dirty="0">
                <a:latin typeface="微软雅黑" pitchFamily="34" charset="-122"/>
                <a:ea typeface="微软雅黑" pitchFamily="34" charset="-122"/>
              </a:rPr>
              <a:t>何时照我还。</a:t>
            </a:r>
          </a:p>
        </p:txBody>
      </p:sp>
      <p:sp>
        <p:nvSpPr>
          <p:cNvPr id="3" name="椭圆 2"/>
          <p:cNvSpPr/>
          <p:nvPr/>
        </p:nvSpPr>
        <p:spPr>
          <a:xfrm>
            <a:off x="314602" y="2525858"/>
            <a:ext cx="432048" cy="432048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873629" y="3394957"/>
            <a:ext cx="432048" cy="43204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1763688" y="3202480"/>
            <a:ext cx="432048" cy="432048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7380312" y="3432618"/>
            <a:ext cx="432048" cy="43204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8488221" y="2630984"/>
            <a:ext cx="432048" cy="432048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0231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2" y="0"/>
            <a:ext cx="9144000" cy="1383618"/>
          </a:xfrm>
          <a:custGeom>
            <a:avLst/>
            <a:gdLst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0 w 9144000"/>
              <a:gd name="connsiteY3" fmla="*/ 1728192 h 1728192"/>
              <a:gd name="connsiteX4" fmla="*/ 0 w 9144000"/>
              <a:gd name="connsiteY4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728192">
                <a:moveTo>
                  <a:pt x="0" y="0"/>
                </a:moveTo>
                <a:lnTo>
                  <a:pt x="9144000" y="0"/>
                </a:lnTo>
                <a:lnTo>
                  <a:pt x="9144000" y="1728192"/>
                </a:lnTo>
                <a:cubicBezTo>
                  <a:pt x="7634515" y="1723023"/>
                  <a:pt x="7097488" y="1456598"/>
                  <a:pt x="5515431" y="1306286"/>
                </a:cubicBezTo>
                <a:lnTo>
                  <a:pt x="0" y="172819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3"/>
          <p:cNvSpPr/>
          <p:nvPr/>
        </p:nvSpPr>
        <p:spPr>
          <a:xfrm rot="10800000">
            <a:off x="-35161" y="4029912"/>
            <a:ext cx="9144000" cy="1113588"/>
          </a:xfrm>
          <a:custGeom>
            <a:avLst/>
            <a:gdLst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0 w 9144000"/>
              <a:gd name="connsiteY3" fmla="*/ 1728192 h 1728192"/>
              <a:gd name="connsiteX4" fmla="*/ 0 w 9144000"/>
              <a:gd name="connsiteY4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728192">
                <a:moveTo>
                  <a:pt x="0" y="0"/>
                </a:moveTo>
                <a:lnTo>
                  <a:pt x="9144000" y="0"/>
                </a:lnTo>
                <a:lnTo>
                  <a:pt x="9144000" y="1728192"/>
                </a:lnTo>
                <a:cubicBezTo>
                  <a:pt x="7634515" y="1723023"/>
                  <a:pt x="7097488" y="1456598"/>
                  <a:pt x="5515431" y="1306286"/>
                </a:cubicBezTo>
                <a:lnTo>
                  <a:pt x="0" y="172819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55576" y="603850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你能用什么字来替换“绿”字？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42691" y="2385286"/>
            <a:ext cx="5944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吹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97223" y="3645547"/>
            <a:ext cx="563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55576" y="2380781"/>
            <a:ext cx="4502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过</a:t>
            </a:r>
            <a:endParaRPr lang="zh-CN" altLang="en-US" sz="20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16358" y="1225486"/>
            <a:ext cx="563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来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27984" y="1625596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“绿”字又有什么特别的意思？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094756" y="1625596"/>
            <a:ext cx="2376264" cy="2016224"/>
            <a:chOff x="1166427" y="1613578"/>
            <a:chExt cx="2376264" cy="2016224"/>
          </a:xfrm>
        </p:grpSpPr>
        <p:sp>
          <p:nvSpPr>
            <p:cNvPr id="6" name="十字箭头 5"/>
            <p:cNvSpPr/>
            <p:nvPr/>
          </p:nvSpPr>
          <p:spPr>
            <a:xfrm>
              <a:off x="1166427" y="1613578"/>
              <a:ext cx="2376264" cy="2016224"/>
            </a:xfrm>
            <a:prstGeom prst="quadArrow">
              <a:avLst/>
            </a:prstGeom>
            <a:gradFill flip="none" rotWithShape="1">
              <a:gsLst>
                <a:gs pos="0">
                  <a:srgbClr val="92D050">
                    <a:tint val="66000"/>
                    <a:satMod val="160000"/>
                  </a:srgbClr>
                </a:gs>
                <a:gs pos="50000">
                  <a:srgbClr val="92D050">
                    <a:tint val="44500"/>
                    <a:satMod val="160000"/>
                  </a:srgbClr>
                </a:gs>
                <a:gs pos="100000">
                  <a:srgbClr val="92D05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2063890" y="2363515"/>
              <a:ext cx="563488" cy="504056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b="1" dirty="0" smtClean="0">
                  <a:solidFill>
                    <a:srgbClr val="00B050"/>
                  </a:solidFill>
                </a:rPr>
                <a:t>绿</a:t>
              </a:r>
              <a:endParaRPr lang="zh-CN" altLang="en-US" b="1" dirty="0">
                <a:solidFill>
                  <a:srgbClr val="00B050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4716015" y="2623720"/>
            <a:ext cx="37444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00B050"/>
                </a:solidFill>
                <a:latin typeface="华文新魏" pitchFamily="2" charset="-122"/>
                <a:ea typeface="华文新魏" pitchFamily="2" charset="-122"/>
              </a:rPr>
              <a:t>一、写出了江南水乡早春的嫩绿的色调美。                                   静态美</a:t>
            </a:r>
            <a:endParaRPr lang="en-US" altLang="zh-CN" dirty="0" smtClean="0">
              <a:solidFill>
                <a:srgbClr val="00B050"/>
              </a:solidFill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dirty="0" smtClean="0">
                <a:solidFill>
                  <a:srgbClr val="00B050"/>
                </a:solidFill>
                <a:latin typeface="华文新魏" pitchFamily="2" charset="-122"/>
                <a:ea typeface="华文新魏" pitchFamily="2" charset="-122"/>
              </a:rPr>
              <a:t>二、春风唤醒大地，使人感到生机勃勃</a:t>
            </a:r>
            <a:r>
              <a:rPr lang="zh-CN" altLang="en-US" smtClean="0">
                <a:solidFill>
                  <a:srgbClr val="00B050"/>
                </a:solidFill>
                <a:latin typeface="华文新魏" pitchFamily="2" charset="-122"/>
                <a:ea typeface="华文新魏" pitchFamily="2" charset="-122"/>
              </a:rPr>
              <a:t>。                                       动态</a:t>
            </a:r>
            <a:r>
              <a:rPr lang="zh-CN" altLang="en-US" dirty="0" smtClean="0">
                <a:solidFill>
                  <a:srgbClr val="00B050"/>
                </a:solidFill>
                <a:latin typeface="华文新魏" pitchFamily="2" charset="-122"/>
                <a:ea typeface="华文新魏" pitchFamily="2" charset="-122"/>
              </a:rPr>
              <a:t>美</a:t>
            </a:r>
            <a:endParaRPr lang="zh-CN" altLang="en-US" dirty="0">
              <a:solidFill>
                <a:srgbClr val="00B050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39674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9" grpId="0"/>
      <p:bldP spid="10" grpId="0"/>
      <p:bldP spid="13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2" y="0"/>
            <a:ext cx="9144000" cy="1059582"/>
          </a:xfrm>
          <a:custGeom>
            <a:avLst/>
            <a:gdLst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0 w 9144000"/>
              <a:gd name="connsiteY3" fmla="*/ 1728192 h 1728192"/>
              <a:gd name="connsiteX4" fmla="*/ 0 w 9144000"/>
              <a:gd name="connsiteY4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728192">
                <a:moveTo>
                  <a:pt x="0" y="0"/>
                </a:moveTo>
                <a:lnTo>
                  <a:pt x="9144000" y="0"/>
                </a:lnTo>
                <a:lnTo>
                  <a:pt x="9144000" y="1728192"/>
                </a:lnTo>
                <a:cubicBezTo>
                  <a:pt x="7634515" y="1723023"/>
                  <a:pt x="7097488" y="1456598"/>
                  <a:pt x="5515431" y="1306286"/>
                </a:cubicBezTo>
                <a:lnTo>
                  <a:pt x="0" y="172819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3"/>
          <p:cNvSpPr/>
          <p:nvPr/>
        </p:nvSpPr>
        <p:spPr>
          <a:xfrm rot="10800000">
            <a:off x="0" y="4029912"/>
            <a:ext cx="9144000" cy="1113588"/>
          </a:xfrm>
          <a:custGeom>
            <a:avLst/>
            <a:gdLst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0 w 9144000"/>
              <a:gd name="connsiteY3" fmla="*/ 1728192 h 1728192"/>
              <a:gd name="connsiteX4" fmla="*/ 0 w 9144000"/>
              <a:gd name="connsiteY4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728192">
                <a:moveTo>
                  <a:pt x="0" y="0"/>
                </a:moveTo>
                <a:lnTo>
                  <a:pt x="9144000" y="0"/>
                </a:lnTo>
                <a:lnTo>
                  <a:pt x="9144000" y="1728192"/>
                </a:lnTo>
                <a:cubicBezTo>
                  <a:pt x="7634515" y="1723023"/>
                  <a:pt x="7097488" y="1456598"/>
                  <a:pt x="5515431" y="1306286"/>
                </a:cubicBezTo>
                <a:lnTo>
                  <a:pt x="0" y="172819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089653" y="1725333"/>
            <a:ext cx="76145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dirty="0">
                <a:latin typeface="微软雅黑" pitchFamily="34" charset="-122"/>
                <a:ea typeface="微软雅黑" pitchFamily="34" charset="-122"/>
              </a:rPr>
              <a:t>春风</a:t>
            </a:r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</a:rPr>
              <a:t>又绿江</a:t>
            </a:r>
            <a:r>
              <a:rPr lang="zh-CN" altLang="en-US" sz="3600" dirty="0">
                <a:latin typeface="微软雅黑" pitchFamily="34" charset="-122"/>
                <a:ea typeface="微软雅黑" pitchFamily="34" charset="-122"/>
              </a:rPr>
              <a:t>南岸</a:t>
            </a:r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</a:rPr>
              <a:t>，明月</a:t>
            </a:r>
            <a:r>
              <a:rPr lang="zh-CN" altLang="en-US" sz="36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何时</a:t>
            </a:r>
            <a:r>
              <a:rPr lang="zh-CN" altLang="en-US" sz="3600" dirty="0">
                <a:latin typeface="微软雅黑" pitchFamily="34" charset="-122"/>
                <a:ea typeface="微软雅黑" pitchFamily="34" charset="-122"/>
              </a:rPr>
              <a:t>照我</a:t>
            </a:r>
            <a:r>
              <a:rPr lang="zh-CN" altLang="en-US" sz="36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还</a:t>
            </a:r>
            <a:r>
              <a:rPr lang="zh-CN" altLang="en-US" sz="3600" dirty="0">
                <a:latin typeface="微软雅黑" pitchFamily="34" charset="-122"/>
                <a:ea typeface="微软雅黑" pitchFamily="34" charset="-122"/>
              </a:rPr>
              <a:t>。</a:t>
            </a:r>
          </a:p>
        </p:txBody>
      </p:sp>
      <p:sp>
        <p:nvSpPr>
          <p:cNvPr id="3" name="椭圆 2"/>
          <p:cNvSpPr/>
          <p:nvPr/>
        </p:nvSpPr>
        <p:spPr>
          <a:xfrm>
            <a:off x="314602" y="2525858"/>
            <a:ext cx="432048" cy="432048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873629" y="3394957"/>
            <a:ext cx="432048" cy="43204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1763688" y="3202480"/>
            <a:ext cx="432048" cy="432048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7380312" y="3432618"/>
            <a:ext cx="432048" cy="43204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8488221" y="2630984"/>
            <a:ext cx="432048" cy="432048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0530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2" y="0"/>
            <a:ext cx="9144000" cy="1131590"/>
          </a:xfrm>
          <a:custGeom>
            <a:avLst/>
            <a:gdLst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0 w 9144000"/>
              <a:gd name="connsiteY3" fmla="*/ 1728192 h 1728192"/>
              <a:gd name="connsiteX4" fmla="*/ 0 w 9144000"/>
              <a:gd name="connsiteY4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728192">
                <a:moveTo>
                  <a:pt x="0" y="0"/>
                </a:moveTo>
                <a:lnTo>
                  <a:pt x="9144000" y="0"/>
                </a:lnTo>
                <a:lnTo>
                  <a:pt x="9144000" y="1728192"/>
                </a:lnTo>
                <a:cubicBezTo>
                  <a:pt x="7634515" y="1723023"/>
                  <a:pt x="7097488" y="1456598"/>
                  <a:pt x="5515431" y="1306286"/>
                </a:cubicBezTo>
                <a:lnTo>
                  <a:pt x="0" y="172819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3"/>
          <p:cNvSpPr/>
          <p:nvPr/>
        </p:nvSpPr>
        <p:spPr>
          <a:xfrm rot="10800000">
            <a:off x="0" y="4029912"/>
            <a:ext cx="9144000" cy="1113588"/>
          </a:xfrm>
          <a:custGeom>
            <a:avLst/>
            <a:gdLst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0 w 9144000"/>
              <a:gd name="connsiteY3" fmla="*/ 1728192 h 1728192"/>
              <a:gd name="connsiteX4" fmla="*/ 0 w 9144000"/>
              <a:gd name="connsiteY4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728192">
                <a:moveTo>
                  <a:pt x="0" y="0"/>
                </a:moveTo>
                <a:lnTo>
                  <a:pt x="9144000" y="0"/>
                </a:lnTo>
                <a:lnTo>
                  <a:pt x="9144000" y="1728192"/>
                </a:lnTo>
                <a:cubicBezTo>
                  <a:pt x="7634515" y="1723023"/>
                  <a:pt x="7097488" y="1456598"/>
                  <a:pt x="5515431" y="1306286"/>
                </a:cubicBezTo>
                <a:lnTo>
                  <a:pt x="0" y="172819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1547663" y="1491630"/>
            <a:ext cx="60486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         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京口与瓜洲只有一水之隔，钟山也只有几座山的距离，一年一度的春风又吹绿了江南，什么时候江南才能让我乘着明月再回到我的故乡呢？</a:t>
            </a:r>
            <a:endParaRPr lang="zh-CN" altLang="en-US" sz="28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90182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2" y="0"/>
            <a:ext cx="9144000" cy="951570"/>
          </a:xfrm>
          <a:custGeom>
            <a:avLst/>
            <a:gdLst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0 w 9144000"/>
              <a:gd name="connsiteY3" fmla="*/ 1728192 h 1728192"/>
              <a:gd name="connsiteX4" fmla="*/ 0 w 9144000"/>
              <a:gd name="connsiteY4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728192">
                <a:moveTo>
                  <a:pt x="0" y="0"/>
                </a:moveTo>
                <a:lnTo>
                  <a:pt x="9144000" y="0"/>
                </a:lnTo>
                <a:lnTo>
                  <a:pt x="9144000" y="1728192"/>
                </a:lnTo>
                <a:cubicBezTo>
                  <a:pt x="7634515" y="1723023"/>
                  <a:pt x="7097488" y="1456598"/>
                  <a:pt x="5515431" y="1306286"/>
                </a:cubicBezTo>
                <a:lnTo>
                  <a:pt x="0" y="172819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3"/>
          <p:cNvSpPr/>
          <p:nvPr/>
        </p:nvSpPr>
        <p:spPr>
          <a:xfrm rot="10800000">
            <a:off x="0" y="4245936"/>
            <a:ext cx="9144000" cy="897564"/>
          </a:xfrm>
          <a:custGeom>
            <a:avLst/>
            <a:gdLst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0 w 9144000"/>
              <a:gd name="connsiteY3" fmla="*/ 1728192 h 1728192"/>
              <a:gd name="connsiteX4" fmla="*/ 0 w 9144000"/>
              <a:gd name="connsiteY4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728192">
                <a:moveTo>
                  <a:pt x="0" y="0"/>
                </a:moveTo>
                <a:lnTo>
                  <a:pt x="9144000" y="0"/>
                </a:lnTo>
                <a:lnTo>
                  <a:pt x="9144000" y="1728192"/>
                </a:lnTo>
                <a:cubicBezTo>
                  <a:pt x="7634515" y="1723023"/>
                  <a:pt x="7097488" y="1456598"/>
                  <a:pt x="5515431" y="1306286"/>
                </a:cubicBezTo>
                <a:lnTo>
                  <a:pt x="0" y="172819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3127615" y="951570"/>
            <a:ext cx="266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泊船瓜洲</a:t>
            </a:r>
            <a:endParaRPr lang="zh-CN" altLang="en-US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422350" y="1727177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王安石</a:t>
            </a:r>
            <a:endParaRPr lang="zh-CN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203848" y="2212077"/>
            <a:ext cx="2442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京口瓜洲一水</a:t>
            </a:r>
            <a:r>
              <a:rPr lang="zh-CN" altLang="en-US" dirty="0" smtClean="0"/>
              <a:t>间，</a:t>
            </a:r>
            <a:endParaRPr lang="zh-CN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194405" y="2720558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</a:lstStyle>
          <a:p>
            <a:r>
              <a:rPr lang="zh-CN" altLang="en-US" dirty="0"/>
              <a:t>钟山之隔数重山。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194405" y="3305186"/>
            <a:ext cx="2350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春风又绿江南岸，</a:t>
            </a:r>
            <a:endParaRPr lang="zh-CN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206665" y="3783401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明月何时照我还。</a:t>
            </a:r>
            <a:endParaRPr lang="zh-CN" altLang="en-US" dirty="0"/>
          </a:p>
        </p:txBody>
      </p:sp>
      <p:sp>
        <p:nvSpPr>
          <p:cNvPr id="10" name="动作按钮: 声音 9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6408204" y="3512347"/>
            <a:ext cx="792088" cy="462535"/>
          </a:xfrm>
          <a:prstGeom prst="actionButtonSoun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641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28533" y="0"/>
            <a:ext cx="9144000" cy="1383618"/>
          </a:xfrm>
          <a:custGeom>
            <a:avLst/>
            <a:gdLst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0 w 9144000"/>
              <a:gd name="connsiteY3" fmla="*/ 1728192 h 1728192"/>
              <a:gd name="connsiteX4" fmla="*/ 0 w 9144000"/>
              <a:gd name="connsiteY4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728192">
                <a:moveTo>
                  <a:pt x="0" y="0"/>
                </a:moveTo>
                <a:lnTo>
                  <a:pt x="9144000" y="0"/>
                </a:lnTo>
                <a:lnTo>
                  <a:pt x="9144000" y="1728192"/>
                </a:lnTo>
                <a:cubicBezTo>
                  <a:pt x="7634515" y="1723023"/>
                  <a:pt x="7097488" y="1456598"/>
                  <a:pt x="5515431" y="1306286"/>
                </a:cubicBezTo>
                <a:lnTo>
                  <a:pt x="0" y="172819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3"/>
          <p:cNvSpPr/>
          <p:nvPr/>
        </p:nvSpPr>
        <p:spPr>
          <a:xfrm rot="10800000">
            <a:off x="0" y="4029912"/>
            <a:ext cx="9144000" cy="1113588"/>
          </a:xfrm>
          <a:custGeom>
            <a:avLst/>
            <a:gdLst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0 w 9144000"/>
              <a:gd name="connsiteY3" fmla="*/ 1728192 h 1728192"/>
              <a:gd name="connsiteX4" fmla="*/ 0 w 9144000"/>
              <a:gd name="connsiteY4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728192">
                <a:moveTo>
                  <a:pt x="0" y="0"/>
                </a:moveTo>
                <a:lnTo>
                  <a:pt x="9144000" y="0"/>
                </a:lnTo>
                <a:lnTo>
                  <a:pt x="9144000" y="1728192"/>
                </a:lnTo>
                <a:cubicBezTo>
                  <a:pt x="7634515" y="1723023"/>
                  <a:pt x="7097488" y="1456598"/>
                  <a:pt x="5515431" y="1306286"/>
                </a:cubicBezTo>
                <a:lnTo>
                  <a:pt x="0" y="172819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1043608" y="627534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小练笔</a:t>
            </a:r>
            <a:r>
              <a:rPr lang="zh-CN" altLang="en-US" sz="32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endParaRPr lang="zh-CN" altLang="en-US" sz="3200" b="1" dirty="0">
              <a:solidFill>
                <a:srgbClr val="00B0F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47664" y="1995686"/>
            <a:ext cx="56166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 </a:t>
            </a:r>
            <a:r>
              <a:rPr lang="zh-CN" altLang="en-US" sz="3600" dirty="0" smtClean="0">
                <a:solidFill>
                  <a:schemeClr val="accent6">
                    <a:lumMod val="50000"/>
                  </a:schemeClr>
                </a:solidFill>
                <a:latin typeface="华文新魏" pitchFamily="2" charset="-122"/>
                <a:ea typeface="华文新魏" pitchFamily="2" charset="-122"/>
              </a:rPr>
              <a:t>把你想象到的江南春天的美景用一段话描写出来。</a:t>
            </a:r>
            <a:endParaRPr lang="zh-CN" altLang="en-US" sz="3600" dirty="0">
              <a:solidFill>
                <a:schemeClr val="accent6">
                  <a:lumMod val="50000"/>
                </a:schemeClr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0378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2" y="0"/>
            <a:ext cx="9144000" cy="1383618"/>
          </a:xfrm>
          <a:custGeom>
            <a:avLst/>
            <a:gdLst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0 w 9144000"/>
              <a:gd name="connsiteY3" fmla="*/ 1728192 h 1728192"/>
              <a:gd name="connsiteX4" fmla="*/ 0 w 9144000"/>
              <a:gd name="connsiteY4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728192">
                <a:moveTo>
                  <a:pt x="0" y="0"/>
                </a:moveTo>
                <a:lnTo>
                  <a:pt x="9144000" y="0"/>
                </a:lnTo>
                <a:lnTo>
                  <a:pt x="9144000" y="1728192"/>
                </a:lnTo>
                <a:cubicBezTo>
                  <a:pt x="7634515" y="1723023"/>
                  <a:pt x="7097488" y="1456598"/>
                  <a:pt x="5515431" y="1306286"/>
                </a:cubicBezTo>
                <a:lnTo>
                  <a:pt x="0" y="172819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3"/>
          <p:cNvSpPr/>
          <p:nvPr/>
        </p:nvSpPr>
        <p:spPr>
          <a:xfrm rot="10800000">
            <a:off x="0" y="4029912"/>
            <a:ext cx="9144000" cy="1113588"/>
          </a:xfrm>
          <a:custGeom>
            <a:avLst/>
            <a:gdLst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0 w 9144000"/>
              <a:gd name="connsiteY3" fmla="*/ 1728192 h 1728192"/>
              <a:gd name="connsiteX4" fmla="*/ 0 w 9144000"/>
              <a:gd name="connsiteY4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  <a:gd name="connsiteX0" fmla="*/ 0 w 9144000"/>
              <a:gd name="connsiteY0" fmla="*/ 0 h 1728192"/>
              <a:gd name="connsiteX1" fmla="*/ 9144000 w 9144000"/>
              <a:gd name="connsiteY1" fmla="*/ 0 h 1728192"/>
              <a:gd name="connsiteX2" fmla="*/ 9144000 w 9144000"/>
              <a:gd name="connsiteY2" fmla="*/ 1728192 h 1728192"/>
              <a:gd name="connsiteX3" fmla="*/ 5515431 w 9144000"/>
              <a:gd name="connsiteY3" fmla="*/ 1306286 h 1728192"/>
              <a:gd name="connsiteX4" fmla="*/ 0 w 9144000"/>
              <a:gd name="connsiteY4" fmla="*/ 1728192 h 1728192"/>
              <a:gd name="connsiteX5" fmla="*/ 0 w 9144000"/>
              <a:gd name="connsiteY5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1728192">
                <a:moveTo>
                  <a:pt x="0" y="0"/>
                </a:moveTo>
                <a:lnTo>
                  <a:pt x="9144000" y="0"/>
                </a:lnTo>
                <a:lnTo>
                  <a:pt x="9144000" y="1728192"/>
                </a:lnTo>
                <a:cubicBezTo>
                  <a:pt x="7634515" y="1723023"/>
                  <a:pt x="7097488" y="1456598"/>
                  <a:pt x="5515431" y="1306286"/>
                </a:cubicBezTo>
                <a:lnTo>
                  <a:pt x="0" y="172819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3011315" y="2110085"/>
            <a:ext cx="31213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谢谢观赏</a:t>
            </a:r>
            <a:endParaRPr lang="zh-CN" altLang="en-US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14356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364</Words>
  <Application>Microsoft Office PowerPoint</Application>
  <PresentationFormat>全屏显示(16:9)</PresentationFormat>
  <Paragraphs>52</Paragraphs>
  <Slides>15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6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20</cp:revision>
  <dcterms:created xsi:type="dcterms:W3CDTF">2016-07-06T11:08:37Z</dcterms:created>
  <dcterms:modified xsi:type="dcterms:W3CDTF">2016-07-08T05:03:11Z</dcterms:modified>
</cp:coreProperties>
</file>