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14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94623A-AB62-4A89-8798-24D8FD98D091}" type="datetime1">
              <a:rPr lang="zh-CN" altLang="en-US"/>
              <a:pPr>
                <a:defRPr/>
              </a:pPr>
              <a:t>2019/4/17 Wednesday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2241B9-0E0E-473C-A9C6-A6ADD04498E5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82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9E4000-98BF-4BBC-8BFC-87C9CCB81AA5}" type="datetime1">
              <a:rPr lang="zh-CN" altLang="en-US"/>
              <a:pPr>
                <a:defRPr/>
              </a:pPr>
              <a:t>2019/4/17 Wednesday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36C3F9-1623-43B3-826A-968EA6A95238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21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7FD034-32BF-481F-BC0D-CC8C70C21708}" type="datetime1">
              <a:rPr lang="zh-CN" altLang="en-US"/>
              <a:pPr>
                <a:defRPr/>
              </a:pPr>
              <a:t>2019/4/17 Wednesday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D3DC88-F88B-40DB-AB06-17DDC7A66A9E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339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4092DD-0564-4706-BCD4-12DCECF1E303}" type="datetime1">
              <a:rPr lang="zh-CN" altLang="en-US"/>
              <a:pPr>
                <a:defRPr/>
              </a:pPr>
              <a:t>2019/4/17 Wednesday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8AD0EE-86B0-49D5-B944-9AE843507257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66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002948-67DE-4FFE-8F3F-99F44D06154B}" type="datetime1">
              <a:rPr lang="zh-CN" altLang="en-US"/>
              <a:pPr>
                <a:defRPr/>
              </a:pPr>
              <a:t>2019/4/17 Wednesday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6FD107-76C4-4C85-8414-8D6939F3EF8C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688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1EDBB1-3AC2-4919-9087-433DB7D48D0F}" type="datetime1">
              <a:rPr lang="zh-CN" altLang="en-US"/>
              <a:pPr>
                <a:defRPr/>
              </a:pPr>
              <a:t>2019/4/17 Wednesday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41D23E-34DF-4B14-A38A-7B0D76130691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245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53378D-52A0-468B-8115-FEC714C02827}" type="datetime1">
              <a:rPr lang="zh-CN" altLang="en-US"/>
              <a:pPr>
                <a:defRPr/>
              </a:pPr>
              <a:t>2019/4/17 Wednesday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41B19A-05C7-4AF9-934C-6A2EEF5B1F7A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204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8A73E-AA4C-4310-9CAC-5FD3158B3389}" type="datetime1">
              <a:rPr lang="zh-CN" altLang="en-US"/>
              <a:pPr>
                <a:defRPr/>
              </a:pPr>
              <a:t>2019/4/17 Wednesday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F1B453-0F55-411C-BF10-299E5E2C6DAF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110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42978C-B169-4281-9C4D-0E1BA81840F1}" type="datetime1">
              <a:rPr lang="zh-CN" altLang="en-US"/>
              <a:pPr>
                <a:defRPr/>
              </a:pPr>
              <a:t>2019/4/17 Wednesday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002A38-7810-4B41-9908-843BF195A53E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6136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2F9D44-CE11-4611-920E-60EA01D38DEB}" type="datetime1">
              <a:rPr lang="zh-CN" altLang="en-US"/>
              <a:pPr>
                <a:defRPr/>
              </a:pPr>
              <a:t>2019/4/17 Wednesday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5B60DA-3672-4B9F-9D73-5491A72C6B1E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742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0FE0FD-594C-4A49-911B-FB00F36EBD7A}" type="datetime1">
              <a:rPr lang="zh-CN" altLang="en-US"/>
              <a:pPr>
                <a:defRPr/>
              </a:pPr>
              <a:t>2019/4/17 Wednesday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73F1E4-70D2-44A5-86F2-6518DFA85F6C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62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Font typeface="Arial" pitchFamily="34" charset="0"/>
              <a:buNone/>
              <a:defRPr sz="140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02C8511-F2C5-4BC3-BD3E-860D054D7CEF}" type="datetime1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2019/4/17 Wednesday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buFont typeface="Arial" pitchFamily="34" charset="0"/>
              <a:buNone/>
              <a:defRPr sz="140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40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4C661F-5DCA-41C4-9921-9BC5C6BE8071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183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73" y="2564904"/>
            <a:ext cx="1296144" cy="1296144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733681" y="4149080"/>
            <a:ext cx="121219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8000" b="1" dirty="0">
                <a:ln w="31550" cmpd="sng">
                  <a:gradFill>
                    <a:gsLst>
                      <a:gs pos="70000">
                        <a:srgbClr val="2D2D8A">
                          <a:shade val="50000"/>
                          <a:satMod val="190000"/>
                        </a:srgbClr>
                      </a:gs>
                      <a:gs pos="0">
                        <a:srgbClr val="2D2D8A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2D2D8A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物</a:t>
            </a:r>
          </a:p>
        </p:txBody>
      </p:sp>
      <p:sp>
        <p:nvSpPr>
          <p:cNvPr id="8" name="矩形 7"/>
          <p:cNvSpPr/>
          <p:nvPr/>
        </p:nvSpPr>
        <p:spPr>
          <a:xfrm>
            <a:off x="1025322" y="1482020"/>
            <a:ext cx="121219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8000" b="1" dirty="0">
                <a:ln w="31550" cmpd="sng">
                  <a:gradFill>
                    <a:gsLst>
                      <a:gs pos="70000">
                        <a:srgbClr val="2D2D8A">
                          <a:shade val="50000"/>
                          <a:satMod val="190000"/>
                        </a:srgbClr>
                      </a:gs>
                      <a:gs pos="0">
                        <a:srgbClr val="2D2D8A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2D2D8A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络</a:t>
            </a:r>
            <a:endParaRPr lang="zh-CN" altLang="en-US" sz="8000" b="1" dirty="0">
              <a:ln w="31550" cmpd="sng">
                <a:gradFill>
                  <a:gsLst>
                    <a:gs pos="70000">
                      <a:srgbClr val="2D2D8A">
                        <a:shade val="50000"/>
                        <a:satMod val="190000"/>
                      </a:srgbClr>
                    </a:gs>
                    <a:gs pos="0">
                      <a:srgbClr val="2D2D8A">
                        <a:tint val="77000"/>
                        <a:satMod val="18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2D2D8A">
                  <a:tint val="15000"/>
                  <a:satMod val="200000"/>
                </a:srgb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1933" y="507747"/>
            <a:ext cx="121219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8000" b="1" dirty="0">
                <a:ln w="31550" cmpd="sng">
                  <a:gradFill>
                    <a:gsLst>
                      <a:gs pos="70000">
                        <a:srgbClr val="2D2D8A">
                          <a:shade val="50000"/>
                          <a:satMod val="190000"/>
                        </a:srgbClr>
                      </a:gs>
                      <a:gs pos="0">
                        <a:srgbClr val="2D2D8A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2D2D8A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网</a:t>
            </a:r>
            <a:endParaRPr lang="zh-CN" altLang="en-US" sz="8000" b="1" dirty="0">
              <a:ln w="31550" cmpd="sng">
                <a:gradFill>
                  <a:gsLst>
                    <a:gs pos="70000">
                      <a:srgbClr val="2D2D8A">
                        <a:shade val="50000"/>
                        <a:satMod val="190000"/>
                      </a:srgbClr>
                    </a:gs>
                    <a:gs pos="0">
                      <a:srgbClr val="2D2D8A">
                        <a:tint val="77000"/>
                        <a:satMod val="18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2D2D8A">
                  <a:tint val="15000"/>
                  <a:satMod val="200000"/>
                </a:srgb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cxnSp>
        <p:nvCxnSpPr>
          <p:cNvPr id="11" name="直接箭头连接符 10"/>
          <p:cNvCxnSpPr/>
          <p:nvPr/>
        </p:nvCxnSpPr>
        <p:spPr bwMode="auto">
          <a:xfrm>
            <a:off x="2195736" y="507747"/>
            <a:ext cx="0" cy="5873581"/>
          </a:xfrm>
          <a:prstGeom prst="straightConnector1">
            <a:avLst/>
          </a:prstGeom>
          <a:solidFill>
            <a:schemeClr val="accent1"/>
          </a:solidFill>
          <a:ln w="34925" cap="rnd" cmpd="thickThin" algn="ctr">
            <a:solidFill>
              <a:schemeClr val="tx1"/>
            </a:solidFill>
            <a:prstDash val="sysDot"/>
            <a:round/>
            <a:headEnd type="none" w="med" len="lg"/>
            <a:tailEnd type="triangle" w="sm" len="lg"/>
          </a:ln>
          <a:effectLst>
            <a:glow>
              <a:schemeClr val="accent1">
                <a:alpha val="45000"/>
              </a:schemeClr>
            </a:glow>
            <a:outerShdw blurRad="190500" dist="63500" dir="11700000" sx="114000" sy="114000" algn="ctr" rotWithShape="0">
              <a:schemeClr val="accent6">
                <a:lumMod val="75000"/>
                <a:alpha val="69000"/>
              </a:schemeClr>
            </a:outerShdw>
          </a:effectLst>
          <a:extLst/>
        </p:spPr>
      </p:cxnSp>
      <p:sp>
        <p:nvSpPr>
          <p:cNvPr id="15" name="矩形 14"/>
          <p:cNvSpPr/>
          <p:nvPr/>
        </p:nvSpPr>
        <p:spPr>
          <a:xfrm>
            <a:off x="2483768" y="332656"/>
            <a:ext cx="29674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dirty="0">
                <a:ln w="31550" cmpd="sng">
                  <a:gradFill>
                    <a:gsLst>
                      <a:gs pos="25000">
                        <a:srgbClr val="CFDEF3">
                          <a:shade val="25000"/>
                          <a:satMod val="190000"/>
                        </a:srgbClr>
                      </a:gs>
                      <a:gs pos="80000">
                        <a:srgbClr val="CFDEF3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种类排名</a:t>
            </a:r>
          </a:p>
        </p:txBody>
      </p:sp>
      <p:sp>
        <p:nvSpPr>
          <p:cNvPr id="16" name="流程图: 可选过程 15"/>
          <p:cNvSpPr/>
          <p:nvPr/>
        </p:nvSpPr>
        <p:spPr bwMode="auto">
          <a:xfrm>
            <a:off x="2483768" y="1462665"/>
            <a:ext cx="1800200" cy="742199"/>
          </a:xfrm>
          <a:prstGeom prst="flowChartAlternateProcess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b="1" dirty="0">
                <a:solidFill>
                  <a:srgbClr val="000000"/>
                </a:solidFill>
              </a:rPr>
              <a:t>NO1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000" dirty="0">
                <a:solidFill>
                  <a:srgbClr val="000000"/>
                </a:solidFill>
              </a:rPr>
              <a:t>服装家居饰品</a:t>
            </a:r>
          </a:p>
        </p:txBody>
      </p:sp>
      <p:sp>
        <p:nvSpPr>
          <p:cNvPr id="20" name="流程图: 可选过程 19"/>
          <p:cNvSpPr/>
          <p:nvPr/>
        </p:nvSpPr>
        <p:spPr bwMode="auto">
          <a:xfrm>
            <a:off x="4551147" y="1431077"/>
            <a:ext cx="1800200" cy="742199"/>
          </a:xfrm>
          <a:prstGeom prst="flowChartAlternateProcess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b="1" dirty="0">
                <a:solidFill>
                  <a:srgbClr val="000000"/>
                </a:solidFill>
              </a:rPr>
              <a:t>NO2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000" dirty="0">
                <a:solidFill>
                  <a:srgbClr val="000000"/>
                </a:solidFill>
              </a:rPr>
              <a:t>书籍音像制品</a:t>
            </a:r>
            <a:endParaRPr lang="en-US" altLang="zh-CN" sz="2000" dirty="0">
              <a:solidFill>
                <a:srgbClr val="000000"/>
              </a:solidFill>
            </a:endParaRPr>
          </a:p>
        </p:txBody>
      </p:sp>
      <p:sp>
        <p:nvSpPr>
          <p:cNvPr id="23" name="流程图: 可选过程 22"/>
          <p:cNvSpPr/>
          <p:nvPr/>
        </p:nvSpPr>
        <p:spPr bwMode="auto">
          <a:xfrm>
            <a:off x="6732240" y="1415041"/>
            <a:ext cx="1800200" cy="742199"/>
          </a:xfrm>
          <a:prstGeom prst="flowChartAlternateProcess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b="1" dirty="0">
                <a:solidFill>
                  <a:srgbClr val="000000"/>
                </a:solidFill>
              </a:rPr>
              <a:t>NO3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2000" dirty="0">
                <a:solidFill>
                  <a:srgbClr val="000000"/>
                </a:solidFill>
              </a:rPr>
              <a:t>化妆品</a:t>
            </a:r>
          </a:p>
        </p:txBody>
      </p:sp>
      <p:sp>
        <p:nvSpPr>
          <p:cNvPr id="19" name="矩形 18"/>
          <p:cNvSpPr/>
          <p:nvPr/>
        </p:nvSpPr>
        <p:spPr>
          <a:xfrm>
            <a:off x="2419863" y="2770711"/>
            <a:ext cx="186410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dirty="0">
                <a:ln w="31550" cmpd="sng">
                  <a:gradFill>
                    <a:gsLst>
                      <a:gs pos="25000">
                        <a:srgbClr val="CFDEF3">
                          <a:shade val="25000"/>
                          <a:satMod val="190000"/>
                        </a:srgbClr>
                      </a:gs>
                      <a:gs pos="80000">
                        <a:srgbClr val="CFDEF3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优点</a:t>
            </a:r>
          </a:p>
        </p:txBody>
      </p:sp>
      <p:sp>
        <p:nvSpPr>
          <p:cNvPr id="25" name="流程图: 可选过程 24"/>
          <p:cNvSpPr/>
          <p:nvPr/>
        </p:nvSpPr>
        <p:spPr bwMode="auto">
          <a:xfrm>
            <a:off x="4493757" y="2708920"/>
            <a:ext cx="1914979" cy="360040"/>
          </a:xfrm>
          <a:prstGeom prst="flowChartAlternateProcess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 dirty="0">
                <a:solidFill>
                  <a:srgbClr val="000000"/>
                </a:solidFill>
              </a:rPr>
              <a:t>商品种类多且新</a:t>
            </a:r>
            <a:endParaRPr lang="zh-CN" altLang="en-US" dirty="0">
              <a:solidFill>
                <a:srgbClr val="000000"/>
              </a:solidFill>
            </a:endParaRPr>
          </a:p>
        </p:txBody>
      </p:sp>
      <p:sp>
        <p:nvSpPr>
          <p:cNvPr id="26" name="流程图: 可选过程 25"/>
          <p:cNvSpPr/>
          <p:nvPr/>
        </p:nvSpPr>
        <p:spPr bwMode="auto">
          <a:xfrm>
            <a:off x="4493757" y="3772273"/>
            <a:ext cx="1086356" cy="360040"/>
          </a:xfrm>
          <a:prstGeom prst="flowChartAlternateProcess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 dirty="0">
                <a:solidFill>
                  <a:srgbClr val="000000"/>
                </a:solidFill>
              </a:rPr>
              <a:t>价格低</a:t>
            </a:r>
            <a:endParaRPr lang="zh-CN" altLang="en-US" dirty="0">
              <a:solidFill>
                <a:srgbClr val="000000"/>
              </a:solidFill>
            </a:endParaRPr>
          </a:p>
        </p:txBody>
      </p:sp>
      <p:sp>
        <p:nvSpPr>
          <p:cNvPr id="27" name="流程图: 可选过程 26"/>
          <p:cNvSpPr/>
          <p:nvPr/>
        </p:nvSpPr>
        <p:spPr bwMode="auto">
          <a:xfrm>
            <a:off x="6703852" y="3212975"/>
            <a:ext cx="1800200" cy="371099"/>
          </a:xfrm>
          <a:prstGeom prst="flowChartAlternateProcess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 dirty="0">
                <a:solidFill>
                  <a:srgbClr val="000000"/>
                </a:solidFill>
              </a:rPr>
              <a:t>服务的范围广</a:t>
            </a:r>
            <a:endParaRPr lang="zh-CN" altLang="en-US" dirty="0">
              <a:solidFill>
                <a:srgbClr val="000000"/>
              </a:solidFill>
            </a:endParaRPr>
          </a:p>
        </p:txBody>
      </p:sp>
      <p:sp>
        <p:nvSpPr>
          <p:cNvPr id="28" name="流程图: 可选过程 27"/>
          <p:cNvSpPr/>
          <p:nvPr/>
        </p:nvSpPr>
        <p:spPr bwMode="auto">
          <a:xfrm>
            <a:off x="6703852" y="2708920"/>
            <a:ext cx="1612186" cy="371099"/>
          </a:xfrm>
          <a:prstGeom prst="flowChartAlternateProcess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 dirty="0">
                <a:solidFill>
                  <a:srgbClr val="000000"/>
                </a:solidFill>
              </a:rPr>
              <a:t>没有时间限制</a:t>
            </a:r>
            <a:endParaRPr lang="zh-CN" altLang="en-US" dirty="0">
              <a:solidFill>
                <a:srgbClr val="000000"/>
              </a:solidFill>
            </a:endParaRPr>
          </a:p>
        </p:txBody>
      </p:sp>
      <p:sp>
        <p:nvSpPr>
          <p:cNvPr id="29" name="流程图: 可选过程 28"/>
          <p:cNvSpPr/>
          <p:nvPr/>
        </p:nvSpPr>
        <p:spPr bwMode="auto">
          <a:xfrm>
            <a:off x="4493757" y="3212976"/>
            <a:ext cx="1662419" cy="371099"/>
          </a:xfrm>
          <a:prstGeom prst="flowChartAlternateProcess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zh-CN" altLang="en-US" dirty="0">
                <a:solidFill>
                  <a:srgbClr val="000000"/>
                </a:solidFill>
              </a:rPr>
              <a:t>商品容易查找</a:t>
            </a:r>
            <a:endParaRPr lang="zh-CN" altLang="en-US" dirty="0">
              <a:solidFill>
                <a:srgbClr val="000000"/>
              </a:solidFill>
            </a:endParaRPr>
          </a:p>
        </p:txBody>
      </p:sp>
      <p:sp>
        <p:nvSpPr>
          <p:cNvPr id="30" name="流程图: 可选过程 29"/>
          <p:cNvSpPr/>
          <p:nvPr/>
        </p:nvSpPr>
        <p:spPr bwMode="auto">
          <a:xfrm>
            <a:off x="6535369" y="4760264"/>
            <a:ext cx="1516230" cy="371099"/>
          </a:xfrm>
          <a:prstGeom prst="flowChartAlternateProcess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zh-CN" altLang="en-US" dirty="0">
                <a:solidFill>
                  <a:srgbClr val="000000"/>
                </a:solidFill>
              </a:rPr>
              <a:t>配送问题</a:t>
            </a:r>
          </a:p>
        </p:txBody>
      </p:sp>
      <p:sp>
        <p:nvSpPr>
          <p:cNvPr id="21" name="矩形 20"/>
          <p:cNvSpPr/>
          <p:nvPr/>
        </p:nvSpPr>
        <p:spPr>
          <a:xfrm>
            <a:off x="2595831" y="4891279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dirty="0">
                <a:ln w="31550" cmpd="sng">
                  <a:gradFill>
                    <a:gsLst>
                      <a:gs pos="25000">
                        <a:srgbClr val="CFDEF3">
                          <a:shade val="25000"/>
                          <a:satMod val="190000"/>
                        </a:srgbClr>
                      </a:gs>
                      <a:gs pos="80000">
                        <a:srgbClr val="CFDEF3">
                          <a:tint val="75000"/>
                          <a:satMod val="19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缺点</a:t>
            </a:r>
          </a:p>
        </p:txBody>
      </p:sp>
      <p:sp>
        <p:nvSpPr>
          <p:cNvPr id="32" name="流程图: 可选过程 31"/>
          <p:cNvSpPr/>
          <p:nvPr/>
        </p:nvSpPr>
        <p:spPr bwMode="auto">
          <a:xfrm>
            <a:off x="4608536" y="4760265"/>
            <a:ext cx="1547640" cy="371099"/>
          </a:xfrm>
          <a:prstGeom prst="flowChartAlternateProcess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zh-CN" altLang="en-US" dirty="0">
                <a:solidFill>
                  <a:srgbClr val="000000"/>
                </a:solidFill>
              </a:rPr>
              <a:t>信誉度问题</a:t>
            </a:r>
          </a:p>
        </p:txBody>
      </p:sp>
      <p:sp>
        <p:nvSpPr>
          <p:cNvPr id="33" name="流程图: 可选过程 32"/>
          <p:cNvSpPr/>
          <p:nvPr/>
        </p:nvSpPr>
        <p:spPr bwMode="auto">
          <a:xfrm>
            <a:off x="6479786" y="5503768"/>
            <a:ext cx="1800200" cy="430019"/>
          </a:xfrm>
          <a:prstGeom prst="flowChartAlternateProcess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zh-CN" altLang="en-US" dirty="0">
                <a:solidFill>
                  <a:srgbClr val="000000"/>
                </a:solidFill>
              </a:rPr>
              <a:t>网络安全问题</a:t>
            </a:r>
          </a:p>
        </p:txBody>
      </p:sp>
      <p:sp>
        <p:nvSpPr>
          <p:cNvPr id="34" name="流程图: 可选过程 33"/>
          <p:cNvSpPr/>
          <p:nvPr/>
        </p:nvSpPr>
        <p:spPr bwMode="auto">
          <a:xfrm>
            <a:off x="4608536" y="5524543"/>
            <a:ext cx="1599091" cy="371099"/>
          </a:xfrm>
          <a:prstGeom prst="flowChartAlternateProcess">
            <a:avLst/>
          </a:prstGeom>
          <a:solidFill>
            <a:schemeClr val="bg1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r>
              <a:rPr lang="zh-CN" altLang="en-US" dirty="0">
                <a:solidFill>
                  <a:srgbClr val="000000"/>
                </a:solidFill>
              </a:rPr>
              <a:t>支付问题</a:t>
            </a:r>
          </a:p>
        </p:txBody>
      </p:sp>
    </p:spTree>
    <p:extLst>
      <p:ext uri="{BB962C8B-B14F-4D97-AF65-F5344CB8AC3E}">
        <p14:creationId xmlns:p14="http://schemas.microsoft.com/office/powerpoint/2010/main" val="960060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FDEF3"/>
      </a:accent1>
      <a:accent2>
        <a:srgbClr val="333399"/>
      </a:accent2>
      <a:accent3>
        <a:srgbClr val="FFFFFF"/>
      </a:accent3>
      <a:accent4>
        <a:srgbClr val="000000"/>
      </a:accent4>
      <a:accent5>
        <a:srgbClr val="E4ECF8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tx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/>
      </a:spPr>
      <a:bodyPr vert="horz" wrap="square" lIns="91440" tIns="45720" rIns="91440" bIns="45720" numCol="1" rtlCol="0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</Words>
  <Application>Microsoft Office PowerPoint</Application>
  <PresentationFormat>全屏显示(4:3)</PresentationFormat>
  <Paragraphs>21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1_默认设计模板</vt:lpstr>
      <vt:lpstr>PowerPoint 演示文稿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用户</dc:creator>
  <cp:lastModifiedBy>Windows 用户</cp:lastModifiedBy>
  <cp:revision>1</cp:revision>
  <dcterms:created xsi:type="dcterms:W3CDTF">2019-04-17T01:37:37Z</dcterms:created>
  <dcterms:modified xsi:type="dcterms:W3CDTF">2019-04-17T01:38:10Z</dcterms:modified>
</cp:coreProperties>
</file>