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5462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46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6032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728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52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686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526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360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498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983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751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577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12" y="-99393"/>
            <a:ext cx="9170211" cy="91702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0" y="2132856"/>
            <a:ext cx="4680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/>
              <a:t>29.</a:t>
            </a:r>
            <a:r>
              <a:rPr lang="zh-CN" altLang="en-US" sz="8000" dirty="0" smtClean="0"/>
              <a:t>掌声</a:t>
            </a:r>
            <a:endParaRPr lang="zh-CN" altLang="en-US" sz="8000" dirty="0"/>
          </a:p>
        </p:txBody>
      </p:sp>
      <p:sp>
        <p:nvSpPr>
          <p:cNvPr id="6" name="TextBox 5"/>
          <p:cNvSpPr txBox="1"/>
          <p:nvPr/>
        </p:nvSpPr>
        <p:spPr>
          <a:xfrm>
            <a:off x="3779911" y="6095037"/>
            <a:ext cx="5364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人教版小学语文三年级语文上册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66220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79512" y="191492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</a:rPr>
              <a:t>自</a:t>
            </a:r>
            <a:r>
              <a:rPr lang="zh-CN" altLang="en-US" sz="3600" dirty="0">
                <a:solidFill>
                  <a:srgbClr val="FF0000"/>
                </a:solidFill>
              </a:rPr>
              <a:t>由读</a:t>
            </a:r>
            <a:r>
              <a:rPr lang="zh-CN" altLang="en-US" sz="3600" dirty="0" smtClean="0">
                <a:solidFill>
                  <a:srgbClr val="FF0000"/>
                </a:solidFill>
              </a:rPr>
              <a:t>第</a:t>
            </a:r>
            <a:r>
              <a:rPr lang="en-US" altLang="zh-CN" sz="3600" dirty="0" smtClean="0">
                <a:solidFill>
                  <a:srgbClr val="FF0000"/>
                </a:solidFill>
              </a:rPr>
              <a:t>3</a:t>
            </a:r>
            <a:r>
              <a:rPr lang="zh-CN" altLang="en-US" sz="3600" dirty="0" smtClean="0">
                <a:solidFill>
                  <a:srgbClr val="FF0000"/>
                </a:solidFill>
              </a:rPr>
              <a:t>、</a:t>
            </a:r>
            <a:r>
              <a:rPr lang="en-US" altLang="zh-CN" sz="3600" dirty="0" smtClean="0">
                <a:solidFill>
                  <a:srgbClr val="FF0000"/>
                </a:solidFill>
              </a:rPr>
              <a:t>4</a:t>
            </a:r>
            <a:r>
              <a:rPr lang="zh-CN" altLang="en-US" sz="3600" dirty="0" smtClean="0">
                <a:solidFill>
                  <a:srgbClr val="FF0000"/>
                </a:solidFill>
              </a:rPr>
              <a:t>自</a:t>
            </a:r>
            <a:r>
              <a:rPr lang="zh-CN" altLang="en-US" sz="3600" dirty="0">
                <a:solidFill>
                  <a:srgbClr val="FF0000"/>
                </a:solidFill>
              </a:rPr>
              <a:t>然段，思</a:t>
            </a:r>
            <a:r>
              <a:rPr lang="zh-CN" altLang="en-US" sz="3600" dirty="0" smtClean="0">
                <a:solidFill>
                  <a:srgbClr val="FF0000"/>
                </a:solidFill>
              </a:rPr>
              <a:t>考</a:t>
            </a:r>
            <a:r>
              <a:rPr lang="en-US" altLang="zh-CN" sz="3600" dirty="0" smtClean="0">
                <a:solidFill>
                  <a:srgbClr val="FF0000"/>
                </a:solidFill>
              </a:rPr>
              <a:t>:</a:t>
            </a:r>
          </a:p>
          <a:p>
            <a:endParaRPr lang="en-US" altLang="zh-CN" sz="3600" b="1" dirty="0" smtClean="0"/>
          </a:p>
          <a:p>
            <a:r>
              <a:rPr lang="en-US" altLang="zh-CN" sz="3600" b="1" dirty="0" smtClean="0"/>
              <a:t>1.</a:t>
            </a:r>
            <a:r>
              <a:rPr lang="zh-CN" altLang="en-US" sz="3600" b="1" dirty="0" smtClean="0"/>
              <a:t>同学们给了英子几次掌声？</a:t>
            </a:r>
            <a:endParaRPr lang="en-US" altLang="zh-CN" sz="3600" b="1" dirty="0" smtClean="0"/>
          </a:p>
          <a:p>
            <a:endParaRPr lang="en-US" altLang="zh-CN" sz="3600" b="1" dirty="0" smtClean="0"/>
          </a:p>
          <a:p>
            <a:r>
              <a:rPr lang="en-US" altLang="zh-CN" sz="3600" b="1" dirty="0" smtClean="0"/>
              <a:t>2.</a:t>
            </a:r>
            <a:r>
              <a:rPr lang="zh-CN" altLang="en-US" sz="3600" b="1" dirty="0" smtClean="0"/>
              <a:t>这</a:t>
            </a:r>
            <a:r>
              <a:rPr lang="zh-CN" altLang="en-US" sz="3600" b="1" dirty="0"/>
              <a:t>两次掌声一样吗？有什么不同</a:t>
            </a:r>
            <a:r>
              <a:rPr lang="zh-CN" altLang="en-US" sz="3600" b="1" dirty="0" smtClean="0"/>
              <a:t>？</a:t>
            </a:r>
            <a:endParaRPr lang="en-US" altLang="zh-CN" sz="3600" b="1" dirty="0" smtClean="0"/>
          </a:p>
          <a:p>
            <a:endParaRPr lang="zh-CN" altLang="en-US" sz="3600" dirty="0"/>
          </a:p>
          <a:p>
            <a:r>
              <a:rPr lang="zh-CN" altLang="en-US" sz="3600" dirty="0"/>
              <a:t>  </a:t>
            </a:r>
          </a:p>
        </p:txBody>
      </p:sp>
      <p:sp>
        <p:nvSpPr>
          <p:cNvPr id="4" name="TextBox 3">
            <a:hlinkClick r:id="rId3" action="ppaction://hlinksldjump"/>
          </p:cNvPr>
          <p:cNvSpPr txBox="1"/>
          <p:nvPr/>
        </p:nvSpPr>
        <p:spPr>
          <a:xfrm>
            <a:off x="359532" y="3101162"/>
            <a:ext cx="2916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0070C0"/>
                </a:solidFill>
              </a:rPr>
              <a:t>第一次掌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声</a:t>
            </a:r>
            <a:endParaRPr lang="zh-CN" altLang="en-US" sz="3600" dirty="0"/>
          </a:p>
        </p:txBody>
      </p:sp>
      <p:sp>
        <p:nvSpPr>
          <p:cNvPr id="5" name="TextBox 4">
            <a:hlinkClick r:id="rId4" action="ppaction://hlinksldjump"/>
          </p:cNvPr>
          <p:cNvSpPr txBox="1"/>
          <p:nvPr/>
        </p:nvSpPr>
        <p:spPr>
          <a:xfrm>
            <a:off x="359532" y="4149080"/>
            <a:ext cx="27723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0070C0"/>
                </a:solidFill>
              </a:rPr>
              <a:t>第二次掌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声</a:t>
            </a:r>
            <a:endParaRPr lang="zh-CN" altLang="en-US" sz="3600" dirty="0"/>
          </a:p>
          <a:p>
            <a:endParaRPr lang="zh-CN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306305" y="3101160"/>
            <a:ext cx="563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</a:rPr>
              <a:t>包含着大家的鼓励与尊重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31840" y="4136933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</a:rPr>
              <a:t>除了鼓励外，还包含着大家对英子的赞扬。</a:t>
            </a:r>
          </a:p>
        </p:txBody>
      </p:sp>
    </p:spTree>
    <p:extLst>
      <p:ext uri="{BB962C8B-B14F-4D97-AF65-F5344CB8AC3E}">
        <p14:creationId xmlns:p14="http://schemas.microsoft.com/office/powerpoint/2010/main" val="3322746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6816"/>
            <a:ext cx="9144000" cy="77322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1708981"/>
            <a:ext cx="7200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        英子</a:t>
            </a:r>
            <a:r>
              <a:rPr lang="zh-CN" altLang="en-US" sz="3200" dirty="0" smtClean="0">
                <a:solidFill>
                  <a:srgbClr val="FF0000"/>
                </a:solidFill>
              </a:rPr>
              <a:t>犹豫</a:t>
            </a:r>
            <a:r>
              <a:rPr lang="zh-CN" altLang="en-US" sz="3200" dirty="0" smtClean="0"/>
              <a:t>了一会，</a:t>
            </a:r>
            <a:r>
              <a:rPr lang="zh-CN" altLang="en-US" sz="3200" dirty="0" smtClean="0">
                <a:solidFill>
                  <a:srgbClr val="FF0000"/>
                </a:solidFill>
              </a:rPr>
              <a:t>慢吞吞地</a:t>
            </a:r>
            <a:r>
              <a:rPr lang="zh-CN" altLang="en-US" sz="3200" dirty="0" smtClean="0"/>
              <a:t>站了起来，</a:t>
            </a:r>
            <a:r>
              <a:rPr lang="zh-CN" altLang="en-US" sz="3200" dirty="0" smtClean="0">
                <a:solidFill>
                  <a:srgbClr val="FF0000"/>
                </a:solidFill>
              </a:rPr>
              <a:t>眼圈红红的</a:t>
            </a:r>
            <a:r>
              <a:rPr lang="zh-CN" altLang="en-US" sz="3200" dirty="0" smtClean="0"/>
              <a:t>。在全班同学的注视下，她终于</a:t>
            </a:r>
            <a:r>
              <a:rPr lang="zh-CN" altLang="en-US" sz="3200" dirty="0" smtClean="0">
                <a:solidFill>
                  <a:srgbClr val="FF0000"/>
                </a:solidFill>
              </a:rPr>
              <a:t>一摇一晃</a:t>
            </a:r>
            <a:r>
              <a:rPr lang="zh-CN" altLang="en-US" sz="3200" dirty="0" smtClean="0"/>
              <a:t>地走上了讲台。就在英子</a:t>
            </a:r>
            <a:r>
              <a:rPr lang="zh-CN" altLang="en-US" sz="3200" dirty="0" smtClean="0">
                <a:solidFill>
                  <a:srgbClr val="FF0000"/>
                </a:solidFill>
              </a:rPr>
              <a:t>刚刚</a:t>
            </a:r>
            <a:r>
              <a:rPr lang="zh-CN" altLang="en-US" sz="3200" dirty="0" smtClean="0"/>
              <a:t>站定地那一刻，教室里</a:t>
            </a:r>
            <a:r>
              <a:rPr lang="zh-CN" altLang="en-US" sz="3200" dirty="0" smtClean="0">
                <a:solidFill>
                  <a:srgbClr val="FF0000"/>
                </a:solidFill>
              </a:rPr>
              <a:t>骤然</a:t>
            </a:r>
            <a:r>
              <a:rPr lang="zh-CN" altLang="en-US" sz="3200" dirty="0" smtClean="0"/>
              <a:t>响起了掌声，那掌声</a:t>
            </a:r>
            <a:r>
              <a:rPr lang="zh-CN" altLang="en-US" sz="3200" dirty="0" smtClean="0">
                <a:solidFill>
                  <a:srgbClr val="FF0000"/>
                </a:solidFill>
              </a:rPr>
              <a:t>热烈而持久</a:t>
            </a:r>
            <a:r>
              <a:rPr lang="zh-CN" altLang="en-US" sz="3200" dirty="0" smtClean="0"/>
              <a:t>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49418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6816"/>
            <a:ext cx="9144000" cy="77322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59632" y="1052736"/>
            <a:ext cx="63367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英子</a:t>
            </a:r>
            <a:r>
              <a:rPr lang="zh-CN" altLang="en-US" sz="3200" dirty="0">
                <a:solidFill>
                  <a:srgbClr val="FF0000"/>
                </a:solidFill>
              </a:rPr>
              <a:t>犹豫</a:t>
            </a:r>
            <a:r>
              <a:rPr lang="zh-CN" altLang="en-US" sz="3200" dirty="0"/>
              <a:t>了一会，</a:t>
            </a:r>
            <a:r>
              <a:rPr lang="zh-CN" altLang="en-US" sz="3200" dirty="0">
                <a:solidFill>
                  <a:srgbClr val="FF0000"/>
                </a:solidFill>
              </a:rPr>
              <a:t>慢吞吞地</a:t>
            </a:r>
            <a:r>
              <a:rPr lang="zh-CN" altLang="en-US" sz="3200" dirty="0"/>
              <a:t>站了起来，</a:t>
            </a:r>
            <a:r>
              <a:rPr lang="zh-CN" altLang="en-US" sz="3200" dirty="0">
                <a:solidFill>
                  <a:srgbClr val="FF0000"/>
                </a:solidFill>
              </a:rPr>
              <a:t>眼圈红红的</a:t>
            </a:r>
            <a:r>
              <a:rPr lang="zh-CN" altLang="en-US" sz="3200" dirty="0"/>
              <a:t>。在全班同学的注视下，她终于</a:t>
            </a:r>
            <a:r>
              <a:rPr lang="zh-CN" altLang="en-US" sz="3200" dirty="0">
                <a:solidFill>
                  <a:srgbClr val="FF0000"/>
                </a:solidFill>
              </a:rPr>
              <a:t>一摇一晃</a:t>
            </a:r>
            <a:r>
              <a:rPr lang="zh-CN" altLang="en-US" sz="3200" dirty="0"/>
              <a:t>地走上了讲台。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24654" y="3957262"/>
            <a:ext cx="60486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在掌声里，我们看到，英子的</a:t>
            </a:r>
            <a:r>
              <a:rPr lang="zh-CN" altLang="en-US" sz="3200" dirty="0" smtClean="0">
                <a:solidFill>
                  <a:srgbClr val="FF0000"/>
                </a:solidFill>
              </a:rPr>
              <a:t>泪水流了下来</a:t>
            </a:r>
            <a:r>
              <a:rPr lang="zh-CN" altLang="en-US" sz="3200" dirty="0" smtClean="0"/>
              <a:t>。掌声渐渐平息，英子也</a:t>
            </a:r>
            <a:r>
              <a:rPr lang="zh-CN" altLang="en-US" sz="3200" dirty="0" smtClean="0">
                <a:solidFill>
                  <a:srgbClr val="FF0000"/>
                </a:solidFill>
              </a:rPr>
              <a:t>镇定了情绪</a:t>
            </a:r>
            <a:r>
              <a:rPr lang="zh-CN" altLang="en-US" sz="3200" dirty="0" smtClean="0"/>
              <a:t>，开始讲述自己的小故事。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7065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6816"/>
            <a:ext cx="9144000" cy="77322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7544" y="260648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第二次的掌声：</a:t>
            </a:r>
            <a:endParaRPr lang="en-US" altLang="zh-CN" sz="3600" b="1" dirty="0" smtClean="0"/>
          </a:p>
          <a:p>
            <a:endParaRPr lang="zh-CN" alt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971600" y="5157192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鼓励、赞美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hlinkClick r:id="rId3" action="ppaction://hlinksldjump"/>
          </p:cNvPr>
          <p:cNvSpPr txBox="1"/>
          <p:nvPr/>
        </p:nvSpPr>
        <p:spPr>
          <a:xfrm>
            <a:off x="755576" y="1655516"/>
            <a:ext cx="72728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她的普通话说得很好，声音也十分动听。故事讲完了，教室里又响起了热烈的掌声。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7257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6816"/>
            <a:ext cx="9144000" cy="773224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03" y="-329119"/>
            <a:ext cx="4536504" cy="3600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7584" y="3645024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英子向大家</a:t>
            </a:r>
            <a:r>
              <a:rPr lang="zh-CN" altLang="en-US" sz="3600" dirty="0" smtClean="0">
                <a:solidFill>
                  <a:srgbClr val="FF0000"/>
                </a:solidFill>
              </a:rPr>
              <a:t>深深地</a:t>
            </a:r>
            <a:r>
              <a:rPr lang="zh-CN" altLang="en-US" sz="3600" dirty="0" smtClean="0"/>
              <a:t>鞠了一躬，然后，在掌声里一摇一晃地走下了讲台。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06273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62" y="0"/>
            <a:ext cx="9150761" cy="692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2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7" y="-665918"/>
            <a:ext cx="9144000" cy="812736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91680" y="2276872"/>
            <a:ext cx="3888432" cy="92333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zh-CN" altLang="en-US" sz="5400" b="1" dirty="0"/>
              <a:t>谢谢欣赏！</a:t>
            </a:r>
            <a:endParaRPr lang="zh-CN" altLang="en-US" sz="5400" b="1" dirty="0"/>
          </a:p>
        </p:txBody>
      </p:sp>
      <p:sp>
        <p:nvSpPr>
          <p:cNvPr id="7" name="椭圆 6"/>
          <p:cNvSpPr/>
          <p:nvPr/>
        </p:nvSpPr>
        <p:spPr>
          <a:xfrm>
            <a:off x="467544" y="4509120"/>
            <a:ext cx="936104" cy="893713"/>
          </a:xfrm>
          <a:prstGeom prst="ellipse">
            <a:avLst/>
          </a:prstGeom>
          <a:gradFill flip="none" rotWithShape="1">
            <a:gsLst>
              <a:gs pos="0">
                <a:schemeClr val="accent3">
                  <a:tint val="66000"/>
                  <a:satMod val="160000"/>
                </a:schemeClr>
              </a:gs>
              <a:gs pos="50000">
                <a:schemeClr val="accent3">
                  <a:tint val="44500"/>
                  <a:satMod val="160000"/>
                </a:schemeClr>
              </a:gs>
              <a:gs pos="100000">
                <a:schemeClr val="accent3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4637247" y="4779611"/>
            <a:ext cx="1224136" cy="1217749"/>
          </a:xfrm>
          <a:prstGeom prst="ellipse">
            <a:avLst/>
          </a:prstGeom>
          <a:gradFill flip="none" rotWithShape="1">
            <a:gsLst>
              <a:gs pos="0">
                <a:schemeClr val="accent3">
                  <a:tint val="66000"/>
                  <a:satMod val="160000"/>
                </a:schemeClr>
              </a:gs>
              <a:gs pos="50000">
                <a:schemeClr val="accent3">
                  <a:tint val="44500"/>
                  <a:satMod val="160000"/>
                </a:schemeClr>
              </a:gs>
              <a:gs pos="100000">
                <a:schemeClr val="accent3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1979712" y="5402834"/>
            <a:ext cx="1080120" cy="1094928"/>
          </a:xfrm>
          <a:prstGeom prst="ellipse">
            <a:avLst/>
          </a:prstGeom>
          <a:gradFill flip="none" rotWithShape="1">
            <a:gsLst>
              <a:gs pos="0">
                <a:schemeClr val="accent3">
                  <a:tint val="66000"/>
                  <a:satMod val="160000"/>
                </a:schemeClr>
              </a:gs>
              <a:gs pos="50000">
                <a:schemeClr val="accent3">
                  <a:tint val="44500"/>
                  <a:satMod val="160000"/>
                </a:schemeClr>
              </a:gs>
              <a:gs pos="100000">
                <a:schemeClr val="accent3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561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363</Words>
  <Application>Microsoft Office PowerPoint</Application>
  <PresentationFormat>全屏显示(4:3)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20</cp:revision>
  <dcterms:created xsi:type="dcterms:W3CDTF">2016-07-02T03:25:23Z</dcterms:created>
  <dcterms:modified xsi:type="dcterms:W3CDTF">2016-07-09T16:22:04Z</dcterms:modified>
</cp:coreProperties>
</file>