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8"/>
  </p:notesMasterIdLst>
  <p:sldIdLst>
    <p:sldId id="265" r:id="rId2"/>
    <p:sldId id="256" r:id="rId3"/>
    <p:sldId id="257" r:id="rId4"/>
    <p:sldId id="258" r:id="rId5"/>
    <p:sldId id="263" r:id="rId6"/>
    <p:sldId id="259" r:id="rId7"/>
    <p:sldId id="264" r:id="rId8"/>
    <p:sldId id="260" r:id="rId9"/>
    <p:sldId id="261" r:id="rId10"/>
    <p:sldId id="262" r:id="rId11"/>
    <p:sldId id="272" r:id="rId12"/>
    <p:sldId id="266" r:id="rId13"/>
    <p:sldId id="267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54" autoAdjust="0"/>
  </p:normalViewPr>
  <p:slideViewPr>
    <p:cSldViewPr>
      <p:cViewPr varScale="1">
        <p:scale>
          <a:sx n="66" d="100"/>
          <a:sy n="66" d="100"/>
        </p:scale>
        <p:origin x="-75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710631-0572-4F6B-8B96-29947B79E25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D3AEDA-E3CD-49D4-A16D-60299E5618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641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3AEDA-E3CD-49D4-A16D-60299E56186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7853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3AEDA-E3CD-49D4-A16D-60299E56186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534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3AEDA-E3CD-49D4-A16D-60299E56186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2303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D3AEDA-E3CD-49D4-A16D-60299E56186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6806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2016/7/8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043608" y="1196752"/>
            <a:ext cx="6624736" cy="35283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书本情境图</a:t>
            </a:r>
            <a:r>
              <a:rPr lang="en-US" altLang="zh-CN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zh-CN" altLang="en-US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0" y="6462759"/>
            <a:ext cx="1430986" cy="422625"/>
            <a:chOff x="0" y="6462759"/>
            <a:chExt cx="1430986" cy="422625"/>
          </a:xfrm>
        </p:grpSpPr>
        <p:sp>
          <p:nvSpPr>
            <p:cNvPr id="8" name="矩形 7"/>
            <p:cNvSpPr/>
            <p:nvPr/>
          </p:nvSpPr>
          <p:spPr>
            <a:xfrm>
              <a:off x="0" y="6462759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143" y="6485274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30346" y="6453336"/>
            <a:ext cx="1430986" cy="404664"/>
            <a:chOff x="3088554" y="6453336"/>
            <a:chExt cx="1430986" cy="404664"/>
          </a:xfrm>
        </p:grpSpPr>
        <p:sp>
          <p:nvSpPr>
            <p:cNvPr id="9" name="矩形 8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60692" y="6453336"/>
            <a:ext cx="1430986" cy="404664"/>
            <a:chOff x="4632831" y="6453336"/>
            <a:chExt cx="1430986" cy="404664"/>
          </a:xfrm>
        </p:grpSpPr>
        <p:sp>
          <p:nvSpPr>
            <p:cNvPr id="10" name="矩形 9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791038" y="6453336"/>
            <a:ext cx="1430986" cy="404664"/>
            <a:chOff x="6177108" y="6453336"/>
            <a:chExt cx="1430986" cy="404664"/>
          </a:xfrm>
        </p:grpSpPr>
        <p:sp>
          <p:nvSpPr>
            <p:cNvPr id="11" name="矩形 10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12" name="矩形 11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212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844" y="-4554"/>
            <a:ext cx="9144000" cy="6858000"/>
          </a:xfrm>
          <a:prstGeom prst="rect">
            <a:avLst/>
          </a:prstGeom>
          <a:solidFill>
            <a:schemeClr val="bg1">
              <a:alpha val="4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430986" y="1668962"/>
            <a:ext cx="6983412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/>
            <a:r>
              <a:rPr lang="zh-CN" altLang="en-US" sz="5400" dirty="0">
                <a:latin typeface="隶书" pitchFamily="49" charset="-122"/>
                <a:ea typeface="隶书" pitchFamily="49" charset="-122"/>
              </a:rPr>
              <a:t>厘米（cm）  米（m）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146798" y="780073"/>
            <a:ext cx="80586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宋体" pitchFamily="2" charset="-122"/>
                <a:ea typeface="楷体" pitchFamily="49" charset="-122"/>
              </a:rPr>
              <a:t>回忆一下，我们学过了哪些长度单位</a:t>
            </a:r>
            <a:r>
              <a:rPr lang="zh-CN" altLang="en-US" sz="3600" dirty="0">
                <a:solidFill>
                  <a:srgbClr val="FF0000"/>
                </a:solidFill>
                <a:latin typeface="宋体" pitchFamily="2" charset="-122"/>
                <a:ea typeface="楷体" pitchFamily="49" charset="-122"/>
              </a:rPr>
              <a:t>？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290700" y="3008567"/>
            <a:ext cx="7770812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/>
            <a:r>
              <a:rPr lang="zh-CN" altLang="en-US" sz="3600" dirty="0">
                <a:solidFill>
                  <a:srgbClr val="0000CC"/>
                </a:solidFill>
                <a:latin typeface="华文新魏" pitchFamily="2" charset="-122"/>
                <a:ea typeface="华文新魏" pitchFamily="2" charset="-122"/>
              </a:rPr>
              <a:t>用手势表示一下1米和1厘米各有多长？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43808" y="4233762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宋体" pitchFamily="2" charset="-122"/>
                <a:ea typeface="楷体" pitchFamily="49" charset="-122"/>
              </a:rPr>
              <a:t>1</a:t>
            </a:r>
            <a:r>
              <a:rPr lang="zh-CN" altLang="en-US" sz="3600" b="1" dirty="0">
                <a:latin typeface="宋体" pitchFamily="2" charset="-122"/>
                <a:ea typeface="楷体" pitchFamily="49" charset="-122"/>
              </a:rPr>
              <a:t>米</a:t>
            </a:r>
            <a:r>
              <a:rPr lang="en-US" altLang="zh-CN" sz="3600" b="1" dirty="0">
                <a:latin typeface="宋体" pitchFamily="2" charset="-122"/>
                <a:ea typeface="楷体" pitchFamily="49" charset="-122"/>
              </a:rPr>
              <a:t>=</a:t>
            </a:r>
            <a:r>
              <a:rPr lang="zh-CN" altLang="en-US" sz="3600" b="1" dirty="0" smtClean="0">
                <a:latin typeface="宋体" pitchFamily="2" charset="-122"/>
                <a:ea typeface="楷体" pitchFamily="49" charset="-122"/>
              </a:rPr>
              <a:t>（  ）</a:t>
            </a:r>
            <a:r>
              <a:rPr lang="zh-CN" altLang="en-US" sz="3600" b="1" dirty="0">
                <a:latin typeface="宋体" pitchFamily="2" charset="-122"/>
                <a:ea typeface="楷体" pitchFamily="49" charset="-122"/>
              </a:rPr>
              <a:t>厘米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1956968" y="6453336"/>
            <a:ext cx="1430986" cy="404664"/>
            <a:chOff x="3088554" y="6453336"/>
            <a:chExt cx="1430986" cy="404664"/>
          </a:xfrm>
        </p:grpSpPr>
        <p:sp>
          <p:nvSpPr>
            <p:cNvPr id="23" name="矩形 22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78440" y="6453336"/>
            <a:ext cx="1430986" cy="404664"/>
            <a:chOff x="4632831" y="6453336"/>
            <a:chExt cx="1430986" cy="404664"/>
          </a:xfrm>
        </p:grpSpPr>
        <p:sp>
          <p:nvSpPr>
            <p:cNvPr id="24" name="矩形 23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799912" y="6453336"/>
            <a:ext cx="1430986" cy="404664"/>
            <a:chOff x="6177108" y="6453336"/>
            <a:chExt cx="1430986" cy="404664"/>
          </a:xfrm>
        </p:grpSpPr>
        <p:sp>
          <p:nvSpPr>
            <p:cNvPr id="25" name="矩形 24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26" name="矩形 25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4670" y="6462759"/>
            <a:ext cx="1430986" cy="422625"/>
            <a:chOff x="0" y="6462759"/>
            <a:chExt cx="1430986" cy="422625"/>
          </a:xfrm>
        </p:grpSpPr>
        <p:sp>
          <p:nvSpPr>
            <p:cNvPr id="34" name="矩形 33"/>
            <p:cNvSpPr/>
            <p:nvPr/>
          </p:nvSpPr>
          <p:spPr>
            <a:xfrm>
              <a:off x="0" y="6462759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0143" y="6485274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4232015" y="4326094"/>
            <a:ext cx="1007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100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476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utoUpdateAnimBg="0"/>
      <p:bldP spid="7" grpId="0" autoUpdateAnimBg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67544" y="909638"/>
            <a:ext cx="7993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dirty="0">
                <a:latin typeface="宋体" pitchFamily="2" charset="-122"/>
                <a:ea typeface="楷体" pitchFamily="49" charset="-122"/>
              </a:rPr>
              <a:t>估一估数学书的长、宽和厚大约是</a:t>
            </a:r>
            <a:r>
              <a:rPr lang="zh-CN" altLang="en-US" sz="3200" dirty="0" smtClean="0">
                <a:latin typeface="宋体" pitchFamily="2" charset="-122"/>
                <a:ea typeface="楷体" pitchFamily="49" charset="-122"/>
              </a:rPr>
              <a:t>多少厘米？</a:t>
            </a:r>
            <a:endParaRPr lang="zh-CN" altLang="en-US" sz="3600" dirty="0">
              <a:latin typeface="宋体" pitchFamily="2" charset="-122"/>
              <a:ea typeface="楷体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979712" y="1772816"/>
            <a:ext cx="4714875" cy="38997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数学书图片</a:t>
            </a:r>
            <a:endParaRPr lang="zh-CN" altLang="en-US" sz="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956968" y="6453336"/>
            <a:ext cx="1430986" cy="404664"/>
            <a:chOff x="3088554" y="6453336"/>
            <a:chExt cx="1430986" cy="404664"/>
          </a:xfrm>
        </p:grpSpPr>
        <p:sp>
          <p:nvSpPr>
            <p:cNvPr id="29" name="矩形 28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878440" y="6453336"/>
            <a:ext cx="1430986" cy="404664"/>
            <a:chOff x="4632831" y="6453336"/>
            <a:chExt cx="1430986" cy="404664"/>
          </a:xfrm>
        </p:grpSpPr>
        <p:sp>
          <p:nvSpPr>
            <p:cNvPr id="32" name="矩形 31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799912" y="6453336"/>
            <a:ext cx="1430986" cy="404664"/>
            <a:chOff x="6177108" y="6453336"/>
            <a:chExt cx="1430986" cy="404664"/>
          </a:xfrm>
        </p:grpSpPr>
        <p:sp>
          <p:nvSpPr>
            <p:cNvPr id="35" name="矩形 34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38" name="矩形 37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4670" y="6462759"/>
            <a:ext cx="1430986" cy="422625"/>
            <a:chOff x="0" y="6462759"/>
            <a:chExt cx="1430986" cy="422625"/>
          </a:xfrm>
        </p:grpSpPr>
        <p:sp>
          <p:nvSpPr>
            <p:cNvPr id="41" name="矩形 40"/>
            <p:cNvSpPr/>
            <p:nvPr/>
          </p:nvSpPr>
          <p:spPr>
            <a:xfrm>
              <a:off x="0" y="6462759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0143" y="6485274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01690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611188" y="333375"/>
            <a:ext cx="7704137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dirty="0"/>
              <a:t>怎么判断谁估得更准确呢？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49341" y="4895004"/>
            <a:ext cx="82284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3200" b="1" dirty="0" smtClean="0"/>
              <a:t>思考：这里测量的不是整厘米，怎么办呢？</a:t>
            </a:r>
            <a:endParaRPr lang="zh-CN" altLang="en-US" sz="32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60163" y="1009650"/>
            <a:ext cx="7313612" cy="324058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书本情境图</a:t>
            </a:r>
            <a:r>
              <a:rPr lang="en-US" altLang="zh-CN" sz="4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zh-CN" altLang="en-US" sz="4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956968" y="6453336"/>
            <a:ext cx="1430986" cy="404664"/>
            <a:chOff x="3088554" y="6453336"/>
            <a:chExt cx="1430986" cy="404664"/>
          </a:xfrm>
        </p:grpSpPr>
        <p:sp>
          <p:nvSpPr>
            <p:cNvPr id="30" name="矩形 29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878440" y="6453336"/>
            <a:ext cx="1430986" cy="404664"/>
            <a:chOff x="4632831" y="6453336"/>
            <a:chExt cx="1430986" cy="404664"/>
          </a:xfrm>
        </p:grpSpPr>
        <p:sp>
          <p:nvSpPr>
            <p:cNvPr id="33" name="矩形 32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799912" y="6453336"/>
            <a:ext cx="1430986" cy="404664"/>
            <a:chOff x="6177108" y="6453336"/>
            <a:chExt cx="1430986" cy="404664"/>
          </a:xfrm>
        </p:grpSpPr>
        <p:sp>
          <p:nvSpPr>
            <p:cNvPr id="36" name="矩形 35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39" name="矩形 38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4670" y="6462759"/>
            <a:ext cx="1430986" cy="422625"/>
            <a:chOff x="0" y="6462759"/>
            <a:chExt cx="1430986" cy="422625"/>
          </a:xfrm>
        </p:grpSpPr>
        <p:sp>
          <p:nvSpPr>
            <p:cNvPr id="42" name="矩形 41"/>
            <p:cNvSpPr/>
            <p:nvPr/>
          </p:nvSpPr>
          <p:spPr>
            <a:xfrm>
              <a:off x="0" y="6462759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0143" y="6485274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55394" y="4146160"/>
            <a:ext cx="75373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000" dirty="0">
                <a:solidFill>
                  <a:srgbClr val="FF0000"/>
                </a:solidFill>
              </a:rPr>
              <a:t> </a:t>
            </a:r>
            <a:r>
              <a:rPr lang="en-US" altLang="zh-CN" sz="6000" dirty="0">
                <a:ln cap="rnd" cmpd="thinThick">
                  <a:solidFill>
                    <a:schemeClr val="tx1"/>
                  </a:solidFill>
                  <a:bevel/>
                </a:ln>
                <a:solidFill>
                  <a:srgbClr val="FF0000"/>
                </a:solidFill>
                <a:effectLst>
                  <a:outerShdw blurRad="50800" dist="50800" dir="5400000" algn="ctr" rotWithShape="0">
                    <a:schemeClr val="accent1">
                      <a:lumMod val="60000"/>
                      <a:lumOff val="40000"/>
                    </a:schemeClr>
                  </a:outerShdw>
                </a:effectLst>
                <a:latin typeface="Calibri"/>
              </a:rPr>
              <a:t>?</a:t>
            </a:r>
            <a:endParaRPr lang="zh-CN" altLang="en-US" dirty="0">
              <a:ln cap="rnd" cmpd="thinThick">
                <a:solidFill>
                  <a:schemeClr val="tx1"/>
                </a:solidFill>
                <a:bevel/>
              </a:ln>
              <a:effectLst>
                <a:outerShdw blurRad="50800" dist="50800" dir="5400000" algn="ctr" rotWithShape="0">
                  <a:schemeClr val="accent1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2295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utoUpdateAnimBg="0"/>
      <p:bldP spid="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0570" y="548680"/>
            <a:ext cx="9144000" cy="720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339752" y="1988840"/>
            <a:ext cx="5338321" cy="132343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8000" b="1" cap="all" spc="0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毫米的认识</a:t>
            </a:r>
            <a:endParaRPr lang="zh-CN" altLang="en-US" sz="8000" b="1" cap="all" spc="0" dirty="0">
              <a:ln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24128" y="429309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授课者：张亚楠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188640"/>
            <a:ext cx="7560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人教版新课标义务教育三年级上册第三单元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94447807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5777" y="1223144"/>
            <a:ext cx="7627938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/>
            <a:r>
              <a:rPr lang="zh-CN" altLang="en-US" sz="4400" dirty="0">
                <a:latin typeface="微软雅黑" pitchFamily="34" charset="-122"/>
                <a:ea typeface="微软雅黑" pitchFamily="34" charset="-122"/>
              </a:rPr>
              <a:t>尺子上的</a:t>
            </a:r>
            <a:r>
              <a:rPr lang="zh-CN" altLang="en-US" sz="4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1小格</a:t>
            </a:r>
            <a:r>
              <a:rPr lang="zh-CN" altLang="en-US" sz="4400" dirty="0">
                <a:latin typeface="微软雅黑" pitchFamily="34" charset="-122"/>
                <a:ea typeface="微软雅黑" pitchFamily="34" charset="-122"/>
              </a:rPr>
              <a:t>就是</a:t>
            </a:r>
            <a:r>
              <a:rPr lang="zh-CN" altLang="en-US" sz="4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1毫米</a:t>
            </a:r>
            <a:r>
              <a:rPr lang="zh-CN" altLang="en-US" sz="4400" dirty="0">
                <a:latin typeface="微软雅黑" pitchFamily="34" charset="-122"/>
                <a:ea typeface="微软雅黑" pitchFamily="34" charset="-122"/>
              </a:rPr>
              <a:t>，毫米用字母</a:t>
            </a:r>
            <a:r>
              <a:rPr lang="zh-CN" altLang="en-US" sz="4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mm</a:t>
            </a:r>
            <a:r>
              <a:rPr lang="zh-CN" altLang="en-US" sz="4400" dirty="0">
                <a:latin typeface="微软雅黑" pitchFamily="34" charset="-122"/>
                <a:ea typeface="微软雅黑" pitchFamily="34" charset="-122"/>
              </a:rPr>
              <a:t>表示。</a:t>
            </a:r>
          </a:p>
        </p:txBody>
      </p:sp>
      <p:grpSp>
        <p:nvGrpSpPr>
          <p:cNvPr id="129" name="组合 128"/>
          <p:cNvGrpSpPr/>
          <p:nvPr/>
        </p:nvGrpSpPr>
        <p:grpSpPr>
          <a:xfrm>
            <a:off x="349521" y="3501008"/>
            <a:ext cx="10441160" cy="1584176"/>
            <a:chOff x="431540" y="4122111"/>
            <a:chExt cx="10441160" cy="1584176"/>
          </a:xfrm>
        </p:grpSpPr>
        <p:sp>
          <p:nvSpPr>
            <p:cNvPr id="4" name="矩形 3"/>
            <p:cNvSpPr/>
            <p:nvPr/>
          </p:nvSpPr>
          <p:spPr>
            <a:xfrm rot="10800000">
              <a:off x="431540" y="4122111"/>
              <a:ext cx="10441160" cy="1584176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37000">
                  <a:schemeClr val="accent1">
                    <a:lumMod val="20000"/>
                    <a:lumOff val="80000"/>
                  </a:schemeClr>
                </a:gs>
                <a:gs pos="100000">
                  <a:schemeClr val="bg2"/>
                </a:gs>
              </a:gsLst>
              <a:lin ang="2700000" scaled="1"/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 rot="10800000">
              <a:off x="9367302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rot="10800000">
              <a:off x="768232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rot="10800000">
              <a:off x="599733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rot="10800000">
              <a:off x="431234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rot="10800000">
              <a:off x="262735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rot="10800000">
              <a:off x="942366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 rot="10800000">
              <a:off x="2458857" y="414268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 rot="10800000">
              <a:off x="1784861" y="4142688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rot="10800000">
              <a:off x="2121859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 rot="10800000">
              <a:off x="1447863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rot="10800000">
              <a:off x="1616362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rot="10800000">
              <a:off x="1279364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rot="10800000">
              <a:off x="1110865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rot="10800000">
              <a:off x="1953360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TextBox 72"/>
            <p:cNvSpPr txBox="1"/>
            <p:nvPr/>
          </p:nvSpPr>
          <p:spPr>
            <a:xfrm>
              <a:off x="729296" y="4880815"/>
              <a:ext cx="114917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0cm</a:t>
              </a:r>
              <a:endParaRPr lang="zh-CN" altLang="en-US" sz="3200" b="1" dirty="0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428685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/>
                <a:t>1</a:t>
              </a:r>
              <a:endParaRPr lang="zh-CN" altLang="en-US" sz="3200" b="1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4113673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2</a:t>
              </a:r>
              <a:endParaRPr lang="zh-CN" altLang="en-US" sz="3200" b="1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5769857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3</a:t>
              </a:r>
              <a:endParaRPr lang="zh-CN" altLang="en-US" sz="3200" b="1" dirty="0"/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9180090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5</a:t>
              </a:r>
              <a:endParaRPr lang="zh-CN" altLang="en-US" sz="3200" b="1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498049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4</a:t>
              </a:r>
              <a:endParaRPr lang="zh-CN" altLang="en-US" sz="3200" b="1" dirty="0"/>
            </a:p>
          </p:txBody>
        </p:sp>
        <p:cxnSp>
          <p:nvCxnSpPr>
            <p:cNvPr id="92" name="直接连接符 91"/>
            <p:cNvCxnSpPr/>
            <p:nvPr/>
          </p:nvCxnSpPr>
          <p:spPr>
            <a:xfrm rot="10800000">
              <a:off x="2290358" y="4150884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rot="10800000">
              <a:off x="4143846" y="412700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rot="10800000">
              <a:off x="3469850" y="4127006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rot="10800000">
              <a:off x="3806848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rot="10800000">
              <a:off x="3132852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rot="10800000">
              <a:off x="3301351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rot="10800000">
              <a:off x="2964353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rot="10800000">
              <a:off x="2795854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rot="10800000">
              <a:off x="3638349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rot="10800000">
              <a:off x="3975347" y="413520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rot="10800000">
              <a:off x="5828836" y="4142687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rot="10800000">
              <a:off x="5154840" y="4142687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rot="10800000">
              <a:off x="5491838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rot="10800000">
              <a:off x="4817842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rot="10800000">
              <a:off x="4986341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rot="10800000">
              <a:off x="4649343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rot="10800000">
              <a:off x="4480844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rot="10800000">
              <a:off x="5323339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rot="10800000">
              <a:off x="5660337" y="415088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rot="10800000">
              <a:off x="7513826" y="415945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rot="10800000">
              <a:off x="6839830" y="4159451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rot="10800000">
              <a:off x="7176828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rot="10800000">
              <a:off x="6502832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rot="10800000">
              <a:off x="6671331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rot="10800000">
              <a:off x="6334333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rot="10800000">
              <a:off x="6165834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rot="10800000">
              <a:off x="7008329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rot="10800000">
              <a:off x="7345327" y="4167647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rot="10800000">
              <a:off x="9198816" y="415945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rot="10800000">
              <a:off x="8524820" y="4159451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 rot="10800000">
              <a:off x="8861818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 rot="10800000">
              <a:off x="8187822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/>
            <p:nvPr/>
          </p:nvCxnSpPr>
          <p:spPr>
            <a:xfrm rot="10800000">
              <a:off x="8356321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/>
            <p:nvPr/>
          </p:nvCxnSpPr>
          <p:spPr>
            <a:xfrm rot="10800000">
              <a:off x="8019323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/>
            <p:nvPr/>
          </p:nvCxnSpPr>
          <p:spPr>
            <a:xfrm rot="10800000">
              <a:off x="7850824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/>
            <p:nvPr/>
          </p:nvCxnSpPr>
          <p:spPr>
            <a:xfrm rot="10800000">
              <a:off x="8693319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/>
            <p:nvPr/>
          </p:nvCxnSpPr>
          <p:spPr>
            <a:xfrm rot="10800000">
              <a:off x="9030317" y="4167647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组合 78"/>
          <p:cNvGrpSpPr/>
          <p:nvPr/>
        </p:nvGrpSpPr>
        <p:grpSpPr>
          <a:xfrm>
            <a:off x="107504" y="6453336"/>
            <a:ext cx="1430986" cy="422625"/>
            <a:chOff x="1544277" y="6453336"/>
            <a:chExt cx="1430986" cy="422625"/>
          </a:xfrm>
        </p:grpSpPr>
        <p:sp>
          <p:nvSpPr>
            <p:cNvPr id="130" name="矩形 129"/>
            <p:cNvSpPr/>
            <p:nvPr/>
          </p:nvSpPr>
          <p:spPr>
            <a:xfrm>
              <a:off x="1544277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1614420" y="6475851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2010974" y="6453336"/>
            <a:ext cx="1430986" cy="404664"/>
            <a:chOff x="3088554" y="6453336"/>
            <a:chExt cx="1430986" cy="404664"/>
          </a:xfrm>
        </p:grpSpPr>
        <p:sp>
          <p:nvSpPr>
            <p:cNvPr id="133" name="矩形 132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3914444" y="6453336"/>
            <a:ext cx="1430986" cy="404664"/>
            <a:chOff x="4632831" y="6453336"/>
            <a:chExt cx="1430986" cy="404664"/>
          </a:xfrm>
        </p:grpSpPr>
        <p:sp>
          <p:nvSpPr>
            <p:cNvPr id="136" name="矩形 135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TextBox 136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5817914" y="6453336"/>
            <a:ext cx="1430986" cy="404664"/>
            <a:chOff x="6177108" y="6453336"/>
            <a:chExt cx="1430986" cy="404664"/>
          </a:xfrm>
        </p:grpSpPr>
        <p:sp>
          <p:nvSpPr>
            <p:cNvPr id="139" name="矩形 138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142" name="矩形 141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498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 Box 51"/>
          <p:cNvSpPr txBox="1">
            <a:spLocks noChangeArrowheads="1"/>
          </p:cNvSpPr>
          <p:nvPr/>
        </p:nvSpPr>
        <p:spPr bwMode="auto">
          <a:xfrm>
            <a:off x="2180548" y="3124876"/>
            <a:ext cx="36036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36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厘米＝</a:t>
            </a:r>
            <a:r>
              <a:rPr lang="en-US" altLang="zh-CN" sz="36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36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毫米</a:t>
            </a:r>
          </a:p>
        </p:txBody>
      </p:sp>
      <p:sp>
        <p:nvSpPr>
          <p:cNvPr id="69" name="Rectangle 46"/>
          <p:cNvSpPr>
            <a:spLocks noChangeArrowheads="1"/>
          </p:cNvSpPr>
          <p:nvPr/>
        </p:nvSpPr>
        <p:spPr bwMode="auto">
          <a:xfrm>
            <a:off x="1043026" y="620688"/>
            <a:ext cx="64801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6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数一数，</a:t>
            </a:r>
            <a:r>
              <a:rPr lang="en-US" altLang="zh-CN" sz="36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600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厘米里有</a:t>
            </a:r>
            <a:r>
              <a:rPr lang="zh-CN" altLang="en-US" sz="3600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多少小格？有多少毫米？</a:t>
            </a:r>
            <a:endParaRPr lang="zh-CN" altLang="en-US" sz="3600" dirty="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0" name="Rectangle 47"/>
          <p:cNvSpPr>
            <a:spLocks noChangeArrowheads="1"/>
          </p:cNvSpPr>
          <p:nvPr/>
        </p:nvSpPr>
        <p:spPr bwMode="auto">
          <a:xfrm>
            <a:off x="2036459" y="2026379"/>
            <a:ext cx="48482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600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3600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厘米里有</a:t>
            </a:r>
            <a:r>
              <a:rPr lang="en-US" altLang="zh-CN" sz="3600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3600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毫米。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07504" y="6453336"/>
            <a:ext cx="1430986" cy="422625"/>
            <a:chOff x="1544277" y="6453336"/>
            <a:chExt cx="1430986" cy="422625"/>
          </a:xfrm>
        </p:grpSpPr>
        <p:sp>
          <p:nvSpPr>
            <p:cNvPr id="72" name="矩形 71"/>
            <p:cNvSpPr/>
            <p:nvPr/>
          </p:nvSpPr>
          <p:spPr>
            <a:xfrm>
              <a:off x="1544277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614420" y="6475851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010974" y="6453336"/>
            <a:ext cx="1430986" cy="404664"/>
            <a:chOff x="3088554" y="6453336"/>
            <a:chExt cx="1430986" cy="404664"/>
          </a:xfrm>
        </p:grpSpPr>
        <p:sp>
          <p:nvSpPr>
            <p:cNvPr id="73" name="矩形 72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14444" y="6453336"/>
            <a:ext cx="1430986" cy="404664"/>
            <a:chOff x="4632831" y="6453336"/>
            <a:chExt cx="1430986" cy="404664"/>
          </a:xfrm>
        </p:grpSpPr>
        <p:sp>
          <p:nvSpPr>
            <p:cNvPr id="74" name="矩形 73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17914" y="6453336"/>
            <a:ext cx="1430986" cy="404664"/>
            <a:chOff x="6177108" y="6453336"/>
            <a:chExt cx="1430986" cy="404664"/>
          </a:xfrm>
        </p:grpSpPr>
        <p:sp>
          <p:nvSpPr>
            <p:cNvPr id="75" name="矩形 74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76" name="矩形 75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31540" y="4122111"/>
            <a:ext cx="10441160" cy="1584176"/>
            <a:chOff x="431540" y="4122111"/>
            <a:chExt cx="10441160" cy="1584176"/>
          </a:xfrm>
        </p:grpSpPr>
        <p:sp>
          <p:nvSpPr>
            <p:cNvPr id="84" name="矩形 83"/>
            <p:cNvSpPr/>
            <p:nvPr/>
          </p:nvSpPr>
          <p:spPr>
            <a:xfrm rot="10800000">
              <a:off x="431540" y="4122111"/>
              <a:ext cx="10441160" cy="1584176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37000">
                  <a:schemeClr val="accent1">
                    <a:lumMod val="20000"/>
                    <a:lumOff val="80000"/>
                  </a:schemeClr>
                </a:gs>
                <a:gs pos="100000">
                  <a:schemeClr val="bg2"/>
                </a:gs>
              </a:gsLst>
              <a:lin ang="2700000" scaled="1"/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85" name="直接连接符 84"/>
            <p:cNvCxnSpPr/>
            <p:nvPr/>
          </p:nvCxnSpPr>
          <p:spPr>
            <a:xfrm rot="10800000">
              <a:off x="9367302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rot="10800000">
              <a:off x="768232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rot="10800000">
              <a:off x="599733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rot="10800000">
              <a:off x="431234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rot="10800000">
              <a:off x="262735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 rot="10800000">
              <a:off x="942366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 rot="10800000">
              <a:off x="2458857" y="414268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 rot="10800000">
              <a:off x="1784861" y="4142688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 rot="10800000">
              <a:off x="2121859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 rot="10800000">
              <a:off x="1447863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 rot="10800000">
              <a:off x="1616362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rot="10800000">
              <a:off x="1279364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rot="10800000">
              <a:off x="1110865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rot="10800000">
              <a:off x="1953360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Box 98"/>
            <p:cNvSpPr txBox="1"/>
            <p:nvPr/>
          </p:nvSpPr>
          <p:spPr>
            <a:xfrm>
              <a:off x="729296" y="4880815"/>
              <a:ext cx="114917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0cm</a:t>
              </a:r>
              <a:endParaRPr lang="zh-CN" altLang="en-US" sz="3200" b="1" dirty="0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2428685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/>
                <a:t>1</a:t>
              </a:r>
              <a:endParaRPr lang="zh-CN" altLang="en-US" sz="3200" b="1" dirty="0"/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4113673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2</a:t>
              </a:r>
              <a:endParaRPr lang="zh-CN" altLang="en-US" sz="3200" b="1" dirty="0"/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5769857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3</a:t>
              </a:r>
              <a:endParaRPr lang="zh-CN" altLang="en-US" sz="3200" b="1" dirty="0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9180090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5</a:t>
              </a:r>
              <a:endParaRPr lang="zh-CN" altLang="en-US" sz="3200" b="1" dirty="0"/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7498049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4</a:t>
              </a:r>
              <a:endParaRPr lang="zh-CN" altLang="en-US" sz="3200" b="1" dirty="0"/>
            </a:p>
          </p:txBody>
        </p:sp>
        <p:cxnSp>
          <p:nvCxnSpPr>
            <p:cNvPr id="105" name="直接连接符 104"/>
            <p:cNvCxnSpPr/>
            <p:nvPr/>
          </p:nvCxnSpPr>
          <p:spPr>
            <a:xfrm rot="10800000">
              <a:off x="2290358" y="4150884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rot="10800000">
              <a:off x="4143846" y="412700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rot="10800000">
              <a:off x="3469850" y="4127006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rot="10800000">
              <a:off x="3806848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rot="10800000">
              <a:off x="3132852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rot="10800000">
              <a:off x="3301351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rot="10800000">
              <a:off x="2964353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rot="10800000">
              <a:off x="2795854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rot="10800000">
              <a:off x="3638349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rot="10800000">
              <a:off x="3975347" y="413520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rot="10800000">
              <a:off x="5828836" y="4142687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rot="10800000">
              <a:off x="5154840" y="4142687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rot="10800000">
              <a:off x="5491838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rot="10800000">
              <a:off x="4817842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rot="10800000">
              <a:off x="4986341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rot="10800000">
              <a:off x="4649343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rot="10800000">
              <a:off x="4480844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 rot="10800000">
              <a:off x="5323339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 rot="10800000">
              <a:off x="5660337" y="415088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/>
            <p:nvPr/>
          </p:nvCxnSpPr>
          <p:spPr>
            <a:xfrm rot="10800000">
              <a:off x="7513826" y="415945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/>
            <p:nvPr/>
          </p:nvCxnSpPr>
          <p:spPr>
            <a:xfrm rot="10800000">
              <a:off x="6839830" y="4159451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/>
            <p:nvPr/>
          </p:nvCxnSpPr>
          <p:spPr>
            <a:xfrm rot="10800000">
              <a:off x="7176828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/>
            <p:nvPr/>
          </p:nvCxnSpPr>
          <p:spPr>
            <a:xfrm rot="10800000">
              <a:off x="6502832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/>
            <p:nvPr/>
          </p:nvCxnSpPr>
          <p:spPr>
            <a:xfrm rot="10800000">
              <a:off x="6671331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连接符 128"/>
            <p:cNvCxnSpPr/>
            <p:nvPr/>
          </p:nvCxnSpPr>
          <p:spPr>
            <a:xfrm rot="10800000">
              <a:off x="6334333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/>
            <p:nvPr/>
          </p:nvCxnSpPr>
          <p:spPr>
            <a:xfrm rot="10800000">
              <a:off x="6165834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/>
            <p:cNvCxnSpPr/>
            <p:nvPr/>
          </p:nvCxnSpPr>
          <p:spPr>
            <a:xfrm rot="10800000">
              <a:off x="7008329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接连接符 131"/>
            <p:cNvCxnSpPr/>
            <p:nvPr/>
          </p:nvCxnSpPr>
          <p:spPr>
            <a:xfrm rot="10800000">
              <a:off x="7345327" y="4167647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/>
            <p:cNvCxnSpPr/>
            <p:nvPr/>
          </p:nvCxnSpPr>
          <p:spPr>
            <a:xfrm rot="10800000">
              <a:off x="9198816" y="415945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直接连接符 133"/>
            <p:cNvCxnSpPr/>
            <p:nvPr/>
          </p:nvCxnSpPr>
          <p:spPr>
            <a:xfrm rot="10800000">
              <a:off x="8524820" y="4159451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直接连接符 134"/>
            <p:cNvCxnSpPr/>
            <p:nvPr/>
          </p:nvCxnSpPr>
          <p:spPr>
            <a:xfrm rot="10800000">
              <a:off x="8861818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直接连接符 135"/>
            <p:cNvCxnSpPr/>
            <p:nvPr/>
          </p:nvCxnSpPr>
          <p:spPr>
            <a:xfrm rot="10800000">
              <a:off x="8187822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/>
            <p:cNvCxnSpPr/>
            <p:nvPr/>
          </p:nvCxnSpPr>
          <p:spPr>
            <a:xfrm rot="10800000">
              <a:off x="8356321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直接连接符 137"/>
            <p:cNvCxnSpPr/>
            <p:nvPr/>
          </p:nvCxnSpPr>
          <p:spPr>
            <a:xfrm rot="10800000">
              <a:off x="8019323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/>
            <p:cNvCxnSpPr/>
            <p:nvPr/>
          </p:nvCxnSpPr>
          <p:spPr>
            <a:xfrm rot="10800000">
              <a:off x="7850824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直接连接符 139"/>
            <p:cNvCxnSpPr/>
            <p:nvPr/>
          </p:nvCxnSpPr>
          <p:spPr>
            <a:xfrm rot="10800000">
              <a:off x="8693319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接连接符 140"/>
            <p:cNvCxnSpPr/>
            <p:nvPr/>
          </p:nvCxnSpPr>
          <p:spPr>
            <a:xfrm rot="10800000">
              <a:off x="9030317" y="4167647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2" name="矩形 141"/>
          <p:cNvSpPr/>
          <p:nvPr/>
        </p:nvSpPr>
        <p:spPr>
          <a:xfrm>
            <a:off x="942366" y="4129951"/>
            <a:ext cx="168499" cy="30684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矩形 142"/>
          <p:cNvSpPr/>
          <p:nvPr/>
        </p:nvSpPr>
        <p:spPr>
          <a:xfrm>
            <a:off x="1104580" y="4129951"/>
            <a:ext cx="168499" cy="30684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矩形 143"/>
          <p:cNvSpPr/>
          <p:nvPr/>
        </p:nvSpPr>
        <p:spPr>
          <a:xfrm>
            <a:off x="1279364" y="4129951"/>
            <a:ext cx="168499" cy="30684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矩形 144"/>
          <p:cNvSpPr/>
          <p:nvPr/>
        </p:nvSpPr>
        <p:spPr>
          <a:xfrm>
            <a:off x="1460027" y="4129951"/>
            <a:ext cx="168499" cy="30684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矩形 145"/>
          <p:cNvSpPr/>
          <p:nvPr/>
        </p:nvSpPr>
        <p:spPr>
          <a:xfrm>
            <a:off x="1614420" y="4129951"/>
            <a:ext cx="168499" cy="30684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矩形 146"/>
          <p:cNvSpPr/>
          <p:nvPr/>
        </p:nvSpPr>
        <p:spPr>
          <a:xfrm>
            <a:off x="1782919" y="4129951"/>
            <a:ext cx="168499" cy="30684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矩形 147"/>
          <p:cNvSpPr/>
          <p:nvPr/>
        </p:nvSpPr>
        <p:spPr>
          <a:xfrm>
            <a:off x="1951418" y="4129951"/>
            <a:ext cx="168499" cy="30684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矩形 148"/>
          <p:cNvSpPr/>
          <p:nvPr/>
        </p:nvSpPr>
        <p:spPr>
          <a:xfrm>
            <a:off x="2119917" y="4129951"/>
            <a:ext cx="168499" cy="30684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矩形 149"/>
          <p:cNvSpPr/>
          <p:nvPr/>
        </p:nvSpPr>
        <p:spPr>
          <a:xfrm>
            <a:off x="2290786" y="4129951"/>
            <a:ext cx="168499" cy="30684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矩形 153"/>
          <p:cNvSpPr/>
          <p:nvPr/>
        </p:nvSpPr>
        <p:spPr>
          <a:xfrm>
            <a:off x="2459285" y="4130266"/>
            <a:ext cx="168499" cy="30684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457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utoUpdateAnimBg="0"/>
      <p:bldP spid="69" grpId="0" autoUpdateAnimBg="0"/>
      <p:bldP spid="70" grpId="0" autoUpdateAnimBg="0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403648" y="908720"/>
            <a:ext cx="59039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0000CC"/>
                </a:solidFill>
                <a:latin typeface="方正黑体简体" charset="-122"/>
                <a:ea typeface="方正黑体简体" charset="-122"/>
              </a:rPr>
              <a:t>用手比一比1毫米有多</a:t>
            </a:r>
            <a:r>
              <a:rPr lang="zh-CN" altLang="en-US" sz="4000" dirty="0" smtClean="0">
                <a:solidFill>
                  <a:srgbClr val="0000CC"/>
                </a:solidFill>
                <a:latin typeface="方正黑体简体" charset="-122"/>
                <a:ea typeface="方正黑体简体" charset="-122"/>
              </a:rPr>
              <a:t>长？</a:t>
            </a:r>
            <a:endParaRPr lang="zh-CN" altLang="en-US" sz="4000" dirty="0">
              <a:solidFill>
                <a:srgbClr val="0000CC"/>
              </a:solidFill>
              <a:latin typeface="方正黑体简体" charset="-122"/>
              <a:ea typeface="方正黑体简体" charset="-122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4051980" y="2929845"/>
            <a:ext cx="33432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FF0000"/>
                </a:solidFill>
                <a:ea typeface="方正黑体简体" charset="-122"/>
              </a:rPr>
              <a:t>有什么感受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07504" y="6453336"/>
            <a:ext cx="1430986" cy="422625"/>
            <a:chOff x="1544277" y="6453336"/>
            <a:chExt cx="1430986" cy="422625"/>
          </a:xfrm>
        </p:grpSpPr>
        <p:sp>
          <p:nvSpPr>
            <p:cNvPr id="5" name="矩形 4"/>
            <p:cNvSpPr/>
            <p:nvPr/>
          </p:nvSpPr>
          <p:spPr>
            <a:xfrm>
              <a:off x="1544277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614420" y="6475851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010974" y="6453336"/>
            <a:ext cx="1430986" cy="404664"/>
            <a:chOff x="3088554" y="6453336"/>
            <a:chExt cx="1430986" cy="404664"/>
          </a:xfrm>
        </p:grpSpPr>
        <p:sp>
          <p:nvSpPr>
            <p:cNvPr id="6" name="矩形 5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914444" y="6453336"/>
            <a:ext cx="1430986" cy="404664"/>
            <a:chOff x="4632831" y="6453336"/>
            <a:chExt cx="1430986" cy="404664"/>
          </a:xfrm>
        </p:grpSpPr>
        <p:sp>
          <p:nvSpPr>
            <p:cNvPr id="7" name="矩形 6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817914" y="6453336"/>
            <a:ext cx="1430986" cy="404664"/>
            <a:chOff x="6177108" y="6453336"/>
            <a:chExt cx="1430986" cy="404664"/>
          </a:xfrm>
        </p:grpSpPr>
        <p:sp>
          <p:nvSpPr>
            <p:cNvPr id="8" name="矩形 7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9" name="矩形 8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887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1148442" y="2102482"/>
            <a:ext cx="2376264" cy="19442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银行</a:t>
            </a:r>
            <a:r>
              <a:rPr lang="zh-CN" alt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卡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575792" y="719501"/>
            <a:ext cx="8137201" cy="1294447"/>
            <a:chOff x="228" y="-150"/>
            <a:chExt cx="12814" cy="2039"/>
          </a:xfrm>
        </p:grpSpPr>
        <p:sp>
          <p:nvSpPr>
            <p:cNvPr id="5" name="AutoShape 4"/>
            <p:cNvSpPr>
              <a:spLocks noChangeArrowheads="1"/>
            </p:cNvSpPr>
            <p:nvPr/>
          </p:nvSpPr>
          <p:spPr bwMode="auto">
            <a:xfrm>
              <a:off x="228" y="-150"/>
              <a:ext cx="12814" cy="2039"/>
            </a:xfrm>
            <a:prstGeom prst="cloudCallout">
              <a:avLst>
                <a:gd name="adj1" fmla="val -43750"/>
                <a:gd name="adj2" fmla="val 70000"/>
              </a:avLst>
            </a:prstGeom>
            <a:solidFill>
              <a:schemeClr val="accent2">
                <a:lumMod val="40000"/>
                <a:lumOff val="60000"/>
              </a:schemeClr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90170" tIns="46990" rIns="90170" bIns="46990" anchor="ctr"/>
            <a:lstStyle/>
            <a:p>
              <a:pPr algn="ctr"/>
              <a:endParaRPr lang="zh-CN" altLang="zh-CN"/>
            </a:p>
          </p:txBody>
        </p:sp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1134" y="337"/>
              <a:ext cx="11908" cy="1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1pPr>
              <a:lvl2pPr marL="742950" indent="-285750" eaLnBrk="0" hangingPunct="0"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2pPr>
              <a:lvl3pPr marL="1143000" indent="-228600" eaLnBrk="0" hangingPunct="0"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3pPr>
              <a:lvl4pPr marL="1600200" indent="-228600" eaLnBrk="0" hangingPunct="0"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4pPr>
              <a:lvl5pPr marL="2057400" indent="-228600" eaLnBrk="0" hangingPunct="0"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9pPr>
            </a:lstStyle>
            <a:p>
              <a:pPr eaLnBrk="1" hangingPunct="1"/>
              <a:r>
                <a:rPr lang="zh-CN" altLang="en-US" sz="3200" dirty="0">
                  <a:solidFill>
                    <a:srgbClr val="FF0000"/>
                  </a:solidFill>
                  <a:latin typeface="华文中宋" pitchFamily="2" charset="-122"/>
                  <a:ea typeface="华文中宋" pitchFamily="2" charset="-122"/>
                </a:rPr>
                <a:t>生活中哪些物品的厚度大约为1毫米呢？</a:t>
              </a:r>
            </a:p>
          </p:txBody>
        </p:sp>
      </p:grpSp>
      <p:sp>
        <p:nvSpPr>
          <p:cNvPr id="12" name="矩形 11"/>
          <p:cNvSpPr/>
          <p:nvPr/>
        </p:nvSpPr>
        <p:spPr>
          <a:xfrm>
            <a:off x="5436096" y="2276870"/>
            <a:ext cx="2401888" cy="15954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钥匙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999942" y="4437112"/>
            <a:ext cx="2468563" cy="15224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zh-CN" altLang="en-US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分钱硬币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07504" y="6453336"/>
            <a:ext cx="1430986" cy="422625"/>
            <a:chOff x="1544277" y="6453336"/>
            <a:chExt cx="1430986" cy="422625"/>
          </a:xfrm>
        </p:grpSpPr>
        <p:sp>
          <p:nvSpPr>
            <p:cNvPr id="27" name="矩形 26"/>
            <p:cNvSpPr/>
            <p:nvPr/>
          </p:nvSpPr>
          <p:spPr>
            <a:xfrm>
              <a:off x="1544277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614420" y="6475851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010974" y="6453336"/>
            <a:ext cx="1430986" cy="404664"/>
            <a:chOff x="3088554" y="6453336"/>
            <a:chExt cx="1430986" cy="404664"/>
          </a:xfrm>
        </p:grpSpPr>
        <p:sp>
          <p:nvSpPr>
            <p:cNvPr id="30" name="矩形 29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914444" y="6453336"/>
            <a:ext cx="1430986" cy="404664"/>
            <a:chOff x="4632831" y="6453336"/>
            <a:chExt cx="1430986" cy="404664"/>
          </a:xfrm>
        </p:grpSpPr>
        <p:sp>
          <p:nvSpPr>
            <p:cNvPr id="33" name="矩形 32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817914" y="6453336"/>
            <a:ext cx="1430986" cy="404664"/>
            <a:chOff x="6177108" y="6453336"/>
            <a:chExt cx="1430986" cy="404664"/>
          </a:xfrm>
        </p:grpSpPr>
        <p:sp>
          <p:nvSpPr>
            <p:cNvPr id="36" name="矩形 35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39" name="矩形 38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8579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1" animBg="1"/>
      <p:bldP spid="12" grpId="1" animBg="1"/>
      <p:bldP spid="1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11560" y="333375"/>
            <a:ext cx="742277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/>
            <a:r>
              <a:rPr lang="zh-CN" altLang="en-US" sz="320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生活中还有哪些地方用到“毫米”作单位。</a:t>
            </a:r>
            <a:endParaRPr lang="zh-CN" altLang="en-US" sz="32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036030" y="3912422"/>
            <a:ext cx="657383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/>
            <a:endParaRPr lang="zh-CN" altLang="en-US" sz="1000" dirty="0">
              <a:solidFill>
                <a:srgbClr val="D60093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/>
            <a:endParaRPr lang="zh-CN" altLang="en-US" sz="1000" dirty="0">
              <a:latin typeface="黑体" pitchFamily="49" charset="-122"/>
              <a:ea typeface="黑体" pitchFamily="49" charset="-122"/>
            </a:endParaRPr>
          </a:p>
          <a:p>
            <a:pPr eaLnBrk="1" hangingPunct="1"/>
            <a:r>
              <a:rPr lang="zh-CN" altLang="en-US" sz="2800" dirty="0">
                <a:solidFill>
                  <a:srgbClr val="660066"/>
                </a:solidFill>
                <a:latin typeface="黑体" pitchFamily="49" charset="-122"/>
                <a:ea typeface="黑体" pitchFamily="49" charset="-122"/>
              </a:rPr>
              <a:t>我们的手指甲约10天长1毫米</a:t>
            </a:r>
            <a:r>
              <a:rPr lang="zh-CN" altLang="en-US" sz="2800" dirty="0" smtClean="0">
                <a:solidFill>
                  <a:srgbClr val="660066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dirty="0">
              <a:solidFill>
                <a:srgbClr val="660066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02569" y="1772816"/>
            <a:ext cx="68407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我们用</a:t>
            </a:r>
            <a:r>
              <a:rPr lang="zh-CN" altLang="en-US" sz="2800" dirty="0" smtClean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的自动铅笔芯是</a:t>
            </a:r>
            <a:r>
              <a:rPr lang="zh-CN" altLang="en-US" sz="2800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用毫米作单位的，一般为</a:t>
            </a:r>
            <a:r>
              <a:rPr lang="zh-CN" altLang="en-US" sz="2800" dirty="0" smtClean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：0</a:t>
            </a:r>
            <a:r>
              <a:rPr lang="zh-CN" altLang="en-US" sz="2800" dirty="0">
                <a:solidFill>
                  <a:srgbClr val="0066FF"/>
                </a:solidFill>
                <a:latin typeface="黑体" pitchFamily="49" charset="-122"/>
                <a:ea typeface="黑体" pitchFamily="49" charset="-122"/>
              </a:rPr>
              <a:t>.5毫米  0.7毫米。</a:t>
            </a:r>
          </a:p>
        </p:txBody>
      </p:sp>
      <p:sp>
        <p:nvSpPr>
          <p:cNvPr id="5" name="矩形 4"/>
          <p:cNvSpPr/>
          <p:nvPr/>
        </p:nvSpPr>
        <p:spPr>
          <a:xfrm>
            <a:off x="902569" y="2958315"/>
            <a:ext cx="68407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暴雨红色预警信号：3小时内降雨量将达100毫米以上。</a:t>
            </a:r>
          </a:p>
        </p:txBody>
      </p:sp>
      <p:sp>
        <p:nvSpPr>
          <p:cNvPr id="6" name="矩形 5"/>
          <p:cNvSpPr/>
          <p:nvPr/>
        </p:nvSpPr>
        <p:spPr>
          <a:xfrm>
            <a:off x="1036030" y="5157191"/>
            <a:ext cx="61177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3200" dirty="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3200" dirty="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张纸的厚度大约是</a:t>
            </a:r>
            <a:r>
              <a:rPr lang="en-US" altLang="zh-CN" sz="3200" dirty="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200" dirty="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毫米。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107504" y="6453336"/>
            <a:ext cx="1430986" cy="422625"/>
            <a:chOff x="1544277" y="6453336"/>
            <a:chExt cx="1430986" cy="422625"/>
          </a:xfrm>
        </p:grpSpPr>
        <p:sp>
          <p:nvSpPr>
            <p:cNvPr id="20" name="矩形 19"/>
            <p:cNvSpPr/>
            <p:nvPr/>
          </p:nvSpPr>
          <p:spPr>
            <a:xfrm>
              <a:off x="1544277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614420" y="6475851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10974" y="6453336"/>
            <a:ext cx="1430986" cy="404664"/>
            <a:chOff x="3088554" y="6453336"/>
            <a:chExt cx="1430986" cy="404664"/>
          </a:xfrm>
        </p:grpSpPr>
        <p:sp>
          <p:nvSpPr>
            <p:cNvPr id="23" name="矩形 22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914444" y="6453336"/>
            <a:ext cx="1430986" cy="404664"/>
            <a:chOff x="4632831" y="6453336"/>
            <a:chExt cx="1430986" cy="404664"/>
          </a:xfrm>
        </p:grpSpPr>
        <p:sp>
          <p:nvSpPr>
            <p:cNvPr id="26" name="矩形 25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817914" y="6453336"/>
            <a:ext cx="1430986" cy="404664"/>
            <a:chOff x="6177108" y="6453336"/>
            <a:chExt cx="1430986" cy="404664"/>
          </a:xfrm>
        </p:grpSpPr>
        <p:sp>
          <p:nvSpPr>
            <p:cNvPr id="29" name="矩形 28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32" name="矩形 31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325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252028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500" b="1" dirty="0" smtClean="0">
                <a:solidFill>
                  <a:srgbClr val="FF0000"/>
                </a:solidFill>
              </a:rPr>
              <a:t>？</a:t>
            </a:r>
            <a:endParaRPr lang="zh-CN" altLang="en-US" sz="115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53017" y="1551711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什么情况下，我们用毫米作单位？</a:t>
            </a:r>
            <a:endParaRPr lang="zh-CN" altLang="en-US" sz="32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5616" y="2996952"/>
            <a:ext cx="67687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dirty="0">
                <a:latin typeface="华文楷体" pitchFamily="2" charset="-122"/>
                <a:ea typeface="华文楷体" pitchFamily="2" charset="-122"/>
                <a:cs typeface="仿宋"/>
              </a:rPr>
              <a:t>量比较短的物体的长度或者要求量得比较精确时，可以用毫米作单位。</a:t>
            </a:r>
            <a:endParaRPr lang="zh-CN" altLang="en-US" sz="3200" dirty="0">
              <a:latin typeface="华文楷体" pitchFamily="2" charset="-122"/>
              <a:ea typeface="华文楷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95498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7504" y="6453336"/>
            <a:ext cx="1430986" cy="422625"/>
            <a:chOff x="1544277" y="6453336"/>
            <a:chExt cx="1430986" cy="422625"/>
          </a:xfrm>
        </p:grpSpPr>
        <p:sp>
          <p:nvSpPr>
            <p:cNvPr id="5" name="矩形 4"/>
            <p:cNvSpPr/>
            <p:nvPr/>
          </p:nvSpPr>
          <p:spPr>
            <a:xfrm>
              <a:off x="1544277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614420" y="6475851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010974" y="6453336"/>
            <a:ext cx="1430986" cy="404664"/>
            <a:chOff x="3088554" y="6453336"/>
            <a:chExt cx="1430986" cy="404664"/>
          </a:xfrm>
        </p:grpSpPr>
        <p:sp>
          <p:nvSpPr>
            <p:cNvPr id="6" name="矩形 5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914444" y="6453336"/>
            <a:ext cx="1430986" cy="404664"/>
            <a:chOff x="4632831" y="6453336"/>
            <a:chExt cx="1430986" cy="404664"/>
          </a:xfrm>
        </p:grpSpPr>
        <p:sp>
          <p:nvSpPr>
            <p:cNvPr id="7" name="矩形 6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817914" y="6453336"/>
            <a:ext cx="1430986" cy="404664"/>
            <a:chOff x="6177108" y="6453336"/>
            <a:chExt cx="1430986" cy="404664"/>
          </a:xfrm>
        </p:grpSpPr>
        <p:sp>
          <p:nvSpPr>
            <p:cNvPr id="8" name="矩形 7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9" name="矩形 8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1098182" y="4098271"/>
            <a:ext cx="73886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（</a:t>
            </a:r>
            <a:r>
              <a:rPr lang="en-US" altLang="zh-CN" sz="2400" b="1" dirty="0" smtClean="0"/>
              <a:t>3</a:t>
            </a:r>
            <a:r>
              <a:rPr lang="zh-CN" altLang="en-US" sz="2400" b="1" dirty="0" smtClean="0"/>
              <a:t>）</a:t>
            </a:r>
            <a:r>
              <a:rPr lang="en-US" altLang="zh-CN" sz="2400" b="1" dirty="0" smtClean="0"/>
              <a:t>6</a:t>
            </a:r>
            <a:r>
              <a:rPr lang="zh-CN" altLang="zh-CN" sz="2400" b="1" dirty="0"/>
              <a:t>厘米</a:t>
            </a:r>
            <a:r>
              <a:rPr lang="en-US" altLang="zh-CN" sz="2400" b="1" dirty="0"/>
              <a:t>5</a:t>
            </a:r>
            <a:r>
              <a:rPr lang="zh-CN" altLang="zh-CN" sz="2400" b="1" dirty="0"/>
              <a:t>毫米</a:t>
            </a:r>
            <a:r>
              <a:rPr lang="zh-CN" altLang="zh-CN" sz="2400" b="1" dirty="0" smtClean="0"/>
              <a:t>＝（</a:t>
            </a:r>
            <a:r>
              <a:rPr lang="en-US" altLang="zh-CN" sz="2400" b="1" dirty="0" smtClean="0"/>
              <a:t>      </a:t>
            </a:r>
            <a:r>
              <a:rPr lang="zh-CN" altLang="zh-CN" sz="2400" b="1" dirty="0" smtClean="0"/>
              <a:t>）毫米</a:t>
            </a:r>
            <a:r>
              <a:rPr lang="en-US" altLang="zh-CN" sz="2400" b="1" dirty="0" smtClean="0"/>
              <a:t>         </a:t>
            </a:r>
            <a:r>
              <a:rPr lang="zh-CN" altLang="zh-CN" sz="2400" b="1" dirty="0" smtClean="0"/>
              <a:t>①</a:t>
            </a:r>
            <a:r>
              <a:rPr lang="en-US" altLang="zh-CN" sz="2400" b="1" dirty="0"/>
              <a:t>11</a:t>
            </a:r>
            <a:r>
              <a:rPr lang="zh-CN" altLang="zh-CN" sz="2400" b="1" dirty="0"/>
              <a:t>②</a:t>
            </a:r>
            <a:r>
              <a:rPr lang="en-US" altLang="zh-CN" sz="2400" b="1" dirty="0"/>
              <a:t>65</a:t>
            </a:r>
            <a:r>
              <a:rPr lang="zh-CN" altLang="zh-CN" sz="2400" b="1" dirty="0"/>
              <a:t>③</a:t>
            </a:r>
            <a:r>
              <a:rPr lang="en-US" altLang="zh-CN" sz="2400" b="1" dirty="0"/>
              <a:t>30</a:t>
            </a:r>
            <a:endParaRPr lang="zh-CN" altLang="zh-CN" sz="2400" b="1" dirty="0"/>
          </a:p>
        </p:txBody>
      </p:sp>
      <p:sp>
        <p:nvSpPr>
          <p:cNvPr id="17" name="矩形 16"/>
          <p:cNvSpPr/>
          <p:nvPr/>
        </p:nvSpPr>
        <p:spPr>
          <a:xfrm>
            <a:off x="848826" y="692696"/>
            <a:ext cx="31181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+mj-ea"/>
                <a:ea typeface="+mj-ea"/>
              </a:rPr>
              <a:t>1</a:t>
            </a:r>
            <a:r>
              <a:rPr lang="zh-CN" altLang="zh-CN" sz="4000" b="1" dirty="0">
                <a:latin typeface="+mj-ea"/>
                <a:ea typeface="+mj-ea"/>
              </a:rPr>
              <a:t>、选一选。 </a:t>
            </a:r>
          </a:p>
        </p:txBody>
      </p:sp>
      <p:sp>
        <p:nvSpPr>
          <p:cNvPr id="20" name="矩形 19"/>
          <p:cNvSpPr/>
          <p:nvPr/>
        </p:nvSpPr>
        <p:spPr>
          <a:xfrm>
            <a:off x="1089590" y="2228669"/>
            <a:ext cx="6768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（</a:t>
            </a:r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）粉笔</a:t>
            </a:r>
            <a:r>
              <a:rPr lang="zh-CN" altLang="en-US" sz="2400" b="1" dirty="0"/>
              <a:t>长</a:t>
            </a:r>
            <a:r>
              <a:rPr lang="en-US" altLang="zh-CN" sz="2400" b="1" dirty="0"/>
              <a:t>75</a:t>
            </a:r>
            <a:r>
              <a:rPr lang="zh-CN" altLang="en-US" sz="2400" b="1" dirty="0" smtClean="0"/>
              <a:t>（        ）       </a:t>
            </a:r>
            <a:r>
              <a:rPr lang="zh-CN" altLang="en-US" sz="2400" b="1" dirty="0" smtClean="0">
                <a:latin typeface="Calibri"/>
              </a:rPr>
              <a:t>①</a:t>
            </a:r>
            <a:r>
              <a:rPr lang="zh-CN" altLang="en-US" sz="2400" b="1" dirty="0" smtClean="0"/>
              <a:t>厘米</a:t>
            </a:r>
            <a:r>
              <a:rPr lang="zh-CN" altLang="en-US" sz="2400" b="1" dirty="0"/>
              <a:t>②毫米③米</a:t>
            </a:r>
          </a:p>
        </p:txBody>
      </p:sp>
      <p:sp>
        <p:nvSpPr>
          <p:cNvPr id="21" name="矩形 20"/>
          <p:cNvSpPr/>
          <p:nvPr/>
        </p:nvSpPr>
        <p:spPr>
          <a:xfrm>
            <a:off x="1070042" y="3129114"/>
            <a:ext cx="68628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（</a:t>
            </a:r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）</a:t>
            </a:r>
            <a:r>
              <a:rPr lang="zh-CN" altLang="zh-CN" sz="2400" b="1" dirty="0" smtClean="0"/>
              <a:t>小</a:t>
            </a:r>
            <a:r>
              <a:rPr lang="zh-CN" altLang="zh-CN" sz="2400" b="1" dirty="0"/>
              <a:t>红身高</a:t>
            </a:r>
            <a:r>
              <a:rPr lang="en-US" altLang="zh-CN" sz="2400" b="1" dirty="0"/>
              <a:t>120</a:t>
            </a:r>
            <a:r>
              <a:rPr lang="zh-CN" altLang="zh-CN" sz="2400" b="1" dirty="0" smtClean="0"/>
              <a:t>（</a:t>
            </a:r>
            <a:r>
              <a:rPr lang="en-US" altLang="zh-CN" sz="2400" b="1" dirty="0" smtClean="0"/>
              <a:t>     </a:t>
            </a:r>
            <a:r>
              <a:rPr lang="zh-CN" altLang="zh-CN" sz="2400" b="1" dirty="0" smtClean="0"/>
              <a:t>）</a:t>
            </a:r>
            <a:r>
              <a:rPr lang="en-US" altLang="zh-CN" sz="2400" b="1" dirty="0" smtClean="0"/>
              <a:t>     </a:t>
            </a:r>
            <a:r>
              <a:rPr lang="en-US" altLang="zh-CN" sz="2400" b="1" dirty="0" smtClean="0">
                <a:latin typeface="Calibri"/>
              </a:rPr>
              <a:t>①</a:t>
            </a:r>
            <a:r>
              <a:rPr lang="zh-CN" altLang="zh-CN" sz="2400" b="1" dirty="0" smtClean="0"/>
              <a:t>厘米</a:t>
            </a:r>
            <a:r>
              <a:rPr lang="zh-CN" altLang="zh-CN" sz="2400" b="1" dirty="0"/>
              <a:t>②毫米③米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8" y="2221186"/>
            <a:ext cx="676275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828" y="4098271"/>
            <a:ext cx="676275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113088"/>
            <a:ext cx="676275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0845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899592" y="776898"/>
            <a:ext cx="31181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4000" b="1" dirty="0" smtClean="0">
                <a:solidFill>
                  <a:prstClr val="black"/>
                </a:solidFill>
                <a:latin typeface="华文楷体"/>
                <a:ea typeface="华文楷体"/>
              </a:rPr>
              <a:t>2</a:t>
            </a:r>
            <a:r>
              <a:rPr lang="zh-CN" altLang="zh-CN" sz="4000" b="1" dirty="0" smtClean="0">
                <a:solidFill>
                  <a:prstClr val="black"/>
                </a:solidFill>
                <a:latin typeface="华文楷体"/>
                <a:ea typeface="华文楷体"/>
              </a:rPr>
              <a:t>、</a:t>
            </a:r>
            <a:r>
              <a:rPr lang="zh-CN" altLang="en-US" sz="4000" b="1" dirty="0">
                <a:solidFill>
                  <a:prstClr val="black"/>
                </a:solidFill>
                <a:latin typeface="华文楷体"/>
                <a:ea typeface="华文楷体"/>
              </a:rPr>
              <a:t>量一量</a:t>
            </a:r>
            <a:r>
              <a:rPr lang="zh-CN" altLang="zh-CN" sz="4000" b="1" dirty="0" smtClean="0">
                <a:solidFill>
                  <a:prstClr val="black"/>
                </a:solidFill>
                <a:latin typeface="华文楷体"/>
                <a:ea typeface="华文楷体"/>
              </a:rPr>
              <a:t>。 </a:t>
            </a:r>
            <a:endParaRPr lang="zh-CN" altLang="zh-CN" sz="4000" b="1" dirty="0">
              <a:solidFill>
                <a:prstClr val="black"/>
              </a:solidFill>
              <a:latin typeface="华文楷体"/>
              <a:ea typeface="华文楷体"/>
            </a:endParaRPr>
          </a:p>
        </p:txBody>
      </p:sp>
      <p:cxnSp>
        <p:nvCxnSpPr>
          <p:cNvPr id="72" name="直接连接符 71"/>
          <p:cNvCxnSpPr/>
          <p:nvPr/>
        </p:nvCxnSpPr>
        <p:spPr>
          <a:xfrm>
            <a:off x="1109393" y="1916832"/>
            <a:ext cx="1" cy="1177669"/>
          </a:xfrm>
          <a:prstGeom prst="line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3" name="组合 72"/>
          <p:cNvGrpSpPr/>
          <p:nvPr/>
        </p:nvGrpSpPr>
        <p:grpSpPr>
          <a:xfrm>
            <a:off x="651496" y="2734703"/>
            <a:ext cx="9252932" cy="1371794"/>
            <a:chOff x="431540" y="4088723"/>
            <a:chExt cx="10589875" cy="1617564"/>
          </a:xfrm>
        </p:grpSpPr>
        <p:sp>
          <p:nvSpPr>
            <p:cNvPr id="74" name="矩形 73"/>
            <p:cNvSpPr/>
            <p:nvPr/>
          </p:nvSpPr>
          <p:spPr>
            <a:xfrm rot="10800000">
              <a:off x="431540" y="4122111"/>
              <a:ext cx="10441160" cy="1584176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37000">
                  <a:schemeClr val="accent1">
                    <a:lumMod val="20000"/>
                    <a:lumOff val="80000"/>
                  </a:schemeClr>
                </a:gs>
                <a:gs pos="100000">
                  <a:schemeClr val="bg2"/>
                </a:gs>
              </a:gsLst>
              <a:lin ang="2700000" scaled="1"/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5" name="直接连接符 74"/>
            <p:cNvCxnSpPr/>
            <p:nvPr/>
          </p:nvCxnSpPr>
          <p:spPr>
            <a:xfrm rot="10800000">
              <a:off x="9367302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rot="10800000">
              <a:off x="768232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rot="10800000">
              <a:off x="599733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rot="10800000">
              <a:off x="431234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rot="10800000">
              <a:off x="262735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rot="10800000">
              <a:off x="942366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rot="10800000">
              <a:off x="2458857" y="414268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rot="10800000">
              <a:off x="1784861" y="4142688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rot="10800000">
              <a:off x="2121859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rot="10800000">
              <a:off x="1447863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rot="10800000">
              <a:off x="1616362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rot="10800000">
              <a:off x="1279364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rot="10800000">
              <a:off x="1110865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rot="10800000">
              <a:off x="1953360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/>
            <p:cNvSpPr txBox="1"/>
            <p:nvPr/>
          </p:nvSpPr>
          <p:spPr>
            <a:xfrm>
              <a:off x="683277" y="4869423"/>
              <a:ext cx="1392563" cy="689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0cm</a:t>
              </a:r>
              <a:endParaRPr lang="zh-CN" altLang="en-US" sz="3200" b="1" dirty="0"/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2428685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/>
                <a:t>1</a:t>
              </a:r>
              <a:endParaRPr lang="zh-CN" altLang="en-US" sz="3200" b="1" dirty="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4113673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2</a:t>
              </a:r>
              <a:endParaRPr lang="zh-CN" altLang="en-US" sz="3200" b="1" dirty="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5769857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3</a:t>
              </a:r>
              <a:endParaRPr lang="zh-CN" altLang="en-US" sz="3200" b="1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9180090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5</a:t>
              </a:r>
              <a:endParaRPr lang="zh-CN" altLang="en-US" sz="3200" b="1" dirty="0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7498049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4</a:t>
              </a:r>
              <a:endParaRPr lang="zh-CN" altLang="en-US" sz="3200" b="1" dirty="0"/>
            </a:p>
          </p:txBody>
        </p:sp>
        <p:cxnSp>
          <p:nvCxnSpPr>
            <p:cNvPr id="95" name="直接连接符 94"/>
            <p:cNvCxnSpPr/>
            <p:nvPr/>
          </p:nvCxnSpPr>
          <p:spPr>
            <a:xfrm rot="10800000">
              <a:off x="2290358" y="4150884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rot="10800000">
              <a:off x="4143846" y="412700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rot="10800000">
              <a:off x="3469850" y="4127006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rot="10800000">
              <a:off x="3806848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rot="10800000">
              <a:off x="3132852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rot="10800000">
              <a:off x="3301351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rot="10800000">
              <a:off x="2964353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rot="10800000">
              <a:off x="2795854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rot="10800000">
              <a:off x="3638349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rot="10800000">
              <a:off x="3975347" y="413520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rot="10800000">
              <a:off x="5828836" y="4142687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rot="10800000">
              <a:off x="5154840" y="4142687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rot="10800000">
              <a:off x="5491838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rot="10800000">
              <a:off x="4817842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rot="10800000">
              <a:off x="4986341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rot="10800000">
              <a:off x="4649343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rot="10800000">
              <a:off x="4480844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rot="10800000">
              <a:off x="5323339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rot="10800000">
              <a:off x="5660337" y="415088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rot="10800000">
              <a:off x="7513826" y="415945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rot="10800000">
              <a:off x="6839830" y="4159451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rot="10800000">
              <a:off x="7176828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rot="10800000">
              <a:off x="6502832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rot="10800000">
              <a:off x="6671331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rot="10800000">
              <a:off x="6334333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rot="10800000">
              <a:off x="6165834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rot="10800000">
              <a:off x="7008329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 rot="10800000">
              <a:off x="7345327" y="4167647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 rot="10800000">
              <a:off x="9198816" y="415945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/>
            <p:nvPr/>
          </p:nvCxnSpPr>
          <p:spPr>
            <a:xfrm rot="10800000">
              <a:off x="8524820" y="4159451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/>
            <p:nvPr/>
          </p:nvCxnSpPr>
          <p:spPr>
            <a:xfrm rot="10800000">
              <a:off x="8861818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/>
            <p:nvPr/>
          </p:nvCxnSpPr>
          <p:spPr>
            <a:xfrm rot="10800000">
              <a:off x="8187822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/>
            <p:nvPr/>
          </p:nvCxnSpPr>
          <p:spPr>
            <a:xfrm rot="10800000">
              <a:off x="8356321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/>
            <p:nvPr/>
          </p:nvCxnSpPr>
          <p:spPr>
            <a:xfrm rot="10800000">
              <a:off x="8019323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连接符 128"/>
            <p:cNvCxnSpPr/>
            <p:nvPr/>
          </p:nvCxnSpPr>
          <p:spPr>
            <a:xfrm rot="10800000">
              <a:off x="7850824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/>
            <p:nvPr/>
          </p:nvCxnSpPr>
          <p:spPr>
            <a:xfrm rot="10800000">
              <a:off x="8693319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/>
            <p:cNvCxnSpPr/>
            <p:nvPr/>
          </p:nvCxnSpPr>
          <p:spPr>
            <a:xfrm rot="10800000">
              <a:off x="9030317" y="4167647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直接连接符 139"/>
            <p:cNvCxnSpPr/>
            <p:nvPr/>
          </p:nvCxnSpPr>
          <p:spPr>
            <a:xfrm rot="10800000">
              <a:off x="11021415" y="4088723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直接连接符 141"/>
            <p:cNvCxnSpPr/>
            <p:nvPr/>
          </p:nvCxnSpPr>
          <p:spPr>
            <a:xfrm rot="10800000">
              <a:off x="10852929" y="412606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直接连接符 142"/>
            <p:cNvCxnSpPr/>
            <p:nvPr/>
          </p:nvCxnSpPr>
          <p:spPr>
            <a:xfrm rot="10800000">
              <a:off x="10178933" y="4126063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直接连接符 143"/>
            <p:cNvCxnSpPr/>
            <p:nvPr/>
          </p:nvCxnSpPr>
          <p:spPr>
            <a:xfrm rot="10800000">
              <a:off x="10515931" y="412116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直接连接符 144"/>
            <p:cNvCxnSpPr/>
            <p:nvPr/>
          </p:nvCxnSpPr>
          <p:spPr>
            <a:xfrm rot="10800000">
              <a:off x="9841935" y="412116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接连接符 145"/>
            <p:cNvCxnSpPr/>
            <p:nvPr/>
          </p:nvCxnSpPr>
          <p:spPr>
            <a:xfrm rot="10800000">
              <a:off x="10010434" y="412116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接连接符 146"/>
            <p:cNvCxnSpPr/>
            <p:nvPr/>
          </p:nvCxnSpPr>
          <p:spPr>
            <a:xfrm rot="10800000">
              <a:off x="9673436" y="412116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直接连接符 147"/>
            <p:cNvCxnSpPr/>
            <p:nvPr/>
          </p:nvCxnSpPr>
          <p:spPr>
            <a:xfrm rot="10800000">
              <a:off x="9504938" y="412116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直接连接符 148"/>
            <p:cNvCxnSpPr/>
            <p:nvPr/>
          </p:nvCxnSpPr>
          <p:spPr>
            <a:xfrm rot="10800000">
              <a:off x="10347433" y="412116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直接连接符 149"/>
            <p:cNvCxnSpPr/>
            <p:nvPr/>
          </p:nvCxnSpPr>
          <p:spPr>
            <a:xfrm rot="10800000">
              <a:off x="10684431" y="4134259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2" name="直接连接符 131"/>
          <p:cNvCxnSpPr/>
          <p:nvPr/>
        </p:nvCxnSpPr>
        <p:spPr>
          <a:xfrm>
            <a:off x="3911995" y="1858873"/>
            <a:ext cx="1" cy="1177669"/>
          </a:xfrm>
          <a:prstGeom prst="line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 Box 31"/>
          <p:cNvSpPr txBox="1">
            <a:spLocks noChangeArrowheads="1"/>
          </p:cNvSpPr>
          <p:nvPr/>
        </p:nvSpPr>
        <p:spPr bwMode="auto">
          <a:xfrm>
            <a:off x="2817813" y="4867275"/>
            <a:ext cx="431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dirty="0">
                <a:solidFill>
                  <a:srgbClr val="FF0000"/>
                </a:solidFill>
                <a:latin typeface="Arial" pitchFamily="34" charset="0"/>
              </a:rPr>
              <a:t>9</a:t>
            </a:r>
          </a:p>
        </p:txBody>
      </p:sp>
      <p:sp>
        <p:nvSpPr>
          <p:cNvPr id="135" name="Text Box 32"/>
          <p:cNvSpPr txBox="1">
            <a:spLocks noChangeArrowheads="1"/>
          </p:cNvSpPr>
          <p:nvPr/>
        </p:nvSpPr>
        <p:spPr bwMode="auto">
          <a:xfrm>
            <a:off x="1131924" y="4864100"/>
            <a:ext cx="431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dirty="0" smtClean="0">
                <a:solidFill>
                  <a:srgbClr val="FF0000"/>
                </a:solidFill>
                <a:latin typeface="Arial" pitchFamily="34" charset="0"/>
              </a:rPr>
              <a:t>1</a:t>
            </a:r>
            <a:endParaRPr lang="en-US" altLang="zh-CN" sz="3600" dirty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137" name="Text Box 15"/>
          <p:cNvSpPr txBox="1">
            <a:spLocks noChangeArrowheads="1"/>
          </p:cNvSpPr>
          <p:nvPr/>
        </p:nvSpPr>
        <p:spPr bwMode="auto">
          <a:xfrm>
            <a:off x="35496" y="4840957"/>
            <a:ext cx="907415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3200" b="1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楷体_GB2312" pitchFamily="1" charset="-122"/>
              </a:rPr>
              <a:t>    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楷体_GB2312" pitchFamily="1" charset="-122"/>
              </a:rPr>
              <a:t>厘米</a:t>
            </a:r>
            <a:r>
              <a:rPr kumimoji="0" lang="zh-CN" altLang="en-US" sz="3200" b="1" i="0" u="sng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楷体_GB2312" pitchFamily="1" charset="-122"/>
              </a:rPr>
              <a:t>    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楷体_GB2312" pitchFamily="1" charset="-122"/>
              </a:rPr>
              <a:t>毫米，也就是     毫米。</a:t>
            </a:r>
          </a:p>
        </p:txBody>
      </p:sp>
      <p:sp>
        <p:nvSpPr>
          <p:cNvPr id="138" name="Line 10"/>
          <p:cNvSpPr>
            <a:spLocks noChangeShapeType="1"/>
          </p:cNvSpPr>
          <p:nvPr/>
        </p:nvSpPr>
        <p:spPr bwMode="auto">
          <a:xfrm>
            <a:off x="5868421" y="5403850"/>
            <a:ext cx="1008239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9" name="Text Box 31"/>
          <p:cNvSpPr txBox="1">
            <a:spLocks noChangeArrowheads="1"/>
          </p:cNvSpPr>
          <p:nvPr/>
        </p:nvSpPr>
        <p:spPr bwMode="auto">
          <a:xfrm>
            <a:off x="6011863" y="4838353"/>
            <a:ext cx="10080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dirty="0" smtClean="0">
                <a:solidFill>
                  <a:srgbClr val="FF0000"/>
                </a:solidFill>
                <a:latin typeface="Arial" pitchFamily="34" charset="0"/>
              </a:rPr>
              <a:t>19</a:t>
            </a:r>
            <a:endParaRPr lang="en-US" altLang="zh-CN" sz="3600" dirty="0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152" name="Rectangle 6"/>
          <p:cNvSpPr>
            <a:spLocks noChangeArrowheads="1"/>
          </p:cNvSpPr>
          <p:nvPr/>
        </p:nvSpPr>
        <p:spPr bwMode="auto">
          <a:xfrm>
            <a:off x="1097832" y="1484784"/>
            <a:ext cx="12474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</a:rPr>
              <a:t>对着</a:t>
            </a:r>
            <a:r>
              <a:rPr kumimoji="0" lang="en-US" altLang="zh-CN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</a:rPr>
              <a:t>0</a:t>
            </a: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</a:rPr>
              <a:t>刻度</a:t>
            </a:r>
          </a:p>
        </p:txBody>
      </p:sp>
      <p:sp>
        <p:nvSpPr>
          <p:cNvPr id="153" name="Rectangle 7"/>
          <p:cNvSpPr>
            <a:spLocks noChangeArrowheads="1"/>
          </p:cNvSpPr>
          <p:nvPr/>
        </p:nvSpPr>
        <p:spPr bwMode="auto">
          <a:xfrm>
            <a:off x="3989654" y="1619911"/>
            <a:ext cx="15776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</a:rPr>
              <a:t>看到终点刻度</a:t>
            </a:r>
          </a:p>
        </p:txBody>
      </p:sp>
      <p:sp>
        <p:nvSpPr>
          <p:cNvPr id="158" name="椭圆 157"/>
          <p:cNvSpPr/>
          <p:nvPr/>
        </p:nvSpPr>
        <p:spPr>
          <a:xfrm>
            <a:off x="1140676" y="2070920"/>
            <a:ext cx="2285776" cy="528999"/>
          </a:xfrm>
          <a:custGeom>
            <a:avLst/>
            <a:gdLst>
              <a:gd name="connsiteX0" fmla="*/ 0 w 3213970"/>
              <a:gd name="connsiteY0" fmla="*/ 235992 h 471984"/>
              <a:gd name="connsiteX1" fmla="*/ 1606985 w 3213970"/>
              <a:gd name="connsiteY1" fmla="*/ 0 h 471984"/>
              <a:gd name="connsiteX2" fmla="*/ 3213970 w 3213970"/>
              <a:gd name="connsiteY2" fmla="*/ 235992 h 471984"/>
              <a:gd name="connsiteX3" fmla="*/ 1606985 w 3213970"/>
              <a:gd name="connsiteY3" fmla="*/ 471984 h 471984"/>
              <a:gd name="connsiteX4" fmla="*/ 0 w 3213970"/>
              <a:gd name="connsiteY4" fmla="*/ 235992 h 471984"/>
              <a:gd name="connsiteX0" fmla="*/ 0 w 2981741"/>
              <a:gd name="connsiteY0" fmla="*/ 207168 h 472341"/>
              <a:gd name="connsiteX1" fmla="*/ 1374756 w 2981741"/>
              <a:gd name="connsiteY1" fmla="*/ 204 h 472341"/>
              <a:gd name="connsiteX2" fmla="*/ 2981741 w 2981741"/>
              <a:gd name="connsiteY2" fmla="*/ 236196 h 472341"/>
              <a:gd name="connsiteX3" fmla="*/ 1374756 w 2981741"/>
              <a:gd name="connsiteY3" fmla="*/ 472188 h 472341"/>
              <a:gd name="connsiteX4" fmla="*/ 0 w 2981741"/>
              <a:gd name="connsiteY4" fmla="*/ 207168 h 472341"/>
              <a:gd name="connsiteX0" fmla="*/ 46591 w 3028332"/>
              <a:gd name="connsiteY0" fmla="*/ 265116 h 530289"/>
              <a:gd name="connsiteX1" fmla="*/ 579519 w 3028332"/>
              <a:gd name="connsiteY1" fmla="*/ 94 h 530289"/>
              <a:gd name="connsiteX2" fmla="*/ 3028332 w 3028332"/>
              <a:gd name="connsiteY2" fmla="*/ 294144 h 530289"/>
              <a:gd name="connsiteX3" fmla="*/ 1421347 w 3028332"/>
              <a:gd name="connsiteY3" fmla="*/ 530136 h 530289"/>
              <a:gd name="connsiteX4" fmla="*/ 46591 w 3028332"/>
              <a:gd name="connsiteY4" fmla="*/ 265116 h 530289"/>
              <a:gd name="connsiteX0" fmla="*/ 1491 w 2983232"/>
              <a:gd name="connsiteY0" fmla="*/ 265113 h 472380"/>
              <a:gd name="connsiteX1" fmla="*/ 534419 w 2983232"/>
              <a:gd name="connsiteY1" fmla="*/ 91 h 472380"/>
              <a:gd name="connsiteX2" fmla="*/ 2983232 w 2983232"/>
              <a:gd name="connsiteY2" fmla="*/ 294141 h 472380"/>
              <a:gd name="connsiteX3" fmla="*/ 490876 w 2983232"/>
              <a:gd name="connsiteY3" fmla="*/ 472076 h 472380"/>
              <a:gd name="connsiteX4" fmla="*/ 1491 w 2983232"/>
              <a:gd name="connsiteY4" fmla="*/ 265113 h 472380"/>
              <a:gd name="connsiteX0" fmla="*/ 2983232 w 3074672"/>
              <a:gd name="connsiteY0" fmla="*/ 294141 h 472380"/>
              <a:gd name="connsiteX1" fmla="*/ 490876 w 3074672"/>
              <a:gd name="connsiteY1" fmla="*/ 472076 h 472380"/>
              <a:gd name="connsiteX2" fmla="*/ 1491 w 3074672"/>
              <a:gd name="connsiteY2" fmla="*/ 265113 h 472380"/>
              <a:gd name="connsiteX3" fmla="*/ 534419 w 3074672"/>
              <a:gd name="connsiteY3" fmla="*/ 91 h 472380"/>
              <a:gd name="connsiteX4" fmla="*/ 3074672 w 3074672"/>
              <a:gd name="connsiteY4" fmla="*/ 385581 h 472380"/>
              <a:gd name="connsiteX0" fmla="*/ 2024035 w 3073418"/>
              <a:gd name="connsiteY0" fmla="*/ 395741 h 492222"/>
              <a:gd name="connsiteX1" fmla="*/ 489622 w 3073418"/>
              <a:gd name="connsiteY1" fmla="*/ 472076 h 492222"/>
              <a:gd name="connsiteX2" fmla="*/ 237 w 3073418"/>
              <a:gd name="connsiteY2" fmla="*/ 265113 h 492222"/>
              <a:gd name="connsiteX3" fmla="*/ 533165 w 3073418"/>
              <a:gd name="connsiteY3" fmla="*/ 91 h 492222"/>
              <a:gd name="connsiteX4" fmla="*/ 3073418 w 3073418"/>
              <a:gd name="connsiteY4" fmla="*/ 385581 h 492222"/>
              <a:gd name="connsiteX0" fmla="*/ 2024035 w 2024035"/>
              <a:gd name="connsiteY0" fmla="*/ 413821 h 510302"/>
              <a:gd name="connsiteX1" fmla="*/ 489622 w 2024035"/>
              <a:gd name="connsiteY1" fmla="*/ 490156 h 510302"/>
              <a:gd name="connsiteX2" fmla="*/ 237 w 2024035"/>
              <a:gd name="connsiteY2" fmla="*/ 283193 h 510302"/>
              <a:gd name="connsiteX3" fmla="*/ 533165 w 2024035"/>
              <a:gd name="connsiteY3" fmla="*/ 18171 h 510302"/>
              <a:gd name="connsiteX4" fmla="*/ 1665532 w 2024035"/>
              <a:gd name="connsiteY4" fmla="*/ 171432 h 510302"/>
              <a:gd name="connsiteX0" fmla="*/ 2024035 w 2024035"/>
              <a:gd name="connsiteY0" fmla="*/ 419802 h 516283"/>
              <a:gd name="connsiteX1" fmla="*/ 489622 w 2024035"/>
              <a:gd name="connsiteY1" fmla="*/ 496137 h 516283"/>
              <a:gd name="connsiteX2" fmla="*/ 237 w 2024035"/>
              <a:gd name="connsiteY2" fmla="*/ 289174 h 516283"/>
              <a:gd name="connsiteX3" fmla="*/ 533165 w 2024035"/>
              <a:gd name="connsiteY3" fmla="*/ 24152 h 516283"/>
              <a:gd name="connsiteX4" fmla="*/ 1680047 w 2024035"/>
              <a:gd name="connsiteY4" fmla="*/ 162899 h 516283"/>
              <a:gd name="connsiteX0" fmla="*/ 2024035 w 2024035"/>
              <a:gd name="connsiteY0" fmla="*/ 408698 h 505179"/>
              <a:gd name="connsiteX1" fmla="*/ 489622 w 2024035"/>
              <a:gd name="connsiteY1" fmla="*/ 485033 h 505179"/>
              <a:gd name="connsiteX2" fmla="*/ 237 w 2024035"/>
              <a:gd name="connsiteY2" fmla="*/ 278070 h 505179"/>
              <a:gd name="connsiteX3" fmla="*/ 533165 w 2024035"/>
              <a:gd name="connsiteY3" fmla="*/ 13048 h 505179"/>
              <a:gd name="connsiteX4" fmla="*/ 1680047 w 2024035"/>
              <a:gd name="connsiteY4" fmla="*/ 151795 h 505179"/>
              <a:gd name="connsiteX0" fmla="*/ 2024035 w 2024035"/>
              <a:gd name="connsiteY0" fmla="*/ 459911 h 556392"/>
              <a:gd name="connsiteX1" fmla="*/ 489622 w 2024035"/>
              <a:gd name="connsiteY1" fmla="*/ 536246 h 556392"/>
              <a:gd name="connsiteX2" fmla="*/ 237 w 2024035"/>
              <a:gd name="connsiteY2" fmla="*/ 329283 h 556392"/>
              <a:gd name="connsiteX3" fmla="*/ 533165 w 2024035"/>
              <a:gd name="connsiteY3" fmla="*/ 64261 h 556392"/>
              <a:gd name="connsiteX4" fmla="*/ 1781647 w 2024035"/>
              <a:gd name="connsiteY4" fmla="*/ 101408 h 556392"/>
              <a:gd name="connsiteX0" fmla="*/ 2024035 w 2024035"/>
              <a:gd name="connsiteY0" fmla="*/ 425829 h 522310"/>
              <a:gd name="connsiteX1" fmla="*/ 489622 w 2024035"/>
              <a:gd name="connsiteY1" fmla="*/ 502164 h 522310"/>
              <a:gd name="connsiteX2" fmla="*/ 237 w 2024035"/>
              <a:gd name="connsiteY2" fmla="*/ 295201 h 522310"/>
              <a:gd name="connsiteX3" fmla="*/ 533165 w 2024035"/>
              <a:gd name="connsiteY3" fmla="*/ 30179 h 522310"/>
              <a:gd name="connsiteX4" fmla="*/ 1781647 w 2024035"/>
              <a:gd name="connsiteY4" fmla="*/ 67326 h 522310"/>
              <a:gd name="connsiteX0" fmla="*/ 2024035 w 2024035"/>
              <a:gd name="connsiteY0" fmla="*/ 425829 h 548577"/>
              <a:gd name="connsiteX1" fmla="*/ 489622 w 2024035"/>
              <a:gd name="connsiteY1" fmla="*/ 502164 h 548577"/>
              <a:gd name="connsiteX2" fmla="*/ 237 w 2024035"/>
              <a:gd name="connsiteY2" fmla="*/ 295201 h 548577"/>
              <a:gd name="connsiteX3" fmla="*/ 533165 w 2024035"/>
              <a:gd name="connsiteY3" fmla="*/ 30179 h 548577"/>
              <a:gd name="connsiteX4" fmla="*/ 1781647 w 2024035"/>
              <a:gd name="connsiteY4" fmla="*/ 67326 h 548577"/>
              <a:gd name="connsiteX0" fmla="*/ 2445110 w 2445110"/>
              <a:gd name="connsiteY0" fmla="*/ 512914 h 608568"/>
              <a:gd name="connsiteX1" fmla="*/ 489783 w 2445110"/>
              <a:gd name="connsiteY1" fmla="*/ 502164 h 608568"/>
              <a:gd name="connsiteX2" fmla="*/ 398 w 2445110"/>
              <a:gd name="connsiteY2" fmla="*/ 295201 h 608568"/>
              <a:gd name="connsiteX3" fmla="*/ 533326 w 2445110"/>
              <a:gd name="connsiteY3" fmla="*/ 30179 h 608568"/>
              <a:gd name="connsiteX4" fmla="*/ 1781808 w 2445110"/>
              <a:gd name="connsiteY4" fmla="*/ 67326 h 608568"/>
              <a:gd name="connsiteX0" fmla="*/ 2445110 w 2445110"/>
              <a:gd name="connsiteY0" fmla="*/ 512914 h 532202"/>
              <a:gd name="connsiteX1" fmla="*/ 489783 w 2445110"/>
              <a:gd name="connsiteY1" fmla="*/ 502164 h 532202"/>
              <a:gd name="connsiteX2" fmla="*/ 398 w 2445110"/>
              <a:gd name="connsiteY2" fmla="*/ 295201 h 532202"/>
              <a:gd name="connsiteX3" fmla="*/ 533326 w 2445110"/>
              <a:gd name="connsiteY3" fmla="*/ 30179 h 532202"/>
              <a:gd name="connsiteX4" fmla="*/ 1781808 w 2445110"/>
              <a:gd name="connsiteY4" fmla="*/ 67326 h 532202"/>
              <a:gd name="connsiteX0" fmla="*/ 2445110 w 2445110"/>
              <a:gd name="connsiteY0" fmla="*/ 539284 h 558572"/>
              <a:gd name="connsiteX1" fmla="*/ 489783 w 2445110"/>
              <a:gd name="connsiteY1" fmla="*/ 528534 h 558572"/>
              <a:gd name="connsiteX2" fmla="*/ 398 w 2445110"/>
              <a:gd name="connsiteY2" fmla="*/ 321571 h 558572"/>
              <a:gd name="connsiteX3" fmla="*/ 533326 w 2445110"/>
              <a:gd name="connsiteY3" fmla="*/ 56549 h 558572"/>
              <a:gd name="connsiteX4" fmla="*/ 1825350 w 2445110"/>
              <a:gd name="connsiteY4" fmla="*/ 50153 h 558572"/>
              <a:gd name="connsiteX0" fmla="*/ 2445110 w 2445110"/>
              <a:gd name="connsiteY0" fmla="*/ 510135 h 529423"/>
              <a:gd name="connsiteX1" fmla="*/ 489783 w 2445110"/>
              <a:gd name="connsiteY1" fmla="*/ 499385 h 529423"/>
              <a:gd name="connsiteX2" fmla="*/ 398 w 2445110"/>
              <a:gd name="connsiteY2" fmla="*/ 292422 h 529423"/>
              <a:gd name="connsiteX3" fmla="*/ 533326 w 2445110"/>
              <a:gd name="connsiteY3" fmla="*/ 27400 h 529423"/>
              <a:gd name="connsiteX4" fmla="*/ 1825350 w 2445110"/>
              <a:gd name="connsiteY4" fmla="*/ 21004 h 529423"/>
              <a:gd name="connsiteX0" fmla="*/ 2445110 w 2445110"/>
              <a:gd name="connsiteY0" fmla="*/ 499573 h 518861"/>
              <a:gd name="connsiteX1" fmla="*/ 489783 w 2445110"/>
              <a:gd name="connsiteY1" fmla="*/ 488823 h 518861"/>
              <a:gd name="connsiteX2" fmla="*/ 398 w 2445110"/>
              <a:gd name="connsiteY2" fmla="*/ 281860 h 518861"/>
              <a:gd name="connsiteX3" fmla="*/ 533326 w 2445110"/>
              <a:gd name="connsiteY3" fmla="*/ 16838 h 518861"/>
              <a:gd name="connsiteX4" fmla="*/ 1825350 w 2445110"/>
              <a:gd name="connsiteY4" fmla="*/ 10442 h 518861"/>
              <a:gd name="connsiteX0" fmla="*/ 2290260 w 2290260"/>
              <a:gd name="connsiteY0" fmla="*/ 507212 h 528999"/>
              <a:gd name="connsiteX1" fmla="*/ 334933 w 2290260"/>
              <a:gd name="connsiteY1" fmla="*/ 496462 h 528999"/>
              <a:gd name="connsiteX2" fmla="*/ 5205 w 2290260"/>
              <a:gd name="connsiteY2" fmla="*/ 245956 h 528999"/>
              <a:gd name="connsiteX3" fmla="*/ 378476 w 2290260"/>
              <a:gd name="connsiteY3" fmla="*/ 24477 h 528999"/>
              <a:gd name="connsiteX4" fmla="*/ 1670500 w 2290260"/>
              <a:gd name="connsiteY4" fmla="*/ 18081 h 528999"/>
              <a:gd name="connsiteX0" fmla="*/ 2285776 w 2285776"/>
              <a:gd name="connsiteY0" fmla="*/ 507212 h 528999"/>
              <a:gd name="connsiteX1" fmla="*/ 330449 w 2285776"/>
              <a:gd name="connsiteY1" fmla="*/ 496462 h 528999"/>
              <a:gd name="connsiteX2" fmla="*/ 721 w 2285776"/>
              <a:gd name="connsiteY2" fmla="*/ 245956 h 528999"/>
              <a:gd name="connsiteX3" fmla="*/ 373992 w 2285776"/>
              <a:gd name="connsiteY3" fmla="*/ 24477 h 528999"/>
              <a:gd name="connsiteX4" fmla="*/ 1666016 w 2285776"/>
              <a:gd name="connsiteY4" fmla="*/ 18081 h 528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5776" h="528999">
                <a:moveTo>
                  <a:pt x="2285776" y="507212"/>
                </a:moveTo>
                <a:cubicBezTo>
                  <a:pt x="1922918" y="535947"/>
                  <a:pt x="624205" y="540005"/>
                  <a:pt x="330449" y="496462"/>
                </a:cubicBezTo>
                <a:cubicBezTo>
                  <a:pt x="36693" y="452919"/>
                  <a:pt x="-6536" y="324620"/>
                  <a:pt x="721" y="245956"/>
                </a:cubicBezTo>
                <a:cubicBezTo>
                  <a:pt x="7978" y="167292"/>
                  <a:pt x="96443" y="62456"/>
                  <a:pt x="373992" y="24477"/>
                </a:cubicBezTo>
                <a:cubicBezTo>
                  <a:pt x="651541" y="-13502"/>
                  <a:pt x="1298804" y="-494"/>
                  <a:pt x="1666016" y="18081"/>
                </a:cubicBezTo>
              </a:path>
            </a:pathLst>
          </a:custGeom>
          <a:solidFill>
            <a:schemeClr val="bg1"/>
          </a:solidFill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椭圆 157"/>
          <p:cNvSpPr/>
          <p:nvPr/>
        </p:nvSpPr>
        <p:spPr>
          <a:xfrm rot="10800000">
            <a:off x="1631189" y="1974422"/>
            <a:ext cx="2285776" cy="528999"/>
          </a:xfrm>
          <a:custGeom>
            <a:avLst/>
            <a:gdLst>
              <a:gd name="connsiteX0" fmla="*/ 0 w 3213970"/>
              <a:gd name="connsiteY0" fmla="*/ 235992 h 471984"/>
              <a:gd name="connsiteX1" fmla="*/ 1606985 w 3213970"/>
              <a:gd name="connsiteY1" fmla="*/ 0 h 471984"/>
              <a:gd name="connsiteX2" fmla="*/ 3213970 w 3213970"/>
              <a:gd name="connsiteY2" fmla="*/ 235992 h 471984"/>
              <a:gd name="connsiteX3" fmla="*/ 1606985 w 3213970"/>
              <a:gd name="connsiteY3" fmla="*/ 471984 h 471984"/>
              <a:gd name="connsiteX4" fmla="*/ 0 w 3213970"/>
              <a:gd name="connsiteY4" fmla="*/ 235992 h 471984"/>
              <a:gd name="connsiteX0" fmla="*/ 0 w 2981741"/>
              <a:gd name="connsiteY0" fmla="*/ 207168 h 472341"/>
              <a:gd name="connsiteX1" fmla="*/ 1374756 w 2981741"/>
              <a:gd name="connsiteY1" fmla="*/ 204 h 472341"/>
              <a:gd name="connsiteX2" fmla="*/ 2981741 w 2981741"/>
              <a:gd name="connsiteY2" fmla="*/ 236196 h 472341"/>
              <a:gd name="connsiteX3" fmla="*/ 1374756 w 2981741"/>
              <a:gd name="connsiteY3" fmla="*/ 472188 h 472341"/>
              <a:gd name="connsiteX4" fmla="*/ 0 w 2981741"/>
              <a:gd name="connsiteY4" fmla="*/ 207168 h 472341"/>
              <a:gd name="connsiteX0" fmla="*/ 46591 w 3028332"/>
              <a:gd name="connsiteY0" fmla="*/ 265116 h 530289"/>
              <a:gd name="connsiteX1" fmla="*/ 579519 w 3028332"/>
              <a:gd name="connsiteY1" fmla="*/ 94 h 530289"/>
              <a:gd name="connsiteX2" fmla="*/ 3028332 w 3028332"/>
              <a:gd name="connsiteY2" fmla="*/ 294144 h 530289"/>
              <a:gd name="connsiteX3" fmla="*/ 1421347 w 3028332"/>
              <a:gd name="connsiteY3" fmla="*/ 530136 h 530289"/>
              <a:gd name="connsiteX4" fmla="*/ 46591 w 3028332"/>
              <a:gd name="connsiteY4" fmla="*/ 265116 h 530289"/>
              <a:gd name="connsiteX0" fmla="*/ 1491 w 2983232"/>
              <a:gd name="connsiteY0" fmla="*/ 265113 h 472380"/>
              <a:gd name="connsiteX1" fmla="*/ 534419 w 2983232"/>
              <a:gd name="connsiteY1" fmla="*/ 91 h 472380"/>
              <a:gd name="connsiteX2" fmla="*/ 2983232 w 2983232"/>
              <a:gd name="connsiteY2" fmla="*/ 294141 h 472380"/>
              <a:gd name="connsiteX3" fmla="*/ 490876 w 2983232"/>
              <a:gd name="connsiteY3" fmla="*/ 472076 h 472380"/>
              <a:gd name="connsiteX4" fmla="*/ 1491 w 2983232"/>
              <a:gd name="connsiteY4" fmla="*/ 265113 h 472380"/>
              <a:gd name="connsiteX0" fmla="*/ 2983232 w 3074672"/>
              <a:gd name="connsiteY0" fmla="*/ 294141 h 472380"/>
              <a:gd name="connsiteX1" fmla="*/ 490876 w 3074672"/>
              <a:gd name="connsiteY1" fmla="*/ 472076 h 472380"/>
              <a:gd name="connsiteX2" fmla="*/ 1491 w 3074672"/>
              <a:gd name="connsiteY2" fmla="*/ 265113 h 472380"/>
              <a:gd name="connsiteX3" fmla="*/ 534419 w 3074672"/>
              <a:gd name="connsiteY3" fmla="*/ 91 h 472380"/>
              <a:gd name="connsiteX4" fmla="*/ 3074672 w 3074672"/>
              <a:gd name="connsiteY4" fmla="*/ 385581 h 472380"/>
              <a:gd name="connsiteX0" fmla="*/ 2024035 w 3073418"/>
              <a:gd name="connsiteY0" fmla="*/ 395741 h 492222"/>
              <a:gd name="connsiteX1" fmla="*/ 489622 w 3073418"/>
              <a:gd name="connsiteY1" fmla="*/ 472076 h 492222"/>
              <a:gd name="connsiteX2" fmla="*/ 237 w 3073418"/>
              <a:gd name="connsiteY2" fmla="*/ 265113 h 492222"/>
              <a:gd name="connsiteX3" fmla="*/ 533165 w 3073418"/>
              <a:gd name="connsiteY3" fmla="*/ 91 h 492222"/>
              <a:gd name="connsiteX4" fmla="*/ 3073418 w 3073418"/>
              <a:gd name="connsiteY4" fmla="*/ 385581 h 492222"/>
              <a:gd name="connsiteX0" fmla="*/ 2024035 w 2024035"/>
              <a:gd name="connsiteY0" fmla="*/ 413821 h 510302"/>
              <a:gd name="connsiteX1" fmla="*/ 489622 w 2024035"/>
              <a:gd name="connsiteY1" fmla="*/ 490156 h 510302"/>
              <a:gd name="connsiteX2" fmla="*/ 237 w 2024035"/>
              <a:gd name="connsiteY2" fmla="*/ 283193 h 510302"/>
              <a:gd name="connsiteX3" fmla="*/ 533165 w 2024035"/>
              <a:gd name="connsiteY3" fmla="*/ 18171 h 510302"/>
              <a:gd name="connsiteX4" fmla="*/ 1665532 w 2024035"/>
              <a:gd name="connsiteY4" fmla="*/ 171432 h 510302"/>
              <a:gd name="connsiteX0" fmla="*/ 2024035 w 2024035"/>
              <a:gd name="connsiteY0" fmla="*/ 419802 h 516283"/>
              <a:gd name="connsiteX1" fmla="*/ 489622 w 2024035"/>
              <a:gd name="connsiteY1" fmla="*/ 496137 h 516283"/>
              <a:gd name="connsiteX2" fmla="*/ 237 w 2024035"/>
              <a:gd name="connsiteY2" fmla="*/ 289174 h 516283"/>
              <a:gd name="connsiteX3" fmla="*/ 533165 w 2024035"/>
              <a:gd name="connsiteY3" fmla="*/ 24152 h 516283"/>
              <a:gd name="connsiteX4" fmla="*/ 1680047 w 2024035"/>
              <a:gd name="connsiteY4" fmla="*/ 162899 h 516283"/>
              <a:gd name="connsiteX0" fmla="*/ 2024035 w 2024035"/>
              <a:gd name="connsiteY0" fmla="*/ 408698 h 505179"/>
              <a:gd name="connsiteX1" fmla="*/ 489622 w 2024035"/>
              <a:gd name="connsiteY1" fmla="*/ 485033 h 505179"/>
              <a:gd name="connsiteX2" fmla="*/ 237 w 2024035"/>
              <a:gd name="connsiteY2" fmla="*/ 278070 h 505179"/>
              <a:gd name="connsiteX3" fmla="*/ 533165 w 2024035"/>
              <a:gd name="connsiteY3" fmla="*/ 13048 h 505179"/>
              <a:gd name="connsiteX4" fmla="*/ 1680047 w 2024035"/>
              <a:gd name="connsiteY4" fmla="*/ 151795 h 505179"/>
              <a:gd name="connsiteX0" fmla="*/ 2024035 w 2024035"/>
              <a:gd name="connsiteY0" fmla="*/ 459911 h 556392"/>
              <a:gd name="connsiteX1" fmla="*/ 489622 w 2024035"/>
              <a:gd name="connsiteY1" fmla="*/ 536246 h 556392"/>
              <a:gd name="connsiteX2" fmla="*/ 237 w 2024035"/>
              <a:gd name="connsiteY2" fmla="*/ 329283 h 556392"/>
              <a:gd name="connsiteX3" fmla="*/ 533165 w 2024035"/>
              <a:gd name="connsiteY3" fmla="*/ 64261 h 556392"/>
              <a:gd name="connsiteX4" fmla="*/ 1781647 w 2024035"/>
              <a:gd name="connsiteY4" fmla="*/ 101408 h 556392"/>
              <a:gd name="connsiteX0" fmla="*/ 2024035 w 2024035"/>
              <a:gd name="connsiteY0" fmla="*/ 425829 h 522310"/>
              <a:gd name="connsiteX1" fmla="*/ 489622 w 2024035"/>
              <a:gd name="connsiteY1" fmla="*/ 502164 h 522310"/>
              <a:gd name="connsiteX2" fmla="*/ 237 w 2024035"/>
              <a:gd name="connsiteY2" fmla="*/ 295201 h 522310"/>
              <a:gd name="connsiteX3" fmla="*/ 533165 w 2024035"/>
              <a:gd name="connsiteY3" fmla="*/ 30179 h 522310"/>
              <a:gd name="connsiteX4" fmla="*/ 1781647 w 2024035"/>
              <a:gd name="connsiteY4" fmla="*/ 67326 h 522310"/>
              <a:gd name="connsiteX0" fmla="*/ 2024035 w 2024035"/>
              <a:gd name="connsiteY0" fmla="*/ 425829 h 548577"/>
              <a:gd name="connsiteX1" fmla="*/ 489622 w 2024035"/>
              <a:gd name="connsiteY1" fmla="*/ 502164 h 548577"/>
              <a:gd name="connsiteX2" fmla="*/ 237 w 2024035"/>
              <a:gd name="connsiteY2" fmla="*/ 295201 h 548577"/>
              <a:gd name="connsiteX3" fmla="*/ 533165 w 2024035"/>
              <a:gd name="connsiteY3" fmla="*/ 30179 h 548577"/>
              <a:gd name="connsiteX4" fmla="*/ 1781647 w 2024035"/>
              <a:gd name="connsiteY4" fmla="*/ 67326 h 548577"/>
              <a:gd name="connsiteX0" fmla="*/ 2445110 w 2445110"/>
              <a:gd name="connsiteY0" fmla="*/ 512914 h 608568"/>
              <a:gd name="connsiteX1" fmla="*/ 489783 w 2445110"/>
              <a:gd name="connsiteY1" fmla="*/ 502164 h 608568"/>
              <a:gd name="connsiteX2" fmla="*/ 398 w 2445110"/>
              <a:gd name="connsiteY2" fmla="*/ 295201 h 608568"/>
              <a:gd name="connsiteX3" fmla="*/ 533326 w 2445110"/>
              <a:gd name="connsiteY3" fmla="*/ 30179 h 608568"/>
              <a:gd name="connsiteX4" fmla="*/ 1781808 w 2445110"/>
              <a:gd name="connsiteY4" fmla="*/ 67326 h 608568"/>
              <a:gd name="connsiteX0" fmla="*/ 2445110 w 2445110"/>
              <a:gd name="connsiteY0" fmla="*/ 512914 h 532202"/>
              <a:gd name="connsiteX1" fmla="*/ 489783 w 2445110"/>
              <a:gd name="connsiteY1" fmla="*/ 502164 h 532202"/>
              <a:gd name="connsiteX2" fmla="*/ 398 w 2445110"/>
              <a:gd name="connsiteY2" fmla="*/ 295201 h 532202"/>
              <a:gd name="connsiteX3" fmla="*/ 533326 w 2445110"/>
              <a:gd name="connsiteY3" fmla="*/ 30179 h 532202"/>
              <a:gd name="connsiteX4" fmla="*/ 1781808 w 2445110"/>
              <a:gd name="connsiteY4" fmla="*/ 67326 h 532202"/>
              <a:gd name="connsiteX0" fmla="*/ 2445110 w 2445110"/>
              <a:gd name="connsiteY0" fmla="*/ 539284 h 558572"/>
              <a:gd name="connsiteX1" fmla="*/ 489783 w 2445110"/>
              <a:gd name="connsiteY1" fmla="*/ 528534 h 558572"/>
              <a:gd name="connsiteX2" fmla="*/ 398 w 2445110"/>
              <a:gd name="connsiteY2" fmla="*/ 321571 h 558572"/>
              <a:gd name="connsiteX3" fmla="*/ 533326 w 2445110"/>
              <a:gd name="connsiteY3" fmla="*/ 56549 h 558572"/>
              <a:gd name="connsiteX4" fmla="*/ 1825350 w 2445110"/>
              <a:gd name="connsiteY4" fmla="*/ 50153 h 558572"/>
              <a:gd name="connsiteX0" fmla="*/ 2445110 w 2445110"/>
              <a:gd name="connsiteY0" fmla="*/ 510135 h 529423"/>
              <a:gd name="connsiteX1" fmla="*/ 489783 w 2445110"/>
              <a:gd name="connsiteY1" fmla="*/ 499385 h 529423"/>
              <a:gd name="connsiteX2" fmla="*/ 398 w 2445110"/>
              <a:gd name="connsiteY2" fmla="*/ 292422 h 529423"/>
              <a:gd name="connsiteX3" fmla="*/ 533326 w 2445110"/>
              <a:gd name="connsiteY3" fmla="*/ 27400 h 529423"/>
              <a:gd name="connsiteX4" fmla="*/ 1825350 w 2445110"/>
              <a:gd name="connsiteY4" fmla="*/ 21004 h 529423"/>
              <a:gd name="connsiteX0" fmla="*/ 2445110 w 2445110"/>
              <a:gd name="connsiteY0" fmla="*/ 499573 h 518861"/>
              <a:gd name="connsiteX1" fmla="*/ 489783 w 2445110"/>
              <a:gd name="connsiteY1" fmla="*/ 488823 h 518861"/>
              <a:gd name="connsiteX2" fmla="*/ 398 w 2445110"/>
              <a:gd name="connsiteY2" fmla="*/ 281860 h 518861"/>
              <a:gd name="connsiteX3" fmla="*/ 533326 w 2445110"/>
              <a:gd name="connsiteY3" fmla="*/ 16838 h 518861"/>
              <a:gd name="connsiteX4" fmla="*/ 1825350 w 2445110"/>
              <a:gd name="connsiteY4" fmla="*/ 10442 h 518861"/>
              <a:gd name="connsiteX0" fmla="*/ 2290260 w 2290260"/>
              <a:gd name="connsiteY0" fmla="*/ 507212 h 528999"/>
              <a:gd name="connsiteX1" fmla="*/ 334933 w 2290260"/>
              <a:gd name="connsiteY1" fmla="*/ 496462 h 528999"/>
              <a:gd name="connsiteX2" fmla="*/ 5205 w 2290260"/>
              <a:gd name="connsiteY2" fmla="*/ 245956 h 528999"/>
              <a:gd name="connsiteX3" fmla="*/ 378476 w 2290260"/>
              <a:gd name="connsiteY3" fmla="*/ 24477 h 528999"/>
              <a:gd name="connsiteX4" fmla="*/ 1670500 w 2290260"/>
              <a:gd name="connsiteY4" fmla="*/ 18081 h 528999"/>
              <a:gd name="connsiteX0" fmla="*/ 2285776 w 2285776"/>
              <a:gd name="connsiteY0" fmla="*/ 507212 h 528999"/>
              <a:gd name="connsiteX1" fmla="*/ 330449 w 2285776"/>
              <a:gd name="connsiteY1" fmla="*/ 496462 h 528999"/>
              <a:gd name="connsiteX2" fmla="*/ 721 w 2285776"/>
              <a:gd name="connsiteY2" fmla="*/ 245956 h 528999"/>
              <a:gd name="connsiteX3" fmla="*/ 373992 w 2285776"/>
              <a:gd name="connsiteY3" fmla="*/ 24477 h 528999"/>
              <a:gd name="connsiteX4" fmla="*/ 1666016 w 2285776"/>
              <a:gd name="connsiteY4" fmla="*/ 18081 h 528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5776" h="528999">
                <a:moveTo>
                  <a:pt x="2285776" y="507212"/>
                </a:moveTo>
                <a:cubicBezTo>
                  <a:pt x="1922918" y="535947"/>
                  <a:pt x="624205" y="540005"/>
                  <a:pt x="330449" y="496462"/>
                </a:cubicBezTo>
                <a:cubicBezTo>
                  <a:pt x="36693" y="452919"/>
                  <a:pt x="-6536" y="324620"/>
                  <a:pt x="721" y="245956"/>
                </a:cubicBezTo>
                <a:cubicBezTo>
                  <a:pt x="7978" y="167292"/>
                  <a:pt x="96443" y="62456"/>
                  <a:pt x="373992" y="24477"/>
                </a:cubicBezTo>
                <a:cubicBezTo>
                  <a:pt x="651541" y="-13502"/>
                  <a:pt x="1298804" y="-494"/>
                  <a:pt x="1666016" y="18081"/>
                </a:cubicBezTo>
              </a:path>
            </a:pathLst>
          </a:custGeom>
          <a:solidFill>
            <a:schemeClr val="bg1"/>
          </a:solidFill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4" name="直接连接符 163"/>
          <p:cNvCxnSpPr/>
          <p:nvPr/>
        </p:nvCxnSpPr>
        <p:spPr>
          <a:xfrm>
            <a:off x="1691680" y="2070920"/>
            <a:ext cx="848534" cy="0"/>
          </a:xfrm>
          <a:prstGeom prst="line">
            <a:avLst/>
          </a:prstGeom>
          <a:ln w="571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" name="组合 132"/>
          <p:cNvGrpSpPr/>
          <p:nvPr/>
        </p:nvGrpSpPr>
        <p:grpSpPr>
          <a:xfrm>
            <a:off x="107504" y="6453336"/>
            <a:ext cx="1430986" cy="422625"/>
            <a:chOff x="1544277" y="6453336"/>
            <a:chExt cx="1430986" cy="422625"/>
          </a:xfrm>
        </p:grpSpPr>
        <p:sp>
          <p:nvSpPr>
            <p:cNvPr id="136" name="矩形 135"/>
            <p:cNvSpPr/>
            <p:nvPr/>
          </p:nvSpPr>
          <p:spPr>
            <a:xfrm>
              <a:off x="1544277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1614420" y="6475851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2010974" y="6453336"/>
            <a:ext cx="1430986" cy="404664"/>
            <a:chOff x="3088554" y="6453336"/>
            <a:chExt cx="1430986" cy="404664"/>
          </a:xfrm>
        </p:grpSpPr>
        <p:sp>
          <p:nvSpPr>
            <p:cNvPr id="154" name="矩形 153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3914444" y="6453336"/>
            <a:ext cx="1430986" cy="404664"/>
            <a:chOff x="4632831" y="6453336"/>
            <a:chExt cx="1430986" cy="404664"/>
          </a:xfrm>
        </p:grpSpPr>
        <p:sp>
          <p:nvSpPr>
            <p:cNvPr id="157" name="矩形 156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TextBox 158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5817914" y="6453336"/>
            <a:ext cx="1430986" cy="404664"/>
            <a:chOff x="6177108" y="6453336"/>
            <a:chExt cx="1430986" cy="404664"/>
          </a:xfrm>
        </p:grpSpPr>
        <p:sp>
          <p:nvSpPr>
            <p:cNvPr id="161" name="矩形 160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5" name="组合 164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166" name="矩形 165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6005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 autoUpdateAnimBg="0"/>
      <p:bldP spid="135" grpId="0" autoUpdateAnimBg="0"/>
      <p:bldP spid="139" grpId="0" autoUpdateAnimBg="0"/>
      <p:bldP spid="152" grpId="0" autoUpdateAnimBg="0"/>
      <p:bldP spid="153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899592" y="776898"/>
            <a:ext cx="311816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dirty="0" smtClean="0">
                <a:solidFill>
                  <a:prstClr val="black"/>
                </a:solidFill>
                <a:latin typeface="华文楷体"/>
                <a:ea typeface="华文楷体"/>
              </a:rPr>
              <a:t>2</a:t>
            </a:r>
            <a:r>
              <a:rPr lang="zh-CN" altLang="zh-CN" sz="4000" b="1" dirty="0" smtClean="0">
                <a:solidFill>
                  <a:prstClr val="black"/>
                </a:solidFill>
                <a:latin typeface="华文楷体"/>
                <a:ea typeface="华文楷体"/>
              </a:rPr>
              <a:t>、</a:t>
            </a:r>
            <a:r>
              <a:rPr lang="zh-CN" altLang="en-US" sz="4000" b="1" dirty="0">
                <a:solidFill>
                  <a:prstClr val="black"/>
                </a:solidFill>
                <a:latin typeface="华文楷体"/>
                <a:ea typeface="华文楷体"/>
              </a:rPr>
              <a:t>量一量</a:t>
            </a:r>
            <a:r>
              <a:rPr lang="zh-CN" altLang="zh-CN" sz="4000" b="1" dirty="0" smtClean="0">
                <a:solidFill>
                  <a:prstClr val="black"/>
                </a:solidFill>
                <a:latin typeface="华文楷体"/>
                <a:ea typeface="华文楷体"/>
              </a:rPr>
              <a:t>。 </a:t>
            </a:r>
            <a:endParaRPr lang="zh-CN" altLang="zh-CN" sz="4000" b="1" dirty="0">
              <a:solidFill>
                <a:prstClr val="black"/>
              </a:solidFill>
              <a:latin typeface="华文楷体"/>
              <a:ea typeface="华文楷体"/>
            </a:endParaRPr>
          </a:p>
        </p:txBody>
      </p:sp>
      <p:cxnSp>
        <p:nvCxnSpPr>
          <p:cNvPr id="72" name="直接连接符 71"/>
          <p:cNvCxnSpPr/>
          <p:nvPr/>
        </p:nvCxnSpPr>
        <p:spPr>
          <a:xfrm>
            <a:off x="1109393" y="1916832"/>
            <a:ext cx="1" cy="1177669"/>
          </a:xfrm>
          <a:prstGeom prst="line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3" name="组合 72"/>
          <p:cNvGrpSpPr/>
          <p:nvPr/>
        </p:nvGrpSpPr>
        <p:grpSpPr>
          <a:xfrm>
            <a:off x="651496" y="2748857"/>
            <a:ext cx="9252932" cy="1371794"/>
            <a:chOff x="431540" y="4088723"/>
            <a:chExt cx="10589875" cy="1617564"/>
          </a:xfrm>
        </p:grpSpPr>
        <p:sp>
          <p:nvSpPr>
            <p:cNvPr id="74" name="矩形 73"/>
            <p:cNvSpPr/>
            <p:nvPr/>
          </p:nvSpPr>
          <p:spPr>
            <a:xfrm rot="10800000">
              <a:off x="431540" y="4122111"/>
              <a:ext cx="10441160" cy="1584176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37000">
                  <a:schemeClr val="accent1">
                    <a:lumMod val="20000"/>
                    <a:lumOff val="80000"/>
                  </a:schemeClr>
                </a:gs>
                <a:gs pos="100000">
                  <a:schemeClr val="bg2"/>
                </a:gs>
              </a:gsLst>
              <a:lin ang="2700000" scaled="1"/>
              <a:tileRect/>
            </a:gra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 rot="10800000">
              <a:off x="9367302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 rot="10800000">
              <a:off x="768232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 rot="10800000">
              <a:off x="599733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 rot="10800000">
              <a:off x="431234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 rot="10800000">
              <a:off x="2627355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rot="10800000">
              <a:off x="942366" y="4122111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rot="10800000">
              <a:off x="2458857" y="414268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rot="10800000">
              <a:off x="1784861" y="4142688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rot="10800000">
              <a:off x="2121859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rot="10800000">
              <a:off x="1447863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 rot="10800000">
              <a:off x="1616362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rot="10800000">
              <a:off x="1279364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 rot="10800000">
              <a:off x="1110865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 rot="10800000">
              <a:off x="1953360" y="413779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/>
            <p:cNvSpPr txBox="1"/>
            <p:nvPr/>
          </p:nvSpPr>
          <p:spPr>
            <a:xfrm>
              <a:off x="683277" y="4869423"/>
              <a:ext cx="1392563" cy="6895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>
                  <a:solidFill>
                    <a:prstClr val="black"/>
                  </a:solidFill>
                </a:rPr>
                <a:t>0cm</a:t>
              </a:r>
              <a:endParaRPr lang="zh-CN" altLang="en-US" sz="3200" b="1" dirty="0">
                <a:solidFill>
                  <a:prstClr val="black"/>
                </a:solidFill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2428685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prstClr val="black"/>
                  </a:solidFill>
                </a:rPr>
                <a:t>1</a:t>
              </a:r>
              <a:endParaRPr lang="zh-CN" altLang="en-US" sz="3200" b="1" dirty="0">
                <a:solidFill>
                  <a:prstClr val="black"/>
                </a:solidFill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4113673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>
                  <a:solidFill>
                    <a:prstClr val="black"/>
                  </a:solidFill>
                </a:rPr>
                <a:t>2</a:t>
              </a:r>
              <a:endParaRPr lang="zh-CN" altLang="en-US" sz="3200" b="1" dirty="0">
                <a:solidFill>
                  <a:prstClr val="black"/>
                </a:solidFill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5769857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>
                  <a:solidFill>
                    <a:prstClr val="black"/>
                  </a:solidFill>
                </a:rPr>
                <a:t>3</a:t>
              </a:r>
              <a:endParaRPr lang="zh-CN" altLang="en-US" sz="3200" b="1" dirty="0">
                <a:solidFill>
                  <a:prstClr val="black"/>
                </a:solidFill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9180090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>
                  <a:solidFill>
                    <a:prstClr val="black"/>
                  </a:solidFill>
                </a:rPr>
                <a:t>5</a:t>
              </a:r>
              <a:endParaRPr lang="zh-CN" altLang="en-US" sz="3200" b="1" dirty="0">
                <a:solidFill>
                  <a:prstClr val="black"/>
                </a:solidFill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7498049" y="4880815"/>
              <a:ext cx="74888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>
                  <a:solidFill>
                    <a:prstClr val="black"/>
                  </a:solidFill>
                </a:rPr>
                <a:t>4</a:t>
              </a:r>
              <a:endParaRPr lang="zh-CN" altLang="en-US" sz="3200" b="1" dirty="0">
                <a:solidFill>
                  <a:prstClr val="black"/>
                </a:solidFill>
              </a:endParaRPr>
            </a:p>
          </p:txBody>
        </p:sp>
        <p:cxnSp>
          <p:nvCxnSpPr>
            <p:cNvPr id="95" name="直接连接符 94"/>
            <p:cNvCxnSpPr/>
            <p:nvPr/>
          </p:nvCxnSpPr>
          <p:spPr>
            <a:xfrm rot="10800000">
              <a:off x="2290358" y="4150884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 rot="10800000">
              <a:off x="4143846" y="412700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 rot="10800000">
              <a:off x="3469850" y="4127006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rot="10800000">
              <a:off x="3806848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 rot="10800000">
              <a:off x="3132852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 rot="10800000">
              <a:off x="3301351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 rot="10800000">
              <a:off x="2964353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 rot="10800000">
              <a:off x="2795854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 rot="10800000">
              <a:off x="3638349" y="412211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 rot="10800000">
              <a:off x="3975347" y="413520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 rot="10800000">
              <a:off x="5828836" y="4142687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 rot="10800000">
              <a:off x="5154840" y="4142687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 rot="10800000">
              <a:off x="5491838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 rot="10800000">
              <a:off x="4817842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 rot="10800000">
              <a:off x="4986341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 rot="10800000">
              <a:off x="4649343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 rot="10800000">
              <a:off x="4480844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 rot="10800000">
              <a:off x="5323339" y="4137792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 rot="10800000">
              <a:off x="5660337" y="415088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 rot="10800000">
              <a:off x="7513826" y="415945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 rot="10800000">
              <a:off x="6839830" y="4159451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 rot="10800000">
              <a:off x="7176828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 rot="10800000">
              <a:off x="6502832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 rot="10800000">
              <a:off x="6671331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 rot="10800000">
              <a:off x="6334333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 rot="10800000">
              <a:off x="6165834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 rot="10800000">
              <a:off x="7008329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 rot="10800000">
              <a:off x="7345327" y="4167647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 rot="10800000">
              <a:off x="9198816" y="4159451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/>
            <p:nvPr/>
          </p:nvCxnSpPr>
          <p:spPr>
            <a:xfrm rot="10800000">
              <a:off x="8524820" y="4159451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/>
            <p:nvPr/>
          </p:nvCxnSpPr>
          <p:spPr>
            <a:xfrm rot="10800000">
              <a:off x="8861818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/>
            <p:nvPr/>
          </p:nvCxnSpPr>
          <p:spPr>
            <a:xfrm rot="10800000">
              <a:off x="8187822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接连接符 126"/>
            <p:cNvCxnSpPr/>
            <p:nvPr/>
          </p:nvCxnSpPr>
          <p:spPr>
            <a:xfrm rot="10800000">
              <a:off x="8356321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接连接符 127"/>
            <p:cNvCxnSpPr/>
            <p:nvPr/>
          </p:nvCxnSpPr>
          <p:spPr>
            <a:xfrm rot="10800000">
              <a:off x="8019323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接连接符 128"/>
            <p:cNvCxnSpPr/>
            <p:nvPr/>
          </p:nvCxnSpPr>
          <p:spPr>
            <a:xfrm rot="10800000">
              <a:off x="7850824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/>
            <p:nvPr/>
          </p:nvCxnSpPr>
          <p:spPr>
            <a:xfrm rot="10800000">
              <a:off x="8693319" y="4154556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/>
            <p:cNvCxnSpPr/>
            <p:nvPr/>
          </p:nvCxnSpPr>
          <p:spPr>
            <a:xfrm rot="10800000">
              <a:off x="9030317" y="4167647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直接连接符 139"/>
            <p:cNvCxnSpPr/>
            <p:nvPr/>
          </p:nvCxnSpPr>
          <p:spPr>
            <a:xfrm rot="10800000">
              <a:off x="11021415" y="4088723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直接连接符 141"/>
            <p:cNvCxnSpPr/>
            <p:nvPr/>
          </p:nvCxnSpPr>
          <p:spPr>
            <a:xfrm rot="10800000">
              <a:off x="10852929" y="4126063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直接连接符 142"/>
            <p:cNvCxnSpPr/>
            <p:nvPr/>
          </p:nvCxnSpPr>
          <p:spPr>
            <a:xfrm rot="10800000">
              <a:off x="10178933" y="4126063"/>
              <a:ext cx="0" cy="45675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直接连接符 143"/>
            <p:cNvCxnSpPr/>
            <p:nvPr/>
          </p:nvCxnSpPr>
          <p:spPr>
            <a:xfrm rot="10800000">
              <a:off x="10515931" y="412116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直接连接符 144"/>
            <p:cNvCxnSpPr/>
            <p:nvPr/>
          </p:nvCxnSpPr>
          <p:spPr>
            <a:xfrm rot="10800000">
              <a:off x="9841935" y="412116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接连接符 145"/>
            <p:cNvCxnSpPr/>
            <p:nvPr/>
          </p:nvCxnSpPr>
          <p:spPr>
            <a:xfrm rot="10800000">
              <a:off x="10010434" y="412116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接连接符 146"/>
            <p:cNvCxnSpPr/>
            <p:nvPr/>
          </p:nvCxnSpPr>
          <p:spPr>
            <a:xfrm rot="10800000">
              <a:off x="9673436" y="412116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直接连接符 147"/>
            <p:cNvCxnSpPr/>
            <p:nvPr/>
          </p:nvCxnSpPr>
          <p:spPr>
            <a:xfrm rot="10800000">
              <a:off x="9504938" y="412116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直接连接符 148"/>
            <p:cNvCxnSpPr/>
            <p:nvPr/>
          </p:nvCxnSpPr>
          <p:spPr>
            <a:xfrm rot="10800000">
              <a:off x="10347433" y="4121168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直接连接符 149"/>
            <p:cNvCxnSpPr/>
            <p:nvPr/>
          </p:nvCxnSpPr>
          <p:spPr>
            <a:xfrm rot="10800000">
              <a:off x="10684431" y="4134259"/>
              <a:ext cx="0" cy="32252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2" name="直接连接符 131"/>
          <p:cNvCxnSpPr/>
          <p:nvPr/>
        </p:nvCxnSpPr>
        <p:spPr>
          <a:xfrm>
            <a:off x="5220172" y="1916832"/>
            <a:ext cx="1" cy="1177669"/>
          </a:xfrm>
          <a:prstGeom prst="line">
            <a:avLst/>
          </a:prstGeom>
          <a:ln w="285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 Box 31"/>
          <p:cNvSpPr txBox="1">
            <a:spLocks noChangeArrowheads="1"/>
          </p:cNvSpPr>
          <p:nvPr/>
        </p:nvSpPr>
        <p:spPr bwMode="auto">
          <a:xfrm>
            <a:off x="2817813" y="4867275"/>
            <a:ext cx="431800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>
                <a:solidFill>
                  <a:srgbClr val="FF0000"/>
                </a:solidFill>
                <a:latin typeface="Arial" pitchFamily="34" charset="0"/>
              </a:rPr>
              <a:t>8</a:t>
            </a:r>
          </a:p>
        </p:txBody>
      </p:sp>
      <p:sp>
        <p:nvSpPr>
          <p:cNvPr id="135" name="Text Box 32"/>
          <p:cNvSpPr txBox="1">
            <a:spLocks noChangeArrowheads="1"/>
          </p:cNvSpPr>
          <p:nvPr/>
        </p:nvSpPr>
        <p:spPr bwMode="auto">
          <a:xfrm>
            <a:off x="1187450" y="4864100"/>
            <a:ext cx="431800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>
                <a:solidFill>
                  <a:srgbClr val="FF0000"/>
                </a:solidFill>
                <a:latin typeface="Arial" pitchFamily="34" charset="0"/>
              </a:rPr>
              <a:t>2</a:t>
            </a:r>
          </a:p>
        </p:txBody>
      </p:sp>
      <p:grpSp>
        <p:nvGrpSpPr>
          <p:cNvPr id="136" name="Group 8"/>
          <p:cNvGrpSpPr>
            <a:grpSpLocks/>
          </p:cNvGrpSpPr>
          <p:nvPr/>
        </p:nvGrpSpPr>
        <p:grpSpPr bwMode="auto">
          <a:xfrm>
            <a:off x="34925" y="4870450"/>
            <a:ext cx="9074150" cy="676275"/>
            <a:chOff x="0" y="0"/>
            <a:chExt cx="5715" cy="426"/>
          </a:xfrm>
        </p:grpSpPr>
        <p:sp>
          <p:nvSpPr>
            <p:cNvPr id="137" name="Text Box 15"/>
            <p:cNvSpPr txBox="1">
              <a:spLocks noChangeArrowheads="1"/>
            </p:cNvSpPr>
            <p:nvPr/>
          </p:nvSpPr>
          <p:spPr bwMode="auto">
            <a:xfrm>
              <a:off x="0" y="0"/>
              <a:ext cx="5715" cy="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1pPr>
              <a:lvl2pPr marL="742950" indent="-285750" eaLnBrk="0" hangingPunct="0"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2pPr>
              <a:lvl3pPr marL="1143000" indent="-228600" eaLnBrk="0" hangingPunct="0"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3pPr>
              <a:lvl4pPr marL="1600200" indent="-228600" eaLnBrk="0" hangingPunct="0"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4pPr>
              <a:lvl5pPr marL="2057400" indent="-228600" eaLnBrk="0" hangingPunct="0"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2000" b="1">
                  <a:solidFill>
                    <a:schemeClr val="tx1"/>
                  </a:solidFill>
                  <a:latin typeface="楷体_GB2312" pitchFamily="1" charset="-122"/>
                  <a:ea typeface="楷体_GB2312" pitchFamily="1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zh-CN" sz="3200" u="sng" kern="0" dirty="0" smtClean="0">
                  <a:solidFill>
                    <a:srgbClr val="000000"/>
                  </a:solidFill>
                </a:rPr>
                <a:t>    </a:t>
              </a:r>
              <a:r>
                <a:rPr lang="zh-CN" altLang="en-US" sz="3200" kern="0" dirty="0" smtClean="0">
                  <a:solidFill>
                    <a:srgbClr val="000000"/>
                  </a:solidFill>
                </a:rPr>
                <a:t>厘米</a:t>
              </a:r>
              <a:r>
                <a:rPr lang="zh-CN" altLang="en-US" sz="3200" u="sng" kern="0" dirty="0" smtClean="0">
                  <a:solidFill>
                    <a:srgbClr val="000000"/>
                  </a:solidFill>
                </a:rPr>
                <a:t>    </a:t>
              </a:r>
              <a:r>
                <a:rPr lang="zh-CN" altLang="en-US" sz="3200" kern="0" dirty="0" smtClean="0">
                  <a:solidFill>
                    <a:srgbClr val="000000"/>
                  </a:solidFill>
                </a:rPr>
                <a:t>毫米，也就是     毫米。</a:t>
              </a:r>
            </a:p>
          </p:txBody>
        </p:sp>
        <p:sp>
          <p:nvSpPr>
            <p:cNvPr id="138" name="Line 10"/>
            <p:cNvSpPr>
              <a:spLocks noChangeShapeType="1"/>
            </p:cNvSpPr>
            <p:nvPr/>
          </p:nvSpPr>
          <p:spPr bwMode="auto">
            <a:xfrm>
              <a:off x="3674" y="336"/>
              <a:ext cx="63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zh-CN" altLang="en-US" kern="0" smtClea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39" name="Text Box 31"/>
          <p:cNvSpPr txBox="1">
            <a:spLocks noChangeArrowheads="1"/>
          </p:cNvSpPr>
          <p:nvPr/>
        </p:nvSpPr>
        <p:spPr bwMode="auto">
          <a:xfrm>
            <a:off x="6011863" y="4838353"/>
            <a:ext cx="1008062" cy="75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0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>
                <a:solidFill>
                  <a:srgbClr val="FF0000"/>
                </a:solidFill>
                <a:latin typeface="Arial" pitchFamily="34" charset="0"/>
              </a:rPr>
              <a:t>28</a:t>
            </a:r>
          </a:p>
        </p:txBody>
      </p:sp>
      <p:sp>
        <p:nvSpPr>
          <p:cNvPr id="152" name="Rectangle 6"/>
          <p:cNvSpPr>
            <a:spLocks noChangeArrowheads="1"/>
          </p:cNvSpPr>
          <p:nvPr/>
        </p:nvSpPr>
        <p:spPr bwMode="auto">
          <a:xfrm>
            <a:off x="1097832" y="1502264"/>
            <a:ext cx="12474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b="1" kern="0" dirty="0" smtClean="0">
                <a:solidFill>
                  <a:srgbClr val="333399"/>
                </a:solidFill>
              </a:rPr>
              <a:t>对着</a:t>
            </a:r>
            <a:r>
              <a:rPr lang="en-US" altLang="zh-CN" b="1" kern="0" dirty="0" smtClean="0">
                <a:solidFill>
                  <a:srgbClr val="333399"/>
                </a:solidFill>
              </a:rPr>
              <a:t>0</a:t>
            </a:r>
            <a:r>
              <a:rPr lang="zh-CN" altLang="en-US" b="1" kern="0" dirty="0" smtClean="0">
                <a:solidFill>
                  <a:srgbClr val="333399"/>
                </a:solidFill>
              </a:rPr>
              <a:t>刻度</a:t>
            </a:r>
          </a:p>
        </p:txBody>
      </p:sp>
      <p:sp>
        <p:nvSpPr>
          <p:cNvPr id="153" name="Rectangle 7"/>
          <p:cNvSpPr>
            <a:spLocks noChangeArrowheads="1"/>
          </p:cNvSpPr>
          <p:nvPr/>
        </p:nvSpPr>
        <p:spPr bwMode="auto">
          <a:xfrm>
            <a:off x="5252624" y="1673470"/>
            <a:ext cx="15776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kern="0" dirty="0" smtClean="0">
                <a:solidFill>
                  <a:srgbClr val="333399"/>
                </a:solidFill>
              </a:rPr>
              <a:t>看到终点刻度</a:t>
            </a:r>
          </a:p>
        </p:txBody>
      </p:sp>
      <p:sp>
        <p:nvSpPr>
          <p:cNvPr id="156" name="右箭头 155"/>
          <p:cNvSpPr/>
          <p:nvPr/>
        </p:nvSpPr>
        <p:spPr>
          <a:xfrm rot="10800000">
            <a:off x="1101187" y="2311046"/>
            <a:ext cx="4118985" cy="252000"/>
          </a:xfrm>
          <a:custGeom>
            <a:avLst/>
            <a:gdLst>
              <a:gd name="connsiteX0" fmla="*/ 0 w 4093543"/>
              <a:gd name="connsiteY0" fmla="*/ 39197 h 156787"/>
              <a:gd name="connsiteX1" fmla="*/ 4015150 w 4093543"/>
              <a:gd name="connsiteY1" fmla="*/ 39197 h 156787"/>
              <a:gd name="connsiteX2" fmla="*/ 4015150 w 4093543"/>
              <a:gd name="connsiteY2" fmla="*/ 0 h 156787"/>
              <a:gd name="connsiteX3" fmla="*/ 4093543 w 4093543"/>
              <a:gd name="connsiteY3" fmla="*/ 78394 h 156787"/>
              <a:gd name="connsiteX4" fmla="*/ 4015150 w 4093543"/>
              <a:gd name="connsiteY4" fmla="*/ 156787 h 156787"/>
              <a:gd name="connsiteX5" fmla="*/ 4015150 w 4093543"/>
              <a:gd name="connsiteY5" fmla="*/ 117590 h 156787"/>
              <a:gd name="connsiteX6" fmla="*/ 0 w 4093543"/>
              <a:gd name="connsiteY6" fmla="*/ 117590 h 156787"/>
              <a:gd name="connsiteX7" fmla="*/ 0 w 4093543"/>
              <a:gd name="connsiteY7" fmla="*/ 39197 h 156787"/>
              <a:gd name="connsiteX0" fmla="*/ 0 w 4015150"/>
              <a:gd name="connsiteY0" fmla="*/ 39197 h 156787"/>
              <a:gd name="connsiteX1" fmla="*/ 4015150 w 4015150"/>
              <a:gd name="connsiteY1" fmla="*/ 39197 h 156787"/>
              <a:gd name="connsiteX2" fmla="*/ 4015150 w 4015150"/>
              <a:gd name="connsiteY2" fmla="*/ 0 h 156787"/>
              <a:gd name="connsiteX3" fmla="*/ 4006457 w 4015150"/>
              <a:gd name="connsiteY3" fmla="*/ 63880 h 156787"/>
              <a:gd name="connsiteX4" fmla="*/ 4015150 w 4015150"/>
              <a:gd name="connsiteY4" fmla="*/ 156787 h 156787"/>
              <a:gd name="connsiteX5" fmla="*/ 4015150 w 4015150"/>
              <a:gd name="connsiteY5" fmla="*/ 117590 h 156787"/>
              <a:gd name="connsiteX6" fmla="*/ 0 w 4015150"/>
              <a:gd name="connsiteY6" fmla="*/ 117590 h 156787"/>
              <a:gd name="connsiteX7" fmla="*/ 0 w 4015150"/>
              <a:gd name="connsiteY7" fmla="*/ 39197 h 156787"/>
              <a:gd name="connsiteX0" fmla="*/ 0 w 4015150"/>
              <a:gd name="connsiteY0" fmla="*/ 39197 h 156787"/>
              <a:gd name="connsiteX1" fmla="*/ 4015150 w 4015150"/>
              <a:gd name="connsiteY1" fmla="*/ 39197 h 156787"/>
              <a:gd name="connsiteX2" fmla="*/ 4015150 w 4015150"/>
              <a:gd name="connsiteY2" fmla="*/ 0 h 156787"/>
              <a:gd name="connsiteX3" fmla="*/ 4006457 w 4015150"/>
              <a:gd name="connsiteY3" fmla="*/ 63880 h 156787"/>
              <a:gd name="connsiteX4" fmla="*/ 4015150 w 4015150"/>
              <a:gd name="connsiteY4" fmla="*/ 156787 h 156787"/>
              <a:gd name="connsiteX5" fmla="*/ 4015150 w 4015150"/>
              <a:gd name="connsiteY5" fmla="*/ 117590 h 156787"/>
              <a:gd name="connsiteX6" fmla="*/ 0 w 4015150"/>
              <a:gd name="connsiteY6" fmla="*/ 88561 h 156787"/>
              <a:gd name="connsiteX7" fmla="*/ 0 w 4015150"/>
              <a:gd name="connsiteY7" fmla="*/ 39197 h 156787"/>
              <a:gd name="connsiteX0" fmla="*/ 0 w 4015150"/>
              <a:gd name="connsiteY0" fmla="*/ 68226 h 156787"/>
              <a:gd name="connsiteX1" fmla="*/ 4015150 w 4015150"/>
              <a:gd name="connsiteY1" fmla="*/ 39197 h 156787"/>
              <a:gd name="connsiteX2" fmla="*/ 4015150 w 4015150"/>
              <a:gd name="connsiteY2" fmla="*/ 0 h 156787"/>
              <a:gd name="connsiteX3" fmla="*/ 4006457 w 4015150"/>
              <a:gd name="connsiteY3" fmla="*/ 63880 h 156787"/>
              <a:gd name="connsiteX4" fmla="*/ 4015150 w 4015150"/>
              <a:gd name="connsiteY4" fmla="*/ 156787 h 156787"/>
              <a:gd name="connsiteX5" fmla="*/ 4015150 w 4015150"/>
              <a:gd name="connsiteY5" fmla="*/ 117590 h 156787"/>
              <a:gd name="connsiteX6" fmla="*/ 0 w 4015150"/>
              <a:gd name="connsiteY6" fmla="*/ 88561 h 156787"/>
              <a:gd name="connsiteX7" fmla="*/ 0 w 4015150"/>
              <a:gd name="connsiteY7" fmla="*/ 68226 h 156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015150" h="156787">
                <a:moveTo>
                  <a:pt x="0" y="68226"/>
                </a:moveTo>
                <a:lnTo>
                  <a:pt x="4015150" y="39197"/>
                </a:lnTo>
                <a:lnTo>
                  <a:pt x="4015150" y="0"/>
                </a:lnTo>
                <a:lnTo>
                  <a:pt x="4006457" y="63880"/>
                </a:lnTo>
                <a:lnTo>
                  <a:pt x="4015150" y="156787"/>
                </a:lnTo>
                <a:lnTo>
                  <a:pt x="4015150" y="117590"/>
                </a:lnTo>
                <a:lnTo>
                  <a:pt x="0" y="88561"/>
                </a:lnTo>
                <a:lnTo>
                  <a:pt x="0" y="6822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33" name="组合 132"/>
          <p:cNvGrpSpPr/>
          <p:nvPr/>
        </p:nvGrpSpPr>
        <p:grpSpPr>
          <a:xfrm>
            <a:off x="107504" y="6453336"/>
            <a:ext cx="1430986" cy="422625"/>
            <a:chOff x="1544277" y="6453336"/>
            <a:chExt cx="1430986" cy="422625"/>
          </a:xfrm>
        </p:grpSpPr>
        <p:sp>
          <p:nvSpPr>
            <p:cNvPr id="141" name="矩形 140"/>
            <p:cNvSpPr/>
            <p:nvPr/>
          </p:nvSpPr>
          <p:spPr>
            <a:xfrm>
              <a:off x="1544277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1614420" y="6475851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2010974" y="6453336"/>
            <a:ext cx="1430986" cy="404664"/>
            <a:chOff x="3088554" y="6453336"/>
            <a:chExt cx="1430986" cy="404664"/>
          </a:xfrm>
        </p:grpSpPr>
        <p:sp>
          <p:nvSpPr>
            <p:cNvPr id="155" name="矩形 154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8" name="组合 157"/>
          <p:cNvGrpSpPr/>
          <p:nvPr/>
        </p:nvGrpSpPr>
        <p:grpSpPr>
          <a:xfrm>
            <a:off x="3914444" y="6453336"/>
            <a:ext cx="1430986" cy="404664"/>
            <a:chOff x="4632831" y="6453336"/>
            <a:chExt cx="1430986" cy="404664"/>
          </a:xfrm>
        </p:grpSpPr>
        <p:sp>
          <p:nvSpPr>
            <p:cNvPr id="159" name="矩形 158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5817914" y="6453336"/>
            <a:ext cx="1430986" cy="404664"/>
            <a:chOff x="6177108" y="6453336"/>
            <a:chExt cx="1430986" cy="404664"/>
          </a:xfrm>
        </p:grpSpPr>
        <p:sp>
          <p:nvSpPr>
            <p:cNvPr id="162" name="矩形 161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165" name="矩形 164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TextBox 165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16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 autoUpdateAnimBg="0"/>
      <p:bldP spid="135" grpId="0" autoUpdateAnimBg="0"/>
      <p:bldP spid="139" grpId="0" autoUpdateAnimBg="0"/>
      <p:bldP spid="152" grpId="0" autoUpdateAnimBg="0"/>
      <p:bldP spid="15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7504" y="6453336"/>
            <a:ext cx="1430986" cy="422625"/>
            <a:chOff x="1544277" y="6453336"/>
            <a:chExt cx="1430986" cy="422625"/>
          </a:xfrm>
        </p:grpSpPr>
        <p:sp>
          <p:nvSpPr>
            <p:cNvPr id="5" name="矩形 4"/>
            <p:cNvSpPr/>
            <p:nvPr/>
          </p:nvSpPr>
          <p:spPr>
            <a:xfrm>
              <a:off x="1544277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614420" y="6475851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prstClr val="black"/>
                  </a:solidFill>
                  <a:latin typeface="微软雅黑" pitchFamily="34" charset="-122"/>
                  <a:ea typeface="微软雅黑" pitchFamily="34" charset="-122"/>
                </a:rPr>
                <a:t>情境导入</a:t>
              </a:r>
              <a:endParaRPr lang="zh-CN" altLang="en-US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010974" y="6453336"/>
            <a:ext cx="1430986" cy="404664"/>
            <a:chOff x="3088554" y="6453336"/>
            <a:chExt cx="1430986" cy="404664"/>
          </a:xfrm>
        </p:grpSpPr>
        <p:sp>
          <p:nvSpPr>
            <p:cNvPr id="6" name="矩形 5"/>
            <p:cNvSpPr/>
            <p:nvPr/>
          </p:nvSpPr>
          <p:spPr>
            <a:xfrm>
              <a:off x="3088554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158697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prstClr val="black"/>
                  </a:solidFill>
                  <a:latin typeface="微软雅黑" pitchFamily="34" charset="-122"/>
                  <a:ea typeface="微软雅黑" pitchFamily="34" charset="-122"/>
                </a:rPr>
                <a:t>认识毫米</a:t>
              </a:r>
              <a:endParaRPr lang="zh-CN" altLang="en-US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914444" y="6453336"/>
            <a:ext cx="1430986" cy="404664"/>
            <a:chOff x="4632831" y="6453336"/>
            <a:chExt cx="1430986" cy="404664"/>
          </a:xfrm>
        </p:grpSpPr>
        <p:sp>
          <p:nvSpPr>
            <p:cNvPr id="7" name="矩形 6"/>
            <p:cNvSpPr/>
            <p:nvPr/>
          </p:nvSpPr>
          <p:spPr>
            <a:xfrm>
              <a:off x="4632831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702974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prstClr val="black"/>
                  </a:solidFill>
                  <a:latin typeface="微软雅黑" pitchFamily="34" charset="-122"/>
                  <a:ea typeface="微软雅黑" pitchFamily="34" charset="-122"/>
                </a:rPr>
                <a:t>感知毫米</a:t>
              </a:r>
              <a:endParaRPr lang="zh-CN" altLang="en-US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817914" y="6453336"/>
            <a:ext cx="1430986" cy="404664"/>
            <a:chOff x="6177108" y="6453336"/>
            <a:chExt cx="1430986" cy="404664"/>
          </a:xfrm>
        </p:grpSpPr>
        <p:sp>
          <p:nvSpPr>
            <p:cNvPr id="8" name="矩形 7"/>
            <p:cNvSpPr/>
            <p:nvPr/>
          </p:nvSpPr>
          <p:spPr>
            <a:xfrm>
              <a:off x="6177108" y="6453336"/>
              <a:ext cx="1430986" cy="40466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247251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prstClr val="black"/>
                  </a:solidFill>
                  <a:latin typeface="微软雅黑" pitchFamily="34" charset="-122"/>
                  <a:ea typeface="微软雅黑" pitchFamily="34" charset="-122"/>
                </a:rPr>
                <a:t>巩固练习</a:t>
              </a:r>
              <a:endParaRPr lang="zh-CN" altLang="en-US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721386" y="6453336"/>
            <a:ext cx="1430986" cy="404664"/>
            <a:chOff x="7721386" y="6453336"/>
            <a:chExt cx="1430986" cy="404664"/>
          </a:xfrm>
        </p:grpSpPr>
        <p:sp>
          <p:nvSpPr>
            <p:cNvPr id="9" name="矩形 8"/>
            <p:cNvSpPr/>
            <p:nvPr/>
          </p:nvSpPr>
          <p:spPr>
            <a:xfrm>
              <a:off x="7721386" y="6453336"/>
              <a:ext cx="1430986" cy="40466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832453" y="6453336"/>
              <a:ext cx="12907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prstClr val="black"/>
                  </a:solidFill>
                  <a:latin typeface="微软雅黑" pitchFamily="34" charset="-122"/>
                  <a:ea typeface="微软雅黑" pitchFamily="34" charset="-122"/>
                </a:rPr>
                <a:t>课堂总结</a:t>
              </a:r>
              <a:endParaRPr lang="zh-CN" altLang="en-US" sz="2000" b="1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827584" y="548680"/>
            <a:ext cx="5166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小结</a:t>
            </a:r>
            <a:r>
              <a:rPr lang="zh-CN" altLang="en-US" sz="7200" b="1" dirty="0" smtClean="0"/>
              <a:t>：</a:t>
            </a:r>
            <a:endParaRPr lang="zh-CN" altLang="en-US" sz="7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069448" y="2780928"/>
            <a:ext cx="6550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通过这节课的学习，你收获了什么？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3859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620688"/>
            <a:ext cx="4536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微软雅黑" pitchFamily="34" charset="-122"/>
                <a:ea typeface="微软雅黑" pitchFamily="34" charset="-122"/>
              </a:rPr>
              <a:t>布置作业：</a:t>
            </a:r>
            <a:endParaRPr lang="zh-CN" altLang="en-US" sz="4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772816"/>
            <a:ext cx="83529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4400" b="1" dirty="0"/>
              <a:t>精确的量出数学书的长宽厚：</a:t>
            </a:r>
            <a:endParaRPr lang="zh-CN" altLang="zh-CN" sz="4400" dirty="0"/>
          </a:p>
          <a:p>
            <a:pPr>
              <a:lnSpc>
                <a:spcPct val="150000"/>
              </a:lnSpc>
            </a:pPr>
            <a:r>
              <a:rPr lang="zh-CN" altLang="zh-CN" sz="3600" dirty="0"/>
              <a:t>数学书的长：（</a:t>
            </a:r>
            <a:r>
              <a:rPr lang="en-US" altLang="zh-CN" sz="3600" dirty="0"/>
              <a:t>   </a:t>
            </a:r>
            <a:r>
              <a:rPr lang="zh-CN" altLang="zh-CN" sz="3600" dirty="0"/>
              <a:t>）厘米（</a:t>
            </a:r>
            <a:r>
              <a:rPr lang="en-US" altLang="zh-CN" sz="3600" dirty="0"/>
              <a:t>   </a:t>
            </a:r>
            <a:r>
              <a:rPr lang="zh-CN" altLang="zh-CN" sz="3600" dirty="0"/>
              <a:t>）毫米</a:t>
            </a:r>
          </a:p>
          <a:p>
            <a:r>
              <a:rPr lang="en-US" altLang="zh-CN" sz="3600" dirty="0" smtClean="0"/>
              <a:t>               </a:t>
            </a:r>
            <a:r>
              <a:rPr lang="zh-CN" altLang="zh-CN" sz="3600" dirty="0" smtClean="0"/>
              <a:t>宽</a:t>
            </a:r>
            <a:r>
              <a:rPr lang="zh-CN" altLang="zh-CN" sz="3600" dirty="0"/>
              <a:t>：（</a:t>
            </a:r>
            <a:r>
              <a:rPr lang="en-US" altLang="zh-CN" sz="3600" dirty="0"/>
              <a:t>   </a:t>
            </a:r>
            <a:r>
              <a:rPr lang="zh-CN" altLang="zh-CN" sz="3600" dirty="0"/>
              <a:t>）厘米（</a:t>
            </a:r>
            <a:r>
              <a:rPr lang="en-US" altLang="zh-CN" sz="3600" dirty="0"/>
              <a:t>   </a:t>
            </a:r>
            <a:r>
              <a:rPr lang="zh-CN" altLang="zh-CN" sz="3600" dirty="0"/>
              <a:t>）毫米</a:t>
            </a:r>
          </a:p>
          <a:p>
            <a:r>
              <a:rPr lang="en-US" altLang="zh-CN" sz="3600" dirty="0" smtClean="0"/>
              <a:t>               </a:t>
            </a:r>
            <a:r>
              <a:rPr lang="zh-CN" altLang="zh-CN" sz="3600" dirty="0" smtClean="0"/>
              <a:t>厚</a:t>
            </a:r>
            <a:r>
              <a:rPr lang="zh-CN" altLang="zh-CN" sz="3600" dirty="0"/>
              <a:t>：（</a:t>
            </a:r>
            <a:r>
              <a:rPr lang="en-US" altLang="zh-CN" sz="3600" dirty="0"/>
              <a:t>   </a:t>
            </a:r>
            <a:r>
              <a:rPr lang="zh-CN" altLang="zh-CN" sz="3600" dirty="0"/>
              <a:t>）厘米（</a:t>
            </a:r>
            <a:r>
              <a:rPr lang="en-US" altLang="zh-CN" sz="3600" dirty="0"/>
              <a:t>   </a:t>
            </a:r>
            <a:r>
              <a:rPr lang="zh-CN" altLang="zh-CN" sz="3600" dirty="0"/>
              <a:t>）毫米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59235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272</TotalTime>
  <Words>598</Words>
  <Application>Microsoft Office PowerPoint</Application>
  <PresentationFormat>全屏显示(4:3)</PresentationFormat>
  <Paragraphs>153</Paragraphs>
  <Slides>16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凸显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Zyn</dc:creator>
  <cp:lastModifiedBy>Zyn</cp:lastModifiedBy>
  <cp:revision>26</cp:revision>
  <dcterms:created xsi:type="dcterms:W3CDTF">2016-07-05T12:58:01Z</dcterms:created>
  <dcterms:modified xsi:type="dcterms:W3CDTF">2016-07-08T15:08:21Z</dcterms:modified>
</cp:coreProperties>
</file>