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7" r:id="rId6"/>
    <p:sldId id="260" r:id="rId7"/>
    <p:sldId id="264" r:id="rId8"/>
    <p:sldId id="261" r:id="rId9"/>
    <p:sldId id="262" r:id="rId10"/>
    <p:sldId id="265" r:id="rId1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0033CC"/>
    <a:srgbClr val="FF0066"/>
    <a:srgbClr val="36E11F"/>
    <a:srgbClr val="E11F8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6" autoAdjust="0"/>
    <p:restoredTop sz="94659" autoAdjust="0"/>
  </p:normalViewPr>
  <p:slideViewPr>
    <p:cSldViewPr>
      <p:cViewPr varScale="1">
        <p:scale>
          <a:sx n="53" d="100"/>
          <a:sy n="53" d="100"/>
        </p:scale>
        <p:origin x="-96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96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4E578-7383-4F05-BCCC-20E1EFB7C5A0}" type="datetimeFigureOut">
              <a:rPr lang="zh-CN" altLang="en-US" smtClean="0"/>
              <a:t>2015/12/30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8B1FC-5CC1-4D9F-8548-EBC2EDB970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0653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4E578-7383-4F05-BCCC-20E1EFB7C5A0}" type="datetimeFigureOut">
              <a:rPr lang="zh-CN" altLang="en-US" smtClean="0"/>
              <a:t>2015/12/30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8B1FC-5CC1-4D9F-8548-EBC2EDB970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63972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4E578-7383-4F05-BCCC-20E1EFB7C5A0}" type="datetimeFigureOut">
              <a:rPr lang="zh-CN" altLang="en-US" smtClean="0"/>
              <a:t>2015/12/30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8B1FC-5CC1-4D9F-8548-EBC2EDB970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20121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4E578-7383-4F05-BCCC-20E1EFB7C5A0}" type="datetimeFigureOut">
              <a:rPr lang="zh-CN" altLang="en-US" smtClean="0"/>
              <a:t>2015/12/30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8B1FC-5CC1-4D9F-8548-EBC2EDB970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13199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4E578-7383-4F05-BCCC-20E1EFB7C5A0}" type="datetimeFigureOut">
              <a:rPr lang="zh-CN" altLang="en-US" smtClean="0"/>
              <a:t>2015/12/30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8B1FC-5CC1-4D9F-8548-EBC2EDB970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32912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4E578-7383-4F05-BCCC-20E1EFB7C5A0}" type="datetimeFigureOut">
              <a:rPr lang="zh-CN" altLang="en-US" smtClean="0"/>
              <a:t>2015/12/30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8B1FC-5CC1-4D9F-8548-EBC2EDB970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2011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4E578-7383-4F05-BCCC-20E1EFB7C5A0}" type="datetimeFigureOut">
              <a:rPr lang="zh-CN" altLang="en-US" smtClean="0"/>
              <a:t>2015/12/30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8B1FC-5CC1-4D9F-8548-EBC2EDB970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8504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4E578-7383-4F05-BCCC-20E1EFB7C5A0}" type="datetimeFigureOut">
              <a:rPr lang="zh-CN" altLang="en-US" smtClean="0"/>
              <a:t>2015/12/30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8B1FC-5CC1-4D9F-8548-EBC2EDB970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43266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4E578-7383-4F05-BCCC-20E1EFB7C5A0}" type="datetimeFigureOut">
              <a:rPr lang="zh-CN" altLang="en-US" smtClean="0"/>
              <a:t>2015/12/30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8B1FC-5CC1-4D9F-8548-EBC2EDB970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31961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4E578-7383-4F05-BCCC-20E1EFB7C5A0}" type="datetimeFigureOut">
              <a:rPr lang="zh-CN" altLang="en-US" smtClean="0"/>
              <a:t>2015/12/30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8B1FC-5CC1-4D9F-8548-EBC2EDB970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08406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4E578-7383-4F05-BCCC-20E1EFB7C5A0}" type="datetimeFigureOut">
              <a:rPr lang="zh-CN" altLang="en-US" smtClean="0"/>
              <a:t>2015/12/30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8B1FC-5CC1-4D9F-8548-EBC2EDB970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22478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4E578-7383-4F05-BCCC-20E1EFB7C5A0}" type="datetimeFigureOut">
              <a:rPr lang="zh-CN" altLang="en-US" smtClean="0"/>
              <a:t>2015/12/30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98B1FC-5CC1-4D9F-8548-EBC2EDB9706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4028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0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-105508" y="2717304"/>
            <a:ext cx="9144000" cy="1800200"/>
          </a:xfrm>
          <a:blipFill>
            <a:blip r:embed="rId5"/>
            <a:tile tx="0" ty="0" sx="100000" sy="100000" flip="none" algn="tl"/>
          </a:blipFill>
          <a:scene3d>
            <a:camera prst="orthographicFront">
              <a:rot lat="0" lon="300000" rev="0"/>
            </a:camera>
            <a:lightRig rig="threePt" dir="t"/>
          </a:scene3d>
          <a:sp3d contourW="12700">
            <a:contourClr>
              <a:schemeClr val="bg1"/>
            </a:contourClr>
          </a:sp3d>
        </p:spPr>
        <p:txBody>
          <a:bodyPr>
            <a:normAutofit/>
          </a:bodyPr>
          <a:lstStyle/>
          <a:p>
            <a:r>
              <a:rPr lang="zh-CN" altLang="en-US" sz="5400" noProof="1">
                <a:ln/>
                <a:gradFill>
                  <a:gsLst>
                    <a:gs pos="19000">
                      <a:srgbClr val="FF0066"/>
                    </a:gs>
                    <a:gs pos="51000">
                      <a:srgbClr val="00FF00"/>
                    </a:gs>
                    <a:gs pos="69000">
                      <a:srgbClr val="0033CC"/>
                    </a:gs>
                    <a:gs pos="36000">
                      <a:srgbClr val="FF0000"/>
                    </a:gs>
                  </a:gsLst>
                  <a:lin ang="5400000" scaled="0"/>
                </a:gra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charset="0"/>
                <a:ea typeface="宋体" charset="-122"/>
              </a:rPr>
              <a:t>改革开放以来婚纱照的演变</a:t>
            </a:r>
            <a:endParaRPr lang="zh-CN" altLang="en-US" sz="5400" dirty="0">
              <a:gradFill>
                <a:gsLst>
                  <a:gs pos="19000">
                    <a:srgbClr val="FF0066"/>
                  </a:gs>
                  <a:gs pos="51000">
                    <a:srgbClr val="00FF00"/>
                  </a:gs>
                  <a:gs pos="69000">
                    <a:srgbClr val="0033CC"/>
                  </a:gs>
                  <a:gs pos="36000">
                    <a:srgbClr val="FF0000"/>
                  </a:gs>
                </a:gsLst>
                <a:lin ang="5400000" scaled="0"/>
              </a:gradFill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266092" y="4661520"/>
            <a:ext cx="6400800" cy="1057672"/>
          </a:xfrm>
        </p:spPr>
        <p:txBody>
          <a:bodyPr/>
          <a:lstStyle/>
          <a:p>
            <a:r>
              <a:rPr lang="zh-CN" altLang="en-US" dirty="0" smtClean="0">
                <a:gradFill>
                  <a:gsLst>
                    <a:gs pos="19000">
                      <a:srgbClr val="FF0066"/>
                    </a:gs>
                    <a:gs pos="51000">
                      <a:srgbClr val="00FF00"/>
                    </a:gs>
                    <a:gs pos="69000">
                      <a:srgbClr val="0033CC"/>
                    </a:gs>
                    <a:gs pos="36000">
                      <a:srgbClr val="FF0000"/>
                    </a:gs>
                  </a:gsLst>
                  <a:lin ang="5400000" scaled="0"/>
                </a:gradFill>
                <a:latin typeface="Arial" charset="0"/>
                <a:ea typeface="宋体" pitchFamily="2" charset="-122"/>
              </a:rPr>
              <a:t>                            制作人：</a:t>
            </a:r>
            <a:r>
              <a:rPr lang="zh-CN" altLang="en-US" dirty="0">
                <a:gradFill>
                  <a:gsLst>
                    <a:gs pos="19000">
                      <a:srgbClr val="FF0066"/>
                    </a:gs>
                    <a:gs pos="51000">
                      <a:srgbClr val="00FF00"/>
                    </a:gs>
                    <a:gs pos="69000">
                      <a:srgbClr val="0033CC"/>
                    </a:gs>
                    <a:gs pos="36000">
                      <a:srgbClr val="FF0000"/>
                    </a:gs>
                  </a:gsLst>
                  <a:lin ang="5400000" scaled="0"/>
                </a:gradFill>
                <a:latin typeface="Arial" charset="0"/>
                <a:ea typeface="宋体" pitchFamily="2" charset="-122"/>
              </a:rPr>
              <a:t>牛芳芳</a:t>
            </a:r>
          </a:p>
          <a:p>
            <a:endParaRPr lang="zh-CN" altLang="en-US" dirty="0"/>
          </a:p>
        </p:txBody>
      </p:sp>
      <p:pic>
        <p:nvPicPr>
          <p:cNvPr id="4" name="拜托小姐插曲 - i love you - 铃声下载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 flipV="1">
            <a:off x="4161692" y="3814192"/>
            <a:ext cx="160784" cy="160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91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7606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dirty="0" smtClean="0"/>
              <a:t>     </a:t>
            </a:r>
            <a:r>
              <a:rPr lang="zh-CN" altLang="en-US" sz="4000" dirty="0" smtClean="0">
                <a:latin typeface="方正姚体" pitchFamily="2" charset="-122"/>
                <a:ea typeface="方正姚体" pitchFamily="2" charset="-122"/>
              </a:rPr>
              <a:t>结婚是人生中最幸福时刻，为了把这幸福的记忆永远的保存下来，就有了婚纱照的诞生和流行。改革开放三十年来，婚纱照从黑白到彩色，由使用传统底片到数码摄影技术的全面应用，小小的婚纱照不仅见证了新人们甜蜜的爱情，也折射出人们消费观念的转变，乃至整个时代的变迁。</a:t>
            </a:r>
            <a:endParaRPr lang="zh-CN" altLang="en-US" sz="4000" dirty="0">
              <a:latin typeface="方正姚体" pitchFamily="2" charset="-122"/>
              <a:ea typeface="方正姚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66075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012974"/>
          </a:xfrm>
        </p:spPr>
        <p:txBody>
          <a:bodyPr>
            <a:normAutofit/>
          </a:bodyPr>
          <a:lstStyle/>
          <a:p>
            <a:r>
              <a:rPr lang="zh-CN" altLang="en-US" sz="5400" b="1" dirty="0" smtClean="0">
                <a:gradFill>
                  <a:gsLst>
                    <a:gs pos="19000">
                      <a:srgbClr val="FF0066"/>
                    </a:gs>
                    <a:gs pos="51000">
                      <a:srgbClr val="00FF00"/>
                    </a:gs>
                    <a:gs pos="69000">
                      <a:srgbClr val="0033CC"/>
                    </a:gs>
                    <a:gs pos="36000">
                      <a:srgbClr val="FF0000"/>
                    </a:gs>
                  </a:gsLst>
                  <a:lin ang="5400000" scaled="0"/>
                </a:gradFill>
                <a:latin typeface="华文中宋" pitchFamily="2" charset="-122"/>
              </a:rPr>
              <a:t>改革开放以来婚纱的演变</a:t>
            </a:r>
            <a:endParaRPr lang="zh-CN" altLang="en-US" sz="5400" dirty="0">
              <a:gradFill>
                <a:gsLst>
                  <a:gs pos="19000">
                    <a:srgbClr val="FF0066"/>
                  </a:gs>
                  <a:gs pos="51000">
                    <a:srgbClr val="00FF00"/>
                  </a:gs>
                  <a:gs pos="69000">
                    <a:srgbClr val="0033CC"/>
                  </a:gs>
                  <a:gs pos="36000">
                    <a:srgbClr val="FF0000"/>
                  </a:gs>
                </a:gsLst>
                <a:lin ang="5400000" scaled="0"/>
              </a:gra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1844824"/>
            <a:ext cx="8229600" cy="4281339"/>
          </a:xfrm>
        </p:spPr>
        <p:txBody>
          <a:bodyPr/>
          <a:lstStyle/>
          <a:p>
            <a:r>
              <a:rPr lang="zh-CN" altLang="en-US" sz="5400" dirty="0" smtClean="0">
                <a:latin typeface="方正姚体" pitchFamily="2" charset="-122"/>
                <a:ea typeface="方正姚体" pitchFamily="2" charset="-122"/>
                <a:sym typeface="Arial" charset="0"/>
              </a:rPr>
              <a:t>六十到七十年代婚纱照</a:t>
            </a:r>
          </a:p>
          <a:p>
            <a:r>
              <a:rPr lang="zh-CN" altLang="en-US" sz="5400" dirty="0" smtClean="0">
                <a:latin typeface="方正姚体" pitchFamily="2" charset="-122"/>
                <a:ea typeface="方正姚体" pitchFamily="2" charset="-122"/>
                <a:sym typeface="Arial" charset="0"/>
              </a:rPr>
              <a:t>八十到九十年代的婚纱照</a:t>
            </a:r>
          </a:p>
          <a:p>
            <a:r>
              <a:rPr lang="zh-CN" altLang="en-US" sz="5400" dirty="0" smtClean="0">
                <a:latin typeface="方正姚体" pitchFamily="2" charset="-122"/>
                <a:ea typeface="方正姚体" pitchFamily="2" charset="-122"/>
                <a:sym typeface="Arial" charset="0"/>
              </a:rPr>
              <a:t>二十一世纪的婚纱照</a:t>
            </a:r>
          </a:p>
          <a:p>
            <a:endParaRPr lang="zh-CN" altLang="en-US" dirty="0">
              <a:latin typeface="方正姚体" pitchFamily="2" charset="-122"/>
              <a:ea typeface="方正姚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3495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5400" dirty="0">
                <a:gradFill>
                  <a:gsLst>
                    <a:gs pos="19000">
                      <a:srgbClr val="FF0066"/>
                    </a:gs>
                    <a:gs pos="51000">
                      <a:srgbClr val="00FF00"/>
                    </a:gs>
                    <a:gs pos="69000">
                      <a:srgbClr val="0033CC"/>
                    </a:gs>
                    <a:gs pos="36000">
                      <a:srgbClr val="FF0000"/>
                    </a:gs>
                  </a:gsLst>
                  <a:lin ang="5400000" scaled="0"/>
                </a:gradFill>
              </a:rPr>
              <a:t>六十到七十年代婚纱照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896544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zh-CN" altLang="en-US" dirty="0" smtClean="0"/>
              <a:t>         </a:t>
            </a:r>
            <a:r>
              <a:rPr lang="zh-CN" altLang="en-US" sz="3600" dirty="0" smtClean="0">
                <a:latin typeface="方正姚体" pitchFamily="2" charset="-122"/>
                <a:ea typeface="方正姚体" pitchFamily="2" charset="-122"/>
              </a:rPr>
              <a:t>正逢我国动乱时期，穿婚纱拍婚纱照是行不通的，婚纱照是没有的，但结婚时还是有拍照的。新人一般换上比较干净的军装、工农装，整理一下头发就直接奔照相馆了。那个年代的婚纱照</a:t>
            </a:r>
            <a:r>
              <a:rPr lang="en-US" altLang="zh-CN" sz="3600" dirty="0" smtClean="0">
                <a:latin typeface="方正姚体" pitchFamily="2" charset="-122"/>
                <a:ea typeface="方正姚体" pitchFamily="2" charset="-122"/>
              </a:rPr>
              <a:t>——</a:t>
            </a:r>
            <a:r>
              <a:rPr lang="zh-CN" altLang="en-US" sz="3600" dirty="0" smtClean="0">
                <a:latin typeface="方正姚体" pitchFamily="2" charset="-122"/>
                <a:ea typeface="方正姚体" pitchFamily="2" charset="-122"/>
              </a:rPr>
              <a:t>不，应该是结婚照，多是没布景，没光线效果，就是两人端坐在墙壁前，肩并肩，朝前看的半寸黑白照片。</a:t>
            </a:r>
          </a:p>
        </p:txBody>
      </p:sp>
    </p:spTree>
    <p:extLst>
      <p:ext uri="{BB962C8B-B14F-4D97-AF65-F5344CB8AC3E}">
        <p14:creationId xmlns:p14="http://schemas.microsoft.com/office/powerpoint/2010/main" val="527628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zh-CN" altLang="en-US" dirty="0" smtClean="0">
                <a:gradFill>
                  <a:gsLst>
                    <a:gs pos="19000">
                      <a:srgbClr val="FF0066"/>
                    </a:gs>
                    <a:gs pos="51000">
                      <a:srgbClr val="00FF00"/>
                    </a:gs>
                    <a:gs pos="69000">
                      <a:srgbClr val="0033CC"/>
                    </a:gs>
                    <a:gs pos="36000">
                      <a:srgbClr val="FF0000"/>
                    </a:gs>
                  </a:gsLst>
                  <a:lin ang="5400000" scaled="0"/>
                </a:gradFill>
              </a:rPr>
              <a:t>六十到七十年代婚纱照</a:t>
            </a:r>
            <a:endParaRPr lang="zh-CN" altLang="en-US" dirty="0"/>
          </a:p>
        </p:txBody>
      </p:sp>
      <p:pic>
        <p:nvPicPr>
          <p:cNvPr id="5" name="内容占位符 4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124744"/>
            <a:ext cx="3384376" cy="5112568"/>
          </a:xfrm>
        </p:spPr>
      </p:pic>
      <p:pic>
        <p:nvPicPr>
          <p:cNvPr id="6" name="内容占位符 5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7" y="1124744"/>
            <a:ext cx="4454805" cy="2808312"/>
          </a:xfr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7" y="4221088"/>
            <a:ext cx="4392489" cy="201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745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5400" dirty="0">
                <a:gradFill>
                  <a:gsLst>
                    <a:gs pos="19000">
                      <a:srgbClr val="FF0066"/>
                    </a:gs>
                    <a:gs pos="51000">
                      <a:srgbClr val="00FF00"/>
                    </a:gs>
                    <a:gs pos="69000">
                      <a:srgbClr val="0033CC"/>
                    </a:gs>
                    <a:gs pos="36000">
                      <a:srgbClr val="FF0000"/>
                    </a:gs>
                  </a:gsLst>
                  <a:lin ang="5400000" scaled="0"/>
                </a:gradFill>
              </a:rPr>
              <a:t>八十到九十年代的婚纱照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CN" altLang="en-US" sz="4800" dirty="0" smtClean="0"/>
              <a:t>     </a:t>
            </a:r>
            <a:r>
              <a:rPr lang="zh-CN" altLang="en-US" sz="4800" dirty="0" smtClean="0">
                <a:latin typeface="方正姚体" pitchFamily="2" charset="-122"/>
                <a:ea typeface="方正姚体" pitchFamily="2" charset="-122"/>
              </a:rPr>
              <a:t>结婚必须穿婚纱和西装照相成为固定模式，已不满足摄影棚背景，开始在公园等地拍外景。拍婚纱照变得逐渐现代化、成熟化，布景、光影效果得到应用。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08521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 rot="1066899">
            <a:off x="466024" y="467657"/>
            <a:ext cx="3008313" cy="683083"/>
          </a:xfrm>
        </p:spPr>
        <p:txBody>
          <a:bodyPr/>
          <a:lstStyle/>
          <a:p>
            <a:r>
              <a:rPr lang="zh-CN" altLang="en-US" dirty="0" smtClean="0">
                <a:gradFill>
                  <a:gsLst>
                    <a:gs pos="19000">
                      <a:srgbClr val="FF0066"/>
                    </a:gs>
                    <a:gs pos="51000">
                      <a:srgbClr val="00FF00"/>
                    </a:gs>
                    <a:gs pos="69000">
                      <a:srgbClr val="0033CC"/>
                    </a:gs>
                    <a:gs pos="36000">
                      <a:srgbClr val="FF0000"/>
                    </a:gs>
                  </a:gsLst>
                  <a:lin ang="5400000" scaled="0"/>
                </a:gradFill>
              </a:rPr>
              <a:t>八十到九十年代的婚纱照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628800"/>
            <a:ext cx="3008313" cy="4497363"/>
          </a:xfrm>
        </p:spPr>
        <p:txBody>
          <a:bodyPr/>
          <a:lstStyle/>
          <a:p>
            <a:endParaRPr lang="zh-CN" altLang="en-US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628800"/>
            <a:ext cx="3528392" cy="4464496"/>
          </a:xfrm>
          <a:prstGeom prst="rect">
            <a:avLst/>
          </a:prstGeom>
        </p:spPr>
      </p:pic>
      <p:pic>
        <p:nvPicPr>
          <p:cNvPr id="8" name="内容占位符 7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0200" y="1052736"/>
            <a:ext cx="4608264" cy="5040560"/>
          </a:xfrm>
        </p:spPr>
      </p:pic>
    </p:spTree>
    <p:extLst>
      <p:ext uri="{BB962C8B-B14F-4D97-AF65-F5344CB8AC3E}">
        <p14:creationId xmlns:p14="http://schemas.microsoft.com/office/powerpoint/2010/main" val="4075408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5400" dirty="0" smtClean="0">
                <a:gradFill>
                  <a:gsLst>
                    <a:gs pos="19000">
                      <a:srgbClr val="FF0066"/>
                    </a:gs>
                    <a:gs pos="51000">
                      <a:srgbClr val="00FF00"/>
                    </a:gs>
                    <a:gs pos="69000">
                      <a:srgbClr val="0033CC"/>
                    </a:gs>
                    <a:gs pos="36000">
                      <a:srgbClr val="FF0000"/>
                    </a:gs>
                  </a:gsLst>
                  <a:lin ang="5400000" scaled="0"/>
                </a:gradFill>
              </a:rPr>
              <a:t>二十一世纪的婚纱照</a:t>
            </a:r>
            <a:endParaRPr lang="zh-CN" altLang="en-US" sz="5400" dirty="0">
              <a:gradFill>
                <a:gsLst>
                  <a:gs pos="19000">
                    <a:srgbClr val="FF0066"/>
                  </a:gs>
                  <a:gs pos="51000">
                    <a:srgbClr val="00FF00"/>
                  </a:gs>
                  <a:gs pos="69000">
                    <a:srgbClr val="0033CC"/>
                  </a:gs>
                  <a:gs pos="36000">
                    <a:srgbClr val="FF0000"/>
                  </a:gs>
                </a:gsLst>
                <a:lin ang="5400000" scaled="0"/>
              </a:gra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04056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zh-CN" altLang="en-US" dirty="0" smtClean="0">
                <a:latin typeface="+mj-ea"/>
              </a:rPr>
              <a:t>  </a:t>
            </a:r>
            <a:r>
              <a:rPr lang="zh-CN" altLang="en-US" sz="4100" dirty="0" smtClean="0">
                <a:latin typeface="方正姚体" pitchFamily="2" charset="-122"/>
                <a:ea typeface="方正姚体" pitchFamily="2" charset="-122"/>
              </a:rPr>
              <a:t>如今</a:t>
            </a:r>
            <a:r>
              <a:rPr lang="zh-CN" altLang="en-US" sz="4100" dirty="0">
                <a:latin typeface="方正姚体" pitchFamily="2" charset="-122"/>
                <a:ea typeface="方正姚体" pitchFamily="2" charset="-122"/>
              </a:rPr>
              <a:t>的婚纱礼服和以前相比，少了几分繁杂，多了几分素雅。裁剪简练，线条明朗的礼服和衬衫、休闲服、情侣套装等生活化的“婚纱礼服”愈发受到年轻时尚新人的欢迎，另外，还有一些个性、另类的经营婚纱工作室又出现了。它们打破了传统的拍摄模式，注重以人为本，突出展现人物个性特点。采用“一对一”的拍摄服务模式，而且多以外景拍摄，将婚纱照与大自然融合，这样环境下新人也最容易展现真实的自己。在这一阶段，随着信息技术和摄影技术的发展，各种灯光、布景、光影效果得到充分的应用。</a:t>
            </a:r>
          </a:p>
          <a:p>
            <a:endParaRPr lang="zh-CN" altLang="en-US" sz="4100" dirty="0"/>
          </a:p>
        </p:txBody>
      </p:sp>
    </p:spTree>
    <p:extLst>
      <p:ext uri="{BB962C8B-B14F-4D97-AF65-F5344CB8AC3E}">
        <p14:creationId xmlns:p14="http://schemas.microsoft.com/office/powerpoint/2010/main" val="961707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/>
          <a:lstStyle/>
          <a:p>
            <a:pPr marL="0" indent="0">
              <a:buNone/>
            </a:pPr>
            <a:r>
              <a:rPr lang="zh-CN" altLang="en-US" sz="3600" dirty="0">
                <a:latin typeface="方正姚体" pitchFamily="2" charset="-122"/>
                <a:ea typeface="方正姚体" pitchFamily="2" charset="-122"/>
              </a:rPr>
              <a:t>从简朴到奢华，从单一到多元，婚礼变化之多，变化之快令人咋舌，支撑这些变化的正是改革开放三十年来我国经济水平，人民生活质量以及文化素质的提高和改善。它不仅折射了中国和世界文明的碰撞与融合，以及随之而来人们价值取向的变化。社会发展、文明进步，“洞房花烛夜”也将随着新世纪的发展而继续。</a:t>
            </a:r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85655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zh-CN" altLang="en-US" dirty="0" smtClean="0">
                <a:gradFill>
                  <a:gsLst>
                    <a:gs pos="19000">
                      <a:srgbClr val="FF0066"/>
                    </a:gs>
                    <a:gs pos="51000">
                      <a:srgbClr val="00FF00"/>
                    </a:gs>
                    <a:gs pos="69000">
                      <a:srgbClr val="0033CC"/>
                    </a:gs>
                    <a:gs pos="36000">
                      <a:srgbClr val="FF0000"/>
                    </a:gs>
                  </a:gsLst>
                  <a:lin ang="5400000" scaled="0"/>
                </a:gradFill>
              </a:rPr>
              <a:t>二十一世纪的婚纱照</a:t>
            </a:r>
            <a:endParaRPr lang="zh-CN" altLang="en-US" dirty="0"/>
          </a:p>
        </p:txBody>
      </p:sp>
      <p:pic>
        <p:nvPicPr>
          <p:cNvPr id="5" name="内容占位符 4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40768"/>
            <a:ext cx="4330824" cy="5112568"/>
          </a:xfrm>
        </p:spPr>
      </p:pic>
      <p:pic>
        <p:nvPicPr>
          <p:cNvPr id="6" name="内容占位符 5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340768"/>
            <a:ext cx="3960440" cy="5040560"/>
          </a:xfrm>
        </p:spPr>
      </p:pic>
    </p:spTree>
    <p:extLst>
      <p:ext uri="{BB962C8B-B14F-4D97-AF65-F5344CB8AC3E}">
        <p14:creationId xmlns:p14="http://schemas.microsoft.com/office/powerpoint/2010/main" val="1008274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</TotalTime>
  <Words>487</Words>
  <Application>Microsoft Office PowerPoint</Application>
  <PresentationFormat>全屏显示(4:3)</PresentationFormat>
  <Paragraphs>17</Paragraphs>
  <Slides>10</Slides>
  <Notes>0</Notes>
  <HiddenSlides>0</HiddenSlides>
  <MMClips>1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Office 主题​​</vt:lpstr>
      <vt:lpstr>改革开放以来婚纱照的演变</vt:lpstr>
      <vt:lpstr>PowerPoint 演示文稿</vt:lpstr>
      <vt:lpstr>改革开放以来婚纱的演变</vt:lpstr>
      <vt:lpstr>六十到七十年代婚纱照</vt:lpstr>
      <vt:lpstr>六十到七十年代婚纱照</vt:lpstr>
      <vt:lpstr>八十到九十年代的婚纱照</vt:lpstr>
      <vt:lpstr>八十到九十年代的婚纱照</vt:lpstr>
      <vt:lpstr>二十一世纪的婚纱照</vt:lpstr>
      <vt:lpstr>PowerPoint 演示文稿</vt:lpstr>
      <vt:lpstr>二十一世纪的婚纱照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改革开放以来婚纱照的演变</dc:title>
  <dc:creator>admin</dc:creator>
  <cp:lastModifiedBy>admin</cp:lastModifiedBy>
  <cp:revision>16</cp:revision>
  <dcterms:created xsi:type="dcterms:W3CDTF">2015-12-30T08:11:11Z</dcterms:created>
  <dcterms:modified xsi:type="dcterms:W3CDTF">2015-12-30T12:58:21Z</dcterms:modified>
</cp:coreProperties>
</file>