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4"/>
          <p:cNvGrpSpPr/>
          <p:nvPr>
            <p:custDataLst>
              <p:tags r:id="rId2"/>
            </p:custDataLst>
          </p:nvPr>
        </p:nvGrpSpPr>
        <p:grpSpPr bwMode="auto">
          <a:xfrm rot="10800000">
            <a:off x="-13881" y="-27384"/>
            <a:ext cx="4669721" cy="3400797"/>
            <a:chOff x="0" y="0"/>
            <a:chExt cx="5942" cy="4337"/>
          </a:xfrm>
        </p:grpSpPr>
        <p:sp>
          <p:nvSpPr>
            <p:cNvPr id="12" name="AutoShape 5" descr="#wm#_43_31_*Z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 rot="16200000">
              <a:off x="3884" y="659"/>
              <a:ext cx="2718" cy="1359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3" name="AutoShape 6" descr="#wm#_43_31_*Z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10800000">
              <a:off x="0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4" name="AutoShape 7" descr="#wm#_43_31_*Z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rot="10800000">
              <a:off x="1564" y="1485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5" name="AutoShape 8" descr="#wm#_43_31_*Z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5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6" name="AutoShape 9" descr="#wm#_43_31_*Z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166" y="1482"/>
              <a:ext cx="2718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7" name="AutoShape 10" descr="#wm#_43_31_*Z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 rot="10800000">
              <a:off x="31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EBF0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</p:grpSp>
      <p:sp>
        <p:nvSpPr>
          <p:cNvPr id="18" name="直角三角形 17"/>
          <p:cNvSpPr/>
          <p:nvPr/>
        </p:nvSpPr>
        <p:spPr bwMode="auto">
          <a:xfrm rot="10800000">
            <a:off x="10665800" y="2761061"/>
            <a:ext cx="1514367" cy="1561082"/>
          </a:xfrm>
          <a:prstGeom prst="rtTriangle">
            <a:avLst/>
          </a:prstGeom>
          <a:solidFill>
            <a:srgbClr val="8EE5C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" name="等腰三角形 18"/>
          <p:cNvSpPr/>
          <p:nvPr/>
        </p:nvSpPr>
        <p:spPr bwMode="auto">
          <a:xfrm rot="5400000">
            <a:off x="10482162" y="3862887"/>
            <a:ext cx="2203655" cy="1101829"/>
          </a:xfrm>
          <a:prstGeom prst="triangle">
            <a:avLst/>
          </a:prstGeom>
          <a:solidFill>
            <a:srgbClr val="8EE5C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" name="等腰三角形 19"/>
          <p:cNvSpPr/>
          <p:nvPr/>
        </p:nvSpPr>
        <p:spPr bwMode="auto">
          <a:xfrm>
            <a:off x="9931248" y="5699270"/>
            <a:ext cx="2203656" cy="1158730"/>
          </a:xfrm>
          <a:prstGeom prst="triangl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1" name="流程图: 合并 20"/>
          <p:cNvSpPr/>
          <p:nvPr/>
        </p:nvSpPr>
        <p:spPr bwMode="auto">
          <a:xfrm>
            <a:off x="8737600" y="5699270"/>
            <a:ext cx="2111838" cy="1066373"/>
          </a:xfrm>
          <a:prstGeom prst="flowChartMerge">
            <a:avLst/>
          </a:prstGeom>
          <a:solidFill>
            <a:srgbClr val="94DE9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" name="流程图: 摘录 21"/>
          <p:cNvSpPr/>
          <p:nvPr/>
        </p:nvSpPr>
        <p:spPr bwMode="auto">
          <a:xfrm rot="16200000">
            <a:off x="10568432" y="5153901"/>
            <a:ext cx="2168203" cy="1055275"/>
          </a:xfrm>
          <a:prstGeom prst="flowChartExtract">
            <a:avLst/>
          </a:prstGeom>
          <a:solidFill>
            <a:srgbClr val="94DE9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83268" y="2852738"/>
            <a:ext cx="8879417" cy="792162"/>
          </a:xfrm>
        </p:spPr>
        <p:txBody>
          <a:bodyPr/>
          <a:lstStyle>
            <a:lvl1pPr algn="ctr">
              <a:defRPr sz="4400"/>
            </a:lvl1pPr>
          </a:lstStyle>
          <a:p>
            <a:pPr lvl="0"/>
            <a:r>
              <a:rPr lang="zh-CN" altLang="zh-CN" noProof="0" dirty="0" smtClean="0">
                <a:sym typeface="Arial" panose="020B0604020202020204" pitchFamily="34" charset="0"/>
              </a:rPr>
              <a:t>编辑标题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83268" y="3644901"/>
            <a:ext cx="8879417" cy="618441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rgbClr val="7BC489"/>
                </a:solidFill>
              </a:defRPr>
            </a:lvl1pPr>
          </a:lstStyle>
          <a:p>
            <a:pPr lvl="0"/>
            <a:r>
              <a:rPr lang="zh-CN" altLang="zh-CN" noProof="0" dirty="0" smtClean="0">
                <a:sym typeface="Arial" panose="020B0604020202020204" pitchFamily="34" charset="0"/>
              </a:rPr>
              <a:t>编辑副标题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5467" y="1269999"/>
            <a:ext cx="9984532" cy="723600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2000" y="2277304"/>
            <a:ext cx="10368000" cy="3888000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400"/>
            </a:lvl1pPr>
            <a:lvl2pPr marL="742950" indent="-285750">
              <a:buFont typeface="Arial" panose="020B0604020202020204" pitchFamily="34" charset="0"/>
              <a:buChar char="•"/>
              <a:defRPr sz="2000"/>
            </a:lvl2pPr>
            <a:lvl3pPr marL="1200150" indent="-285750">
              <a:buFont typeface="Arial" panose="020B0604020202020204" pitchFamily="34" charset="0"/>
              <a:buChar char="•"/>
              <a:defRPr sz="1800"/>
            </a:lvl3pPr>
            <a:lvl4pPr marL="1657350" indent="-285750">
              <a:buFont typeface="Arial" panose="020B0604020202020204" pitchFamily="34" charset="0"/>
              <a:buChar char="•"/>
              <a:defRPr sz="1800"/>
            </a:lvl4pPr>
            <a:lvl5pPr marL="2114550" indent="-285750"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112602" y="2599505"/>
            <a:ext cx="4307349" cy="32364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2pPr>
            <a:lvl3pPr marL="12001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72345" y="2599505"/>
            <a:ext cx="4307349" cy="32364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2pPr>
            <a:lvl3pPr marL="12001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grpSp>
        <p:nvGrpSpPr>
          <p:cNvPr id="9" name="Group 3" descr="#wm#_43_21_*Z"/>
          <p:cNvGrpSpPr/>
          <p:nvPr/>
        </p:nvGrpSpPr>
        <p:grpSpPr bwMode="auto">
          <a:xfrm>
            <a:off x="1200153" y="977901"/>
            <a:ext cx="1655488" cy="1152525"/>
            <a:chOff x="0" y="0"/>
            <a:chExt cx="2436" cy="1814"/>
          </a:xfrm>
        </p:grpSpPr>
        <p:sp>
          <p:nvSpPr>
            <p:cNvPr id="10" name="Rectangle 4" descr="#wm#_43_21_*Z"/>
            <p:cNvSpPr>
              <a:spLocks noChangeArrowheads="1"/>
            </p:cNvSpPr>
            <p:nvPr/>
          </p:nvSpPr>
          <p:spPr bwMode="auto">
            <a:xfrm>
              <a:off x="0" y="0"/>
              <a:ext cx="1814" cy="1814"/>
            </a:xfrm>
            <a:prstGeom prst="rect">
              <a:avLst/>
            </a:prstGeom>
            <a:noFill/>
            <a:ln w="6350" cap="flat" cmpd="sng">
              <a:solidFill>
                <a:srgbClr val="0E965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r>
                <a:rPr lang="en-US" altLang="zh-CN" sz="4000">
                  <a:solidFill>
                    <a:srgbClr val="0E9651"/>
                  </a:solidFill>
                </a:rPr>
                <a:t> </a:t>
              </a:r>
              <a:endParaRPr lang="en-US" altLang="zh-CN" sz="4000">
                <a:solidFill>
                  <a:srgbClr val="0E9651"/>
                </a:solidFill>
              </a:endParaRPr>
            </a:p>
          </p:txBody>
        </p:sp>
        <p:sp>
          <p:nvSpPr>
            <p:cNvPr id="11" name="Rectangle 5" descr="#wm#_43_21_*Z"/>
            <p:cNvSpPr>
              <a:spLocks noChangeArrowheads="1"/>
            </p:cNvSpPr>
            <p:nvPr/>
          </p:nvSpPr>
          <p:spPr bwMode="auto">
            <a:xfrm>
              <a:off x="1304" y="340"/>
              <a:ext cx="1133" cy="11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endParaRPr lang="zh-CN" altLang="en-US" sz="2800">
                <a:solidFill>
                  <a:srgbClr val="0E9651"/>
                </a:solidFill>
              </a:endParaRPr>
            </a:p>
          </p:txBody>
        </p:sp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1631504" y="1196752"/>
            <a:ext cx="10081683" cy="720725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5467" y="908720"/>
            <a:ext cx="10060451" cy="781968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83265" y="2636912"/>
            <a:ext cx="8880000" cy="1004512"/>
          </a:xfrm>
        </p:spPr>
        <p:txBody>
          <a:bodyPr>
            <a:norm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grpSp>
        <p:nvGrpSpPr>
          <p:cNvPr id="13" name="Group 4"/>
          <p:cNvGrpSpPr/>
          <p:nvPr>
            <p:custDataLst>
              <p:tags r:id="rId2"/>
            </p:custDataLst>
          </p:nvPr>
        </p:nvGrpSpPr>
        <p:grpSpPr bwMode="auto">
          <a:xfrm>
            <a:off x="7546959" y="3429000"/>
            <a:ext cx="4669721" cy="3400797"/>
            <a:chOff x="0" y="0"/>
            <a:chExt cx="5942" cy="4337"/>
          </a:xfrm>
        </p:grpSpPr>
        <p:sp>
          <p:nvSpPr>
            <p:cNvPr id="14" name="AutoShape 5" descr="#wm#_43_31_*Z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 rot="16200000">
              <a:off x="3884" y="659"/>
              <a:ext cx="2718" cy="1359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5" name="AutoShape 6" descr="#wm#_43_31_*Z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10800000">
              <a:off x="0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6" name="AutoShape 7" descr="#wm#_43_31_*Z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rot="10800000">
              <a:off x="1564" y="1485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7" name="AutoShape 8" descr="#wm#_43_31_*Z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15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8" name="AutoShape 9" descr="#wm#_43_31_*Z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3166" y="1482"/>
              <a:ext cx="2718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9" name="AutoShape 10" descr="#wm#_43_31_*Z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 rot="10800000">
              <a:off x="31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EBF0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60661" y="2662480"/>
            <a:ext cx="6038400" cy="328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56107" y="2673856"/>
            <a:ext cx="3844800" cy="3312000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grpSp>
        <p:nvGrpSpPr>
          <p:cNvPr id="8" name="Group 3" descr="#wm#_43_21_*Z"/>
          <p:cNvGrpSpPr/>
          <p:nvPr/>
        </p:nvGrpSpPr>
        <p:grpSpPr bwMode="auto">
          <a:xfrm>
            <a:off x="1271464" y="977901"/>
            <a:ext cx="1702289" cy="1152525"/>
            <a:chOff x="0" y="0"/>
            <a:chExt cx="2436" cy="1814"/>
          </a:xfrm>
        </p:grpSpPr>
        <p:sp>
          <p:nvSpPr>
            <p:cNvPr id="9" name="Rectangle 4" descr="#wm#_43_21_*Z"/>
            <p:cNvSpPr>
              <a:spLocks noChangeArrowheads="1"/>
            </p:cNvSpPr>
            <p:nvPr/>
          </p:nvSpPr>
          <p:spPr bwMode="auto">
            <a:xfrm>
              <a:off x="0" y="0"/>
              <a:ext cx="1814" cy="1814"/>
            </a:xfrm>
            <a:prstGeom prst="rect">
              <a:avLst/>
            </a:prstGeom>
            <a:noFill/>
            <a:ln w="6350" cap="flat" cmpd="sng">
              <a:solidFill>
                <a:srgbClr val="0E965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r>
                <a:rPr lang="en-US" altLang="zh-CN" sz="4000">
                  <a:solidFill>
                    <a:srgbClr val="0E9651"/>
                  </a:solidFill>
                </a:rPr>
                <a:t> </a:t>
              </a:r>
              <a:endParaRPr lang="en-US" altLang="zh-CN" sz="4000">
                <a:solidFill>
                  <a:srgbClr val="0E9651"/>
                </a:solidFill>
              </a:endParaRPr>
            </a:p>
          </p:txBody>
        </p:sp>
        <p:sp>
          <p:nvSpPr>
            <p:cNvPr id="10" name="Rectangle 5" descr="#wm#_43_21_*Z"/>
            <p:cNvSpPr>
              <a:spLocks noChangeArrowheads="1"/>
            </p:cNvSpPr>
            <p:nvPr/>
          </p:nvSpPr>
          <p:spPr bwMode="auto">
            <a:xfrm>
              <a:off x="1304" y="340"/>
              <a:ext cx="1133" cy="11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endParaRPr lang="zh-CN" altLang="en-US" sz="2800">
                <a:solidFill>
                  <a:srgbClr val="0E9651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261269" y="1193232"/>
            <a:ext cx="8059200" cy="72360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044517" y="1270001"/>
            <a:ext cx="2743200" cy="5389563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14917" y="1270001"/>
            <a:ext cx="8026400" cy="5389563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0" y="6554100"/>
            <a:ext cx="2844800" cy="259277"/>
          </a:xfrm>
        </p:spPr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0" y="6554100"/>
            <a:ext cx="3860800" cy="259277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554100"/>
            <a:ext cx="2844800" cy="259277"/>
          </a:xfrm>
        </p:spPr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</a:fld>
            <a:endParaRPr lang="zh-CN" altLang="en-US"/>
          </a:p>
        </p:txBody>
      </p:sp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911424" y="1268760"/>
            <a:ext cx="10886876" cy="4719290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23486" y="1196107"/>
            <a:ext cx="8546214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单击此处编辑母版标题样式</a:t>
            </a:r>
            <a:endParaRPr lang="zh-CN" altLang="zh-CN" dirty="0" smtClean="0">
              <a:sym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2133602"/>
            <a:ext cx="10960100" cy="403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单击此处编辑母版文本样式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1"/>
            <a:r>
              <a:rPr lang="zh-CN" altLang="zh-CN" dirty="0" smtClean="0">
                <a:sym typeface="Arial" panose="020B0604020202020204" pitchFamily="34" charset="0"/>
              </a:rPr>
              <a:t>第二级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2"/>
            <a:r>
              <a:rPr lang="zh-CN" altLang="zh-CN" dirty="0" smtClean="0">
                <a:sym typeface="Arial" panose="020B0604020202020204" pitchFamily="34" charset="0"/>
              </a:rPr>
              <a:t>第三级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3"/>
            <a:r>
              <a:rPr lang="zh-CN" altLang="zh-CN" dirty="0" smtClean="0">
                <a:sym typeface="Arial" panose="020B0604020202020204" pitchFamily="34" charset="0"/>
              </a:rPr>
              <a:t>第四级</a:t>
            </a:r>
            <a:endParaRPr lang="zh-CN" altLang="zh-CN" dirty="0" smtClean="0">
              <a:sym typeface="Arial" panose="020B0604020202020204" pitchFamily="34" charset="0"/>
            </a:endParaRPr>
          </a:p>
          <a:p>
            <a:pPr lvl="4"/>
            <a:r>
              <a:rPr lang="zh-CN" altLang="zh-CN" dirty="0" smtClean="0">
                <a:sym typeface="Arial" panose="020B0604020202020204" pitchFamily="34" charset="0"/>
              </a:rPr>
              <a:t>第五级</a:t>
            </a:r>
            <a:endParaRPr lang="zh-CN" altLang="zh-CN" dirty="0" smtClean="0">
              <a:sym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81328"/>
            <a:ext cx="2844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81328"/>
            <a:ext cx="3860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81328"/>
            <a:ext cx="2844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等腰三角形 4"/>
          <p:cNvSpPr/>
          <p:nvPr/>
        </p:nvSpPr>
        <p:spPr>
          <a:xfrm rot="5400000">
            <a:off x="-431800" y="483870"/>
            <a:ext cx="1725930" cy="864235"/>
          </a:xfrm>
          <a:prstGeom prst="triangle">
            <a:avLst>
              <a:gd name="adj" fmla="val 50000"/>
            </a:avLst>
          </a:prstGeom>
          <a:solidFill>
            <a:srgbClr val="94DE94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等腰三角形 5"/>
          <p:cNvSpPr/>
          <p:nvPr/>
        </p:nvSpPr>
        <p:spPr>
          <a:xfrm rot="10800000">
            <a:off x="10795" y="-1270"/>
            <a:ext cx="1727200" cy="863600"/>
          </a:xfrm>
          <a:prstGeom prst="triangle">
            <a:avLst>
              <a:gd name="adj" fmla="val 50000"/>
            </a:avLst>
          </a:prstGeom>
          <a:solidFill>
            <a:srgbClr val="8EE5C7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等腰三角形 6"/>
          <p:cNvSpPr/>
          <p:nvPr/>
        </p:nvSpPr>
        <p:spPr>
          <a:xfrm>
            <a:off x="961390" y="31750"/>
            <a:ext cx="1727200" cy="863600"/>
          </a:xfrm>
          <a:prstGeom prst="triangle">
            <a:avLst>
              <a:gd name="adj" fmla="val 50000"/>
            </a:avLst>
          </a:prstGeom>
          <a:solidFill>
            <a:srgbClr val="EBF092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rgbClr val="0E9651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9pPr>
    </p:titleStyle>
    <p:bodyStyle>
      <a:lvl1pPr marL="15875" indent="-15875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 noChangeArrowheads="1"/>
          </p:cNvSpPr>
          <p:nvPr>
            <p:ph type="ctrTitle"/>
          </p:nvPr>
        </p:nvSpPr>
        <p:spPr/>
        <p:txBody>
          <a:bodyPr/>
          <a:p>
            <a:r>
              <a:rPr lang="zh-CN" altLang="en-US"/>
              <a:t>现代教育技术</a:t>
            </a:r>
            <a:endParaRPr lang="zh-CN" altLang="en-US"/>
          </a:p>
        </p:txBody>
      </p:sp>
      <p:sp>
        <p:nvSpPr>
          <p:cNvPr id="5" name="副标题 4"/>
          <p:cNvSpPr>
            <a:spLocks noGrp="1" noChangeArrowheads="1"/>
          </p:cNvSpPr>
          <p:nvPr>
            <p:ph type="subTitle" idx="1"/>
          </p:nvPr>
        </p:nvSpPr>
        <p:spPr>
          <a:xfrm>
            <a:off x="1583055" y="3644900"/>
            <a:ext cx="8879205" cy="1256030"/>
          </a:xfrm>
        </p:spPr>
        <p:txBody>
          <a:bodyPr>
            <a:normAutofit/>
          </a:bodyPr>
          <a:p>
            <a:r>
              <a:rPr lang="zh-CN" altLang="en-US"/>
              <a:t>授课教师：徐菲</a:t>
            </a:r>
            <a:endParaRPr lang="zh-CN" altLang="en-US"/>
          </a:p>
          <a:p>
            <a:r>
              <a:rPr lang="en-US" altLang="zh-CN"/>
              <a:t>14</a:t>
            </a:r>
            <a:r>
              <a:rPr lang="zh-CN" altLang="en-US"/>
              <a:t>音乐</a:t>
            </a:r>
            <a:r>
              <a:rPr lang="en-US" altLang="zh-CN"/>
              <a:t>1</a:t>
            </a:r>
            <a:r>
              <a:rPr lang="zh-CN" altLang="en-US"/>
              <a:t>班、</a:t>
            </a:r>
            <a:r>
              <a:rPr lang="en-US" altLang="zh-CN"/>
              <a:t>14</a:t>
            </a:r>
            <a:r>
              <a:rPr lang="zh-CN" altLang="en-US"/>
              <a:t>音乐</a:t>
            </a:r>
            <a:r>
              <a:rPr lang="en-US" altLang="zh-CN"/>
              <a:t>2</a:t>
            </a:r>
            <a:r>
              <a:rPr lang="zh-CN" altLang="en-US"/>
              <a:t>班</a:t>
            </a:r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认识教学媒体和信息化教学资源利用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r>
              <a:rPr lang="zh-CN" altLang="en-US"/>
              <a:t>学习目标</a:t>
            </a:r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）了解教学媒体的概念、特性、作用及分类；</a:t>
            </a:r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2</a:t>
            </a:r>
            <a:r>
              <a:rPr lang="zh-CN" altLang="en-US"/>
              <a:t>）了解各类教学媒体在教学中运用的特点及运用形式</a:t>
            </a:r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3</a:t>
            </a:r>
            <a:r>
              <a:rPr lang="zh-CN" altLang="en-US"/>
              <a:t>）了解信息化教学资源的概念，类型及其应用条件</a:t>
            </a:r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4</a:t>
            </a:r>
            <a:r>
              <a:rPr lang="zh-CN" altLang="en-US"/>
              <a:t>）熟悉所学学科常见信息化资源类型与工具类型。</a:t>
            </a:r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5</a:t>
            </a:r>
            <a:r>
              <a:rPr lang="zh-CN" altLang="en-US"/>
              <a:t>）了解信息化教学资源利用一般方法，能够综合使用多种方法与途径获取所需资料，并选择适当方法整理加工；</a:t>
            </a:r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6</a:t>
            </a:r>
            <a:r>
              <a:rPr lang="zh-CN" altLang="en-US"/>
              <a:t>）了解多媒体教室及电子白板等新教学媒体在教学中的应用方法。</a:t>
            </a:r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媒体及教学媒体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2000" y="2267144"/>
            <a:ext cx="10368000" cy="3888000"/>
          </a:xfrm>
        </p:spPr>
        <p:txBody>
          <a:bodyPr/>
          <a:p>
            <a:r>
              <a:rPr lang="zh-CN" altLang="en-US"/>
              <a:t>媒体：从</a:t>
            </a:r>
            <a:r>
              <a:rPr lang="zh-CN" altLang="en-US">
                <a:solidFill>
                  <a:srgbClr val="FF0000"/>
                </a:solidFill>
              </a:rPr>
              <a:t>信息源</a:t>
            </a:r>
            <a:r>
              <a:rPr lang="zh-CN" altLang="en-US"/>
              <a:t>传递到</a:t>
            </a:r>
            <a:r>
              <a:rPr lang="zh-CN" altLang="en-US">
                <a:solidFill>
                  <a:srgbClr val="FF0000"/>
                </a:solidFill>
              </a:rPr>
              <a:t>接受者</a:t>
            </a:r>
            <a:r>
              <a:rPr lang="zh-CN" altLang="en-US"/>
              <a:t>一切技术手段。</a:t>
            </a:r>
            <a:endParaRPr lang="zh-CN" altLang="en-US"/>
          </a:p>
          <a:p>
            <a:r>
              <a:rPr lang="zh-CN" altLang="en-US">
                <a:solidFill>
                  <a:srgbClr val="FFC000"/>
                </a:solidFill>
              </a:rPr>
              <a:t>黑板、幻灯机、投影机、电视机、电子白板</a:t>
            </a:r>
            <a:r>
              <a:rPr lang="en-US" altLang="zh-CN">
                <a:solidFill>
                  <a:srgbClr val="FFC000"/>
                </a:solidFill>
              </a:rPr>
              <a:t>……</a:t>
            </a:r>
            <a:endParaRPr lang="en-US" altLang="zh-CN">
              <a:solidFill>
                <a:srgbClr val="FFC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投影片、光盘、磁带、课件、精品课程</a:t>
            </a:r>
            <a:r>
              <a:rPr lang="en-US" altLang="zh-CN">
                <a:solidFill>
                  <a:srgbClr val="C00000"/>
                </a:solidFill>
              </a:rPr>
              <a:t>……</a:t>
            </a:r>
            <a:endParaRPr lang="en-US" altLang="zh-CN">
              <a:solidFill>
                <a:srgbClr val="C00000"/>
              </a:solidFill>
            </a:endParaRPr>
          </a:p>
          <a:p>
            <a:endParaRPr lang="en-US" altLang="zh-CN">
              <a:solidFill>
                <a:srgbClr val="C00000"/>
              </a:solidFill>
            </a:endParaRPr>
          </a:p>
          <a:p>
            <a:endParaRPr lang="en-US" altLang="zh-CN">
              <a:solidFill>
                <a:srgbClr val="C00000"/>
              </a:solidFill>
            </a:endParaRPr>
          </a:p>
          <a:p>
            <a:r>
              <a:rPr lang="zh-CN" altLang="en-US"/>
              <a:t>媒体其他的分类方式</a:t>
            </a:r>
            <a:endParaRPr lang="zh-CN" altLang="en-US"/>
          </a:p>
          <a:p>
            <a:r>
              <a:rPr lang="zh-CN" altLang="en-US"/>
              <a:t>教学媒体其他分类</a:t>
            </a: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0024110" y="2532380"/>
            <a:ext cx="792480" cy="61023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0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硬件</a:t>
            </a:r>
            <a:endParaRPr kumimoji="0" lang="zh-CN" altLang="zh-CN" sz="2000" b="0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024110" y="3413125"/>
            <a:ext cx="792480" cy="59118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>
            <a:noAutofit/>
          </a:bodyPr>
          <a:p>
            <a:pPr lvl="0" algn="ctr" fontAlgn="base">
              <a:buClrTx/>
              <a:buSzTx/>
              <a:buFont typeface="Arial" panose="020B0604020202020204" pitchFamily="34" charset="0"/>
            </a:pPr>
            <a:r>
              <a:rPr lang="zh-CN" altLang="zh-CN" sz="200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软件</a:t>
            </a:r>
            <a:endParaRPr lang="zh-CN" altLang="zh-CN" sz="2000" smtClean="0">
              <a:ln>
                <a:noFill/>
              </a:ln>
              <a:effectLst/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4243070" y="3755390"/>
            <a:ext cx="1764030" cy="1511935"/>
          </a:xfrm>
          <a:prstGeom prst="wedgeRoundRectCallout">
            <a:avLst>
              <a:gd name="adj1" fmla="val -55867"/>
              <a:gd name="adj2" fmla="val 42356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感觉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表示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表现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存储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传输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6007735" y="5005070"/>
            <a:ext cx="1463040" cy="932815"/>
          </a:xfrm>
          <a:prstGeom prst="wedgeRoundRectCallout">
            <a:avLst>
              <a:gd name="adj1" fmla="val -83420"/>
              <a:gd name="adj2" fmla="val 35704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试听媒体</a:t>
            </a:r>
            <a:endParaRPr kumimoji="0" lang="zh-CN" altLang="zh-CN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综合媒体</a:t>
            </a:r>
            <a:endParaRPr kumimoji="0" lang="zh-CN" altLang="zh-CN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光学投影媒体</a:t>
            </a:r>
            <a:endParaRPr kumimoji="0" lang="zh-CN" altLang="zh-CN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电声媒体</a:t>
            </a:r>
            <a:endParaRPr kumimoji="0" lang="zh-CN" altLang="zh-CN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335010" y="4504690"/>
            <a:ext cx="2181225" cy="1372235"/>
          </a:xfrm>
          <a:prstGeom prst="rect">
            <a:avLst/>
          </a:prstGeom>
          <a:noFill/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3600" b="1" i="0" u="none" strike="noStrike" cap="none" normalizeH="0" baseline="0" smtClean="0">
                <a:ln>
                  <a:noFill/>
                </a:ln>
                <a:solidFill>
                  <a:srgbClr val="8E0000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超级媒体</a:t>
            </a:r>
            <a:endParaRPr kumimoji="0" lang="zh-CN" altLang="zh-CN" sz="3600" b="1" i="0" u="none" strike="noStrike" cap="none" normalizeH="0" baseline="0" smtClean="0">
              <a:ln>
                <a:noFill/>
              </a:ln>
              <a:solidFill>
                <a:srgbClr val="8E0000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bldLvl="0" animBg="1"/>
      <p:bldP spid="9" grpId="0" animBg="1" uiExpand="1" build="p"/>
      <p:bldP spid="1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现代教学媒体优势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algn="l"/>
            <a:r>
              <a:rPr lang="zh-CN" altLang="en-US"/>
              <a:t>传播范围广</a:t>
            </a:r>
            <a:endParaRPr lang="zh-CN" altLang="en-US"/>
          </a:p>
          <a:p>
            <a:pPr algn="l"/>
            <a:r>
              <a:rPr lang="zh-CN" altLang="en-US"/>
              <a:t>传媒内容</a:t>
            </a:r>
            <a:endParaRPr lang="zh-CN" altLang="en-US"/>
          </a:p>
          <a:p>
            <a:pPr algn="l"/>
            <a:r>
              <a:rPr lang="zh-CN" altLang="en-US"/>
              <a:t>记录、存储和再现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</p:txBody>
      </p:sp>
      <p:sp>
        <p:nvSpPr>
          <p:cNvPr id="4" name="对角圆角矩形 3"/>
          <p:cNvSpPr/>
          <p:nvPr/>
        </p:nvSpPr>
        <p:spPr>
          <a:xfrm>
            <a:off x="4276090" y="2520950"/>
            <a:ext cx="6471920" cy="2074545"/>
          </a:xfrm>
          <a:prstGeom prst="round2Diag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新媒体：博客、微博、微信、社区等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交互式电子白板：大屏幕、电子计算机、手势替代鼠标键盘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电子书包：便携式移动设备，各种教学资源的载体。</a:t>
            </a: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zh-CN"/>
              <a:t>教学媒体在教学中的作用</a:t>
            </a:r>
            <a:endParaRPr lang="zh-CN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不同的教学媒体存在各自的特点，具备特定的使用环境，产生独特的教学作用。</a:t>
            </a:r>
            <a:endParaRPr lang="zh-CN" altLang="en-US"/>
          </a:p>
          <a:p>
            <a:r>
              <a:rPr lang="zh-CN" altLang="en-US"/>
              <a:t>不存在</a:t>
            </a:r>
            <a:r>
              <a:rPr lang="en-US" altLang="zh-CN"/>
              <a:t>“</a:t>
            </a:r>
            <a:r>
              <a:rPr lang="zh-CN" altLang="en-US"/>
              <a:t>万能</a:t>
            </a:r>
            <a:r>
              <a:rPr lang="en-US" altLang="zh-CN"/>
              <a:t>”</a:t>
            </a:r>
            <a:r>
              <a:rPr lang="zh-CN" altLang="en-US"/>
              <a:t>媒体，解决任何教学问题。</a:t>
            </a:r>
            <a:endParaRPr lang="zh-CN" altLang="en-US"/>
          </a:p>
          <a:p>
            <a:endParaRPr lang="zh-CN" altLang="en-US"/>
          </a:p>
        </p:txBody>
      </p:sp>
      <p:sp>
        <p:nvSpPr>
          <p:cNvPr id="5" name="剪去同侧角的矩形 4"/>
          <p:cNvSpPr/>
          <p:nvPr/>
        </p:nvSpPr>
        <p:spPr>
          <a:xfrm>
            <a:off x="7203440" y="2599055"/>
            <a:ext cx="4228465" cy="4258945"/>
          </a:xfrm>
          <a:prstGeom prst="snip2SameRect">
            <a:avLst>
              <a:gd name="adj1" fmla="val 8413"/>
              <a:gd name="adj2" fmla="val 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提供事实，建立经验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创设情境，引发动机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举例验证，建立概念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提供示范，正确操作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显示过程，形成表象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演绎原理，启发思维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设难置疑，引起思辨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展示事例，开阔视野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欣赏审美，陶冶情操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自主学习，在线支持</a:t>
            </a:r>
            <a:endParaRPr kumimoji="0" lang="zh-CN" altLang="zh-CN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使用教学媒体注意的问题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5.</a:t>
            </a:r>
            <a:r>
              <a:rPr lang="zh-CN" altLang="en-US"/>
              <a:t>准备工作</a:t>
            </a:r>
            <a:endParaRPr lang="zh-CN" altLang="en-US"/>
          </a:p>
          <a:p>
            <a:pPr lvl="1"/>
            <a:r>
              <a:rPr lang="zh-CN" altLang="en-US">
                <a:solidFill>
                  <a:schemeClr val="bg1">
                    <a:lumMod val="75000"/>
                  </a:schemeClr>
                </a:solidFill>
              </a:rPr>
              <a:t>预览材料</a:t>
            </a:r>
            <a:endParaRPr lang="zh-CN" altLang="en-US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75000"/>
                  </a:schemeClr>
                </a:solidFill>
              </a:rPr>
              <a:t>准备材料</a:t>
            </a:r>
            <a:endParaRPr lang="zh-CN" altLang="en-US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75000"/>
                  </a:schemeClr>
                </a:solidFill>
              </a:rPr>
              <a:t>准备环境</a:t>
            </a:r>
            <a:endParaRPr lang="zh-CN" altLang="en-US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75000"/>
                  </a:schemeClr>
                </a:solidFill>
              </a:rPr>
              <a:t>让学生做好准备</a:t>
            </a:r>
            <a:endParaRPr lang="zh-CN" altLang="en-US">
              <a:solidFill>
                <a:schemeClr val="bg1">
                  <a:lumMod val="75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75000"/>
                  </a:schemeClr>
                </a:solidFill>
              </a:rPr>
              <a:t>提供学习体验或者为学习者提供利用这种媒体的示范，向学习者明确其在此过程中将获取那些内容。</a:t>
            </a:r>
            <a:endParaRPr lang="zh-CN" altLang="en-US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信息化教学资源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p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应用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课堂演示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个别化学习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模拟实验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训练复习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教学游戏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pPr lvl="1"/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资料与工具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r>
              <a:rPr lang="zh-CN" altLang="en-US">
                <a:solidFill>
                  <a:schemeClr val="bg1">
                    <a:lumMod val="50000"/>
                  </a:schemeClr>
                </a:solidFill>
              </a:rPr>
              <a:t>九大类型</a:t>
            </a: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  <a:p>
            <a:endParaRPr lang="zh-CN" altLang="en-US"/>
          </a:p>
          <a:p>
            <a:r>
              <a:rPr lang="zh-CN" altLang="en-US">
                <a:solidFill>
                  <a:srgbClr val="C00000"/>
                </a:solidFill>
              </a:rPr>
              <a:t>三大类型</a:t>
            </a:r>
            <a:endParaRPr lang="zh-CN" altLang="en-US">
              <a:solidFill>
                <a:srgbClr val="C00000"/>
              </a:solidFill>
            </a:endParaRPr>
          </a:p>
          <a:p>
            <a:pPr lvl="1"/>
            <a:r>
              <a:rPr lang="zh-CN" altLang="en-US">
                <a:solidFill>
                  <a:srgbClr val="C00000"/>
                </a:solidFill>
              </a:rPr>
              <a:t>素材类教学资源</a:t>
            </a:r>
            <a:endParaRPr lang="zh-CN" altLang="en-US">
              <a:solidFill>
                <a:srgbClr val="C00000"/>
              </a:solidFill>
            </a:endParaRPr>
          </a:p>
          <a:p>
            <a:pPr lvl="1"/>
            <a:r>
              <a:rPr lang="zh-CN" altLang="en-US">
                <a:solidFill>
                  <a:srgbClr val="C00000"/>
                </a:solidFill>
              </a:rPr>
              <a:t>集成类教学资源</a:t>
            </a:r>
            <a:endParaRPr lang="zh-CN" altLang="en-US">
              <a:solidFill>
                <a:srgbClr val="C00000"/>
              </a:solidFill>
            </a:endParaRPr>
          </a:p>
          <a:p>
            <a:pPr lvl="1"/>
            <a:r>
              <a:rPr lang="zh-CN" altLang="en-US">
                <a:solidFill>
                  <a:srgbClr val="C00000"/>
                </a:solidFill>
              </a:rPr>
              <a:t>网络课程</a:t>
            </a:r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  <a:p>
            <a:endParaRPr lang="zh-CN" altLang="en-US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信息化教学资源获取方法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r>
              <a:rPr lang="zh-CN" altLang="en-US"/>
              <a:t>利用搜索引擎</a:t>
            </a:r>
            <a:endParaRPr lang="zh-CN" altLang="en-US"/>
          </a:p>
          <a:p>
            <a:r>
              <a:rPr lang="zh-CN" altLang="en-US"/>
              <a:t>专业数据库，如中国知网</a:t>
            </a:r>
            <a:endParaRPr lang="zh-CN" altLang="en-US"/>
          </a:p>
          <a:p>
            <a:r>
              <a:rPr lang="zh-CN" altLang="en-US"/>
              <a:t>人际搜索，如论坛，微博等</a:t>
            </a:r>
            <a:endParaRPr lang="zh-CN" altLang="en-US"/>
          </a:p>
          <a:p>
            <a:r>
              <a:rPr lang="zh-CN" altLang="en-US"/>
              <a:t>专业网站</a:t>
            </a:r>
            <a:endParaRPr lang="zh-CN" altLang="en-US"/>
          </a:p>
          <a:p>
            <a:r>
              <a:rPr lang="en-US" altLang="zh-CN"/>
              <a:t>RSS</a:t>
            </a:r>
            <a:r>
              <a:rPr lang="zh-CN" altLang="en-US"/>
              <a:t>动态获得追踪信息</a:t>
            </a:r>
            <a:r>
              <a:rPr lang="en-US" altLang="zh-CN"/>
              <a:t>(</a:t>
            </a:r>
            <a:r>
              <a:rPr lang="zh-CN" altLang="en-US"/>
              <a:t>简单信息聚合</a:t>
            </a:r>
            <a:r>
              <a:rPr lang="en-US" altLang="zh-CN"/>
              <a:t>)</a:t>
            </a:r>
            <a:endParaRPr lang="en-US" altLang="zh-CN"/>
          </a:p>
          <a:p>
            <a:r>
              <a:rPr lang="zh-CN" altLang="en-US"/>
              <a:t>微信公众号</a:t>
            </a:r>
            <a:endParaRPr lang="zh-CN" altLang="en-US"/>
          </a:p>
          <a:p>
            <a:r>
              <a:rPr lang="zh-CN" altLang="en-US"/>
              <a:t>有道阅读</a:t>
            </a:r>
            <a:r>
              <a:rPr lang="en-US" altLang="zh-CN"/>
              <a:t>RSS</a:t>
            </a:r>
            <a:r>
              <a:rPr lang="zh-CN" altLang="en-US"/>
              <a:t>浏览器</a:t>
            </a:r>
            <a:endParaRPr lang="zh-CN" altLang="en-US"/>
          </a:p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295400" y="5950585"/>
            <a:ext cx="52578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8E0000"/>
                </a:solidFill>
              </a:rPr>
              <a:t>实践：信息化学习资源利用</a:t>
            </a:r>
            <a:endParaRPr lang="zh-CN" altLang="en-US" sz="2400">
              <a:solidFill>
                <a:srgbClr val="8E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信息化教学环境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多媒体综合教室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多媒体网络教室</a:t>
            </a:r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#wm#"/>
  <p:tag name="KSO_WM_UNIT_TYPE" val="i"/>
  <p:tag name="KSO_WM_UNIT_ID" val="258*i*2"/>
  <p:tag name="KSO_WM_TEMPLATE_CATEGORY" val="custom"/>
  <p:tag name="KSO_WM_TEMPLATE_INDEX" val="43"/>
</p:tagLst>
</file>

<file path=ppt/tags/tag2.xml><?xml version="1.0" encoding="utf-8"?>
<p:tagLst xmlns:p="http://schemas.openxmlformats.org/presentationml/2006/main">
  <p:tag name="KSO_WM_BEAUTIFY_FLAG" val="#wm#"/>
  <p:tag name="KSO_WM_UNIT_TYPE" val="i"/>
  <p:tag name="KSO_WM_UNIT_ID" val="258*i*9"/>
  <p:tag name="KSO_WM_TEMPLATE_CATEGORY" val="custom"/>
  <p:tag name="KSO_WM_TEMPLATE_INDEX" val="43"/>
</p:tagLst>
</file>

<file path=ppt/tags/tag3.xml><?xml version="1.0" encoding="utf-8"?>
<p:tagLst xmlns:p="http://schemas.openxmlformats.org/presentationml/2006/main">
  <p:tag name="KSO_WM_BEAUTIFY_FLAG" val="#wm#"/>
  <p:tag name="KSO_WM_UNIT_TYPE" val="i"/>
  <p:tag name="KSO_WM_UNIT_ID" val="258*i*10"/>
  <p:tag name="KSO_WM_TEMPLATE_CATEGORY" val="custom"/>
  <p:tag name="KSO_WM_TEMPLATE_INDEX" val="43"/>
</p:tagLst>
</file>

<file path=ppt/tags/tag4.xml><?xml version="1.0" encoding="utf-8"?>
<p:tagLst xmlns:p="http://schemas.openxmlformats.org/presentationml/2006/main">
  <p:tag name="KSO_WM_BEAUTIFY_FLAG" val="#wm#"/>
  <p:tag name="KSO_WM_UNIT_TYPE" val="i"/>
  <p:tag name="KSO_WM_UNIT_ID" val="258*i*11"/>
  <p:tag name="KSO_WM_TEMPLATE_CATEGORY" val="custom"/>
  <p:tag name="KSO_WM_TEMPLATE_INDEX" val="43"/>
</p:tagLst>
</file>

<file path=ppt/tags/tag5.xml><?xml version="1.0" encoding="utf-8"?>
<p:tagLst xmlns:p="http://schemas.openxmlformats.org/presentationml/2006/main">
  <p:tag name="KSO_WM_BEAUTIFY_FLAG" val="#wm#"/>
  <p:tag name="KSO_WM_UNIT_TYPE" val="i"/>
  <p:tag name="KSO_WM_UNIT_ID" val="258*i*12"/>
  <p:tag name="KSO_WM_TEMPLATE_CATEGORY" val="custom"/>
  <p:tag name="KSO_WM_TEMPLATE_INDEX" val="43"/>
</p:tagLst>
</file>

<file path=ppt/tags/tag6.xml><?xml version="1.0" encoding="utf-8"?>
<p:tagLst xmlns:p="http://schemas.openxmlformats.org/presentationml/2006/main">
  <p:tag name="KSO_WM_BEAUTIFY_FLAG" val="#wm#"/>
  <p:tag name="KSO_WM_UNIT_TYPE" val="i"/>
  <p:tag name="KSO_WM_UNIT_ID" val="258*i*13"/>
  <p:tag name="KSO_WM_TEMPLATE_CATEGORY" val="custom"/>
  <p:tag name="KSO_WM_TEMPLATE_INDEX" val="43"/>
</p:tagLst>
</file>

<file path=ppt/tags/tag7.xml><?xml version="1.0" encoding="utf-8"?>
<p:tagLst xmlns:p="http://schemas.openxmlformats.org/presentationml/2006/main">
  <p:tag name="KSO_WM_BEAUTIFY_FLAG" val="#wm#"/>
  <p:tag name="KSO_WM_UNIT_TYPE" val="i"/>
  <p:tag name="KSO_WM_UNIT_ID" val="258*i*14"/>
  <p:tag name="KSO_WM_TEMPLATE_CATEGORY" val="custom"/>
  <p:tag name="KSO_WM_TEMPLATE_INDEX" val="43"/>
</p:tagLst>
</file>

<file path=ppt/tags/tag8.xml><?xml version="1.0" encoding="utf-8"?>
<p:tagLst xmlns:p="http://schemas.openxmlformats.org/presentationml/2006/main">
  <p:tag name="KSO_WM_BEAUTIFY_FLAG" val="#wm#"/>
  <p:tag name="KSO_WM_UNIT_TYPE" val="i"/>
  <p:tag name="KSO_WM_UNIT_ID" val="258*i*2"/>
  <p:tag name="KSO_WM_TEMPLATE_CATEGORY" val="custom"/>
  <p:tag name="KSO_WM_TEMPLATE_INDEX" val="43"/>
</p:tagLst>
</file>

<file path=ppt/tags/tag9.xml><?xml version="1.0" encoding="utf-8"?>
<p:tagLst xmlns:p="http://schemas.openxmlformats.org/presentationml/2006/main">
  <p:tag name="KSO_WM_BEAUTIFY_FLAG" val="#wm#"/>
  <p:tag name="KSO_WM_UNIT_TYPE" val="i"/>
  <p:tag name="KSO_WM_UNIT_ID" val="258*i*9"/>
  <p:tag name="KSO_WM_TEMPLATE_CATEGORY" val="custom"/>
  <p:tag name="KSO_WM_TEMPLATE_INDEX" val="43"/>
</p:tagLst>
</file>

<file path=ppt/tags/tag10.xml><?xml version="1.0" encoding="utf-8"?>
<p:tagLst xmlns:p="http://schemas.openxmlformats.org/presentationml/2006/main">
  <p:tag name="KSO_WM_BEAUTIFY_FLAG" val="#wm#"/>
  <p:tag name="KSO_WM_UNIT_TYPE" val="i"/>
  <p:tag name="KSO_WM_UNIT_ID" val="258*i*10"/>
  <p:tag name="KSO_WM_TEMPLATE_CATEGORY" val="custom"/>
  <p:tag name="KSO_WM_TEMPLATE_INDEX" val="43"/>
</p:tagLst>
</file>

<file path=ppt/tags/tag11.xml><?xml version="1.0" encoding="utf-8"?>
<p:tagLst xmlns:p="http://schemas.openxmlformats.org/presentationml/2006/main">
  <p:tag name="KSO_WM_BEAUTIFY_FLAG" val="#wm#"/>
  <p:tag name="KSO_WM_UNIT_TYPE" val="i"/>
  <p:tag name="KSO_WM_UNIT_ID" val="258*i*11"/>
  <p:tag name="KSO_WM_TEMPLATE_CATEGORY" val="custom"/>
  <p:tag name="KSO_WM_TEMPLATE_INDEX" val="43"/>
</p:tagLst>
</file>

<file path=ppt/tags/tag12.xml><?xml version="1.0" encoding="utf-8"?>
<p:tagLst xmlns:p="http://schemas.openxmlformats.org/presentationml/2006/main">
  <p:tag name="KSO_WM_BEAUTIFY_FLAG" val="#wm#"/>
  <p:tag name="KSO_WM_UNIT_TYPE" val="i"/>
  <p:tag name="KSO_WM_UNIT_ID" val="258*i*12"/>
  <p:tag name="KSO_WM_TEMPLATE_CATEGORY" val="custom"/>
  <p:tag name="KSO_WM_TEMPLATE_INDEX" val="43"/>
</p:tagLst>
</file>

<file path=ppt/tags/tag13.xml><?xml version="1.0" encoding="utf-8"?>
<p:tagLst xmlns:p="http://schemas.openxmlformats.org/presentationml/2006/main">
  <p:tag name="KSO_WM_BEAUTIFY_FLAG" val="#wm#"/>
  <p:tag name="KSO_WM_UNIT_TYPE" val="i"/>
  <p:tag name="KSO_WM_UNIT_ID" val="258*i*13"/>
  <p:tag name="KSO_WM_TEMPLATE_CATEGORY" val="custom"/>
  <p:tag name="KSO_WM_TEMPLATE_INDEX" val="43"/>
</p:tagLst>
</file>

<file path=ppt/tags/tag14.xml><?xml version="1.0" encoding="utf-8"?>
<p:tagLst xmlns:p="http://schemas.openxmlformats.org/presentationml/2006/main">
  <p:tag name="KSO_WM_BEAUTIFY_FLAG" val="#wm#"/>
  <p:tag name="KSO_WM_UNIT_TYPE" val="i"/>
  <p:tag name="KSO_WM_UNIT_ID" val="258*i*14"/>
  <p:tag name="KSO_WM_TEMPLATE_CATEGORY" val="custom"/>
  <p:tag name="KSO_WM_TEMPLATE_INDEX" val="43"/>
</p:tagLst>
</file>

<file path=ppt/theme/theme1.xml><?xml version="1.0" encoding="utf-8"?>
<a:theme xmlns:a="http://schemas.openxmlformats.org/drawingml/2006/main" name="1_自定义设计方案_2">
  <a:themeElements>
    <a:clrScheme name="自定义 1">
      <a:dk1>
        <a:srgbClr val="000000"/>
      </a:dk1>
      <a:lt1>
        <a:srgbClr val="FFFFFF"/>
      </a:lt1>
      <a:dk2>
        <a:srgbClr val="0E9651"/>
      </a:dk2>
      <a:lt2>
        <a:srgbClr val="808080"/>
      </a:lt2>
      <a:accent1>
        <a:srgbClr val="EBF092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自定义设计方案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840</Words>
  <Application>WPS 演示</Application>
  <PresentationFormat>宽屏</PresentationFormat>
  <Paragraphs>121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Arial</vt:lpstr>
      <vt:lpstr>宋体</vt:lpstr>
      <vt:lpstr>Wingdings</vt:lpstr>
      <vt:lpstr>黑体</vt:lpstr>
      <vt:lpstr>微软雅黑</vt:lpstr>
      <vt:lpstr>Calibri</vt:lpstr>
      <vt:lpstr>1_自定义设计方案_2</vt:lpstr>
      <vt:lpstr>现代教育技术</vt:lpstr>
      <vt:lpstr>认识教学媒体和信息化教学资源利用</vt:lpstr>
      <vt:lpstr>媒体及教学媒体</vt:lpstr>
      <vt:lpstr>现代教学媒体优势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fei xu</dc:creator>
  <cp:lastModifiedBy>mofei</cp:lastModifiedBy>
  <cp:revision>5</cp:revision>
  <dcterms:created xsi:type="dcterms:W3CDTF">2015-05-05T08:02:00Z</dcterms:created>
  <dcterms:modified xsi:type="dcterms:W3CDTF">2017-02-28T12:41:49Z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