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7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0682"/>
    <a:srgbClr val="C10790"/>
    <a:srgbClr val="9E0676"/>
    <a:srgbClr val="F620BE"/>
    <a:srgbClr val="FDCF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558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94E80F-BB37-4EFD-A685-9779162F7142}" type="datetimeFigureOut">
              <a:rPr lang="zh-CN" altLang="en-US" smtClean="0"/>
              <a:t>2016/7/7 Thursday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A822C3-1346-4FAC-8146-9B6C12BD98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38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A822C3-1346-4FAC-8146-9B6C12BD980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0212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3789409"/>
            <a:ext cx="5637010" cy="66158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2" y="2349218"/>
            <a:ext cx="7175351" cy="1344875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548640"/>
            <a:ext cx="6400800" cy="260604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1629486"/>
            <a:ext cx="5966666" cy="1817510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3455633"/>
            <a:ext cx="5970494" cy="626595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548639"/>
            <a:ext cx="3346704" cy="260604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548640"/>
            <a:ext cx="3346704" cy="260604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48640"/>
            <a:ext cx="3346704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050245"/>
            <a:ext cx="3346704" cy="2057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548640"/>
            <a:ext cx="3346704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049274"/>
            <a:ext cx="3346704" cy="2057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6" y="1657350"/>
            <a:ext cx="3636085" cy="943870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6" y="548640"/>
            <a:ext cx="4017085" cy="3671048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2623351"/>
            <a:ext cx="3388660" cy="160463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857250"/>
            <a:ext cx="4114800" cy="2345855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757865"/>
            <a:ext cx="3694114" cy="1622265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3348316"/>
            <a:ext cx="6383538" cy="85725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548639"/>
            <a:ext cx="6400800" cy="260604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282388"/>
            <a:ext cx="2057400" cy="3928754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4" y="548640"/>
            <a:ext cx="4829287" cy="367104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29050"/>
            <a:ext cx="9144000" cy="131445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290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826228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90" y="3279126"/>
            <a:ext cx="6512511" cy="85725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49195"/>
            <a:ext cx="6400800" cy="2606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4629150"/>
            <a:ext cx="2514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F93E9AE-E02B-4CBC-9750-8A83CE94F1D5}" type="datetimeFigureOut">
              <a:rPr lang="zh-CN" altLang="en-US" smtClean="0"/>
              <a:pPr/>
              <a:t>2016/7/7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4629150"/>
            <a:ext cx="335280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4629150"/>
            <a:ext cx="18288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E6D33A1-7DDB-4896-8F53-6A513C3337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179225"/>
            <a:ext cx="9144000" cy="2687987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152966" y="1347613"/>
            <a:ext cx="7488832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6350" stA="50000" endA="295" endPos="920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en-US" altLang="zh-CN" sz="6000" dirty="0" smtClean="0"/>
              <a:t>14</a:t>
            </a:r>
            <a:r>
              <a:rPr lang="zh-CN" altLang="en-US" sz="6000" dirty="0" smtClean="0"/>
              <a:t>、卖火柴的小女孩</a:t>
            </a:r>
            <a:endParaRPr lang="zh-CN" altLang="en-US" sz="6000" dirty="0"/>
          </a:p>
        </p:txBody>
      </p:sp>
      <p:sp>
        <p:nvSpPr>
          <p:cNvPr id="10" name="TextBox 9"/>
          <p:cNvSpPr txBox="1"/>
          <p:nvPr/>
        </p:nvSpPr>
        <p:spPr>
          <a:xfrm>
            <a:off x="467544" y="52416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小学语文人教版六年级下册</a:t>
            </a:r>
            <a:endParaRPr lang="zh-CN" altLang="en-US" dirty="0"/>
          </a:p>
        </p:txBody>
      </p:sp>
      <p:grpSp>
        <p:nvGrpSpPr>
          <p:cNvPr id="15" name="组合 14"/>
          <p:cNvGrpSpPr/>
          <p:nvPr/>
        </p:nvGrpSpPr>
        <p:grpSpPr>
          <a:xfrm rot="1800000">
            <a:off x="2342548" y="3353062"/>
            <a:ext cx="487891" cy="1706466"/>
            <a:chOff x="571191" y="123478"/>
            <a:chExt cx="487891" cy="1810568"/>
          </a:xfrm>
        </p:grpSpPr>
        <p:sp>
          <p:nvSpPr>
            <p:cNvPr id="16" name="矩形 15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-11906" y="0"/>
            <a:ext cx="335434" cy="5143500"/>
          </a:xfrm>
          <a:prstGeom prst="rect">
            <a:avLst/>
          </a:prstGeom>
          <a:solidFill>
            <a:srgbClr val="AE0682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820472" y="0"/>
            <a:ext cx="323528" cy="5143500"/>
          </a:xfrm>
          <a:prstGeom prst="rect">
            <a:avLst/>
          </a:prstGeom>
          <a:solidFill>
            <a:srgbClr val="AE0682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1897963" y="3716983"/>
            <a:ext cx="487891" cy="1059582"/>
            <a:chOff x="571191" y="123478"/>
            <a:chExt cx="487891" cy="1810568"/>
          </a:xfrm>
        </p:grpSpPr>
        <p:sp>
          <p:nvSpPr>
            <p:cNvPr id="26" name="矩形 25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058091" y="3565248"/>
            <a:ext cx="487891" cy="1282094"/>
            <a:chOff x="571191" y="123478"/>
            <a:chExt cx="487891" cy="1810568"/>
          </a:xfrm>
        </p:grpSpPr>
        <p:sp>
          <p:nvSpPr>
            <p:cNvPr id="29" name="矩形 28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 rot="19800000">
            <a:off x="1572994" y="3451227"/>
            <a:ext cx="487891" cy="1551333"/>
            <a:chOff x="571191" y="123478"/>
            <a:chExt cx="487891" cy="1810568"/>
          </a:xfrm>
        </p:grpSpPr>
        <p:sp>
          <p:nvSpPr>
            <p:cNvPr id="32" name="矩形 31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0" y="4813290"/>
            <a:ext cx="9155906" cy="33950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-11906" y="0"/>
            <a:ext cx="9155906" cy="33950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7106589" y="1704604"/>
            <a:ext cx="1512168" cy="3448188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600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T</a:t>
            </a:r>
            <a:endParaRPr lang="zh-CN" altLang="en-US" sz="16600" dirty="0" smtClean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Ebrima" pitchFamily="2" charset="0"/>
              <a:ea typeface="DotumChe" pitchFamily="49" charset="-127"/>
              <a:cs typeface="Ebrima" pitchFamily="2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 rot="18900000">
            <a:off x="7302284" y="2489816"/>
            <a:ext cx="953296" cy="1677778"/>
            <a:chOff x="6581504" y="2451939"/>
            <a:chExt cx="953296" cy="1677778"/>
          </a:xfrm>
        </p:grpSpPr>
        <p:grpSp>
          <p:nvGrpSpPr>
            <p:cNvPr id="37" name="组合 36"/>
            <p:cNvGrpSpPr/>
            <p:nvPr/>
          </p:nvGrpSpPr>
          <p:grpSpPr>
            <a:xfrm>
              <a:off x="6598696" y="3049597"/>
              <a:ext cx="936104" cy="1080120"/>
              <a:chOff x="6598696" y="3049597"/>
              <a:chExt cx="936104" cy="1080120"/>
            </a:xfrm>
          </p:grpSpPr>
          <p:sp>
            <p:nvSpPr>
              <p:cNvPr id="41" name="矩形 40"/>
              <p:cNvSpPr/>
              <p:nvPr/>
            </p:nvSpPr>
            <p:spPr>
              <a:xfrm>
                <a:off x="6598696" y="3049597"/>
                <a:ext cx="936104" cy="1080120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b="1" dirty="0" smtClean="0"/>
              </a:p>
              <a:p>
                <a:pPr algn="ctr"/>
                <a:r>
                  <a:rPr lang="zh-CN" altLang="en-US" b="1" dirty="0" smtClean="0">
                    <a:solidFill>
                      <a:schemeClr val="tx1"/>
                    </a:solidFill>
                  </a:rPr>
                  <a:t>文科组</a:t>
                </a:r>
                <a:endParaRPr lang="en-US" altLang="zh-CN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en-US" altLang="zh-CN" b="1" dirty="0" smtClean="0">
                    <a:solidFill>
                      <a:schemeClr val="tx1"/>
                    </a:solidFill>
                  </a:rPr>
                  <a:t>207</a:t>
                </a:r>
                <a:r>
                  <a:rPr lang="zh-CN" altLang="en-US" b="1" dirty="0" smtClean="0">
                    <a:solidFill>
                      <a:schemeClr val="tx1"/>
                    </a:solidFill>
                  </a:rPr>
                  <a:t>号</a:t>
                </a:r>
                <a:endParaRPr lang="zh-CN" altLang="en-US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6948264" y="3147814"/>
                <a:ext cx="288032" cy="288032"/>
              </a:xfrm>
              <a:prstGeom prst="ellipse">
                <a:avLst/>
              </a:prstGeom>
              <a:gradFill flip="none" rotWithShape="1">
                <a:gsLst>
                  <a:gs pos="97000">
                    <a:schemeClr val="tx1"/>
                  </a:gs>
                  <a:gs pos="5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 rot="10800000">
              <a:off x="6581504" y="2451939"/>
              <a:ext cx="936104" cy="1080120"/>
              <a:chOff x="5363809" y="2964899"/>
              <a:chExt cx="936104" cy="108012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5363809" y="2964899"/>
                <a:ext cx="936104" cy="108012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5659078" y="3063116"/>
                <a:ext cx="288032" cy="288032"/>
              </a:xfrm>
              <a:prstGeom prst="ellipse">
                <a:avLst/>
              </a:prstGeom>
              <a:gradFill flip="none" rotWithShape="1">
                <a:gsLst>
                  <a:gs pos="97000">
                    <a:schemeClr val="tx1"/>
                  </a:gs>
                  <a:gs pos="5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 rot="1800000">
            <a:off x="2510989" y="3591686"/>
            <a:ext cx="487891" cy="1282094"/>
            <a:chOff x="571191" y="123478"/>
            <a:chExt cx="487891" cy="1810568"/>
          </a:xfrm>
        </p:grpSpPr>
        <p:sp>
          <p:nvSpPr>
            <p:cNvPr id="44" name="矩形 43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512037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125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11560" y="411510"/>
            <a:ext cx="8064896" cy="374441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华文楷体" pitchFamily="2" charset="-122"/>
                <a:ea typeface="华文楷体" pitchFamily="2" charset="-122"/>
              </a:rPr>
              <a:t> </a:t>
            </a: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      她</a:t>
            </a:r>
            <a:r>
              <a:rPr lang="zh-CN" altLang="en-US" sz="2400" dirty="0">
                <a:latin typeface="华文楷体" pitchFamily="2" charset="-122"/>
                <a:ea typeface="华文楷体" pitchFamily="2" charset="-122"/>
              </a:rPr>
              <a:t>在墙上又擦着了一根火柴。这一回，火柴把周围全照亮了。奶奶出现在亮光里，是那么温和，那么慈爱。“奶奶！”小女孩叫起来，“啊！请把我带走吧！我知道，火柴一灭，您就会不见的，像那暖和的火炉，喷香的烤鹅，美丽的圣诞树一个样，就会不见的！”</a:t>
            </a: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3" name="圆角矩形 2"/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回顾复习</a:t>
            </a:r>
            <a:endParaRPr lang="zh-CN" altLang="en-US" b="1" dirty="0"/>
          </a:p>
        </p:txBody>
      </p:sp>
      <p:sp>
        <p:nvSpPr>
          <p:cNvPr id="5" name="圆角矩形 4">
            <a:hlinkClick r:id="rId2" action="ppaction://hlinksldjump"/>
          </p:cNvPr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课后练习</a:t>
            </a:r>
            <a:endParaRPr lang="zh-CN" altLang="en-US" b="1" dirty="0"/>
          </a:p>
        </p:txBody>
      </p:sp>
      <p:sp>
        <p:nvSpPr>
          <p:cNvPr id="6" name="圆角矩形 5">
            <a:hlinkClick r:id="rId3" action="ppaction://hlinksldjump"/>
          </p:cNvPr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拓展升华</a:t>
            </a:r>
            <a:endParaRPr lang="zh-CN" altLang="en-US" b="1" dirty="0"/>
          </a:p>
        </p:txBody>
      </p:sp>
      <p:sp>
        <p:nvSpPr>
          <p:cNvPr id="7" name="圆角矩形 6">
            <a:hlinkClick r:id="" action="ppaction://hlinkshowjump?jump=nextslide"/>
          </p:cNvPr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探究新知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565751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45953" y="413820"/>
            <a:ext cx="8064896" cy="374441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3" name="圆角矩形 2">
            <a:hlinkClick r:id="" action="ppaction://hlinkshowjump?jump=previousslide"/>
          </p:cNvPr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回顾复习</a:t>
            </a:r>
            <a:endParaRPr lang="zh-CN" altLang="en-US" b="1" dirty="0"/>
          </a:p>
        </p:txBody>
      </p:sp>
      <p:sp>
        <p:nvSpPr>
          <p:cNvPr id="5" name="圆角矩形 4">
            <a:hlinkClick r:id="rId2" action="ppaction://hlinksldjump"/>
          </p:cNvPr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课后练习</a:t>
            </a:r>
            <a:endParaRPr lang="zh-CN" altLang="en-US" b="1" dirty="0"/>
          </a:p>
        </p:txBody>
      </p:sp>
      <p:sp>
        <p:nvSpPr>
          <p:cNvPr id="6" name="圆角矩形 5">
            <a:hlinkClick r:id="rId3" action="ppaction://hlinksldjump"/>
          </p:cNvPr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拓展升华</a:t>
            </a:r>
            <a:endParaRPr lang="zh-CN" altLang="en-US" b="1" dirty="0"/>
          </a:p>
        </p:txBody>
      </p:sp>
      <p:sp>
        <p:nvSpPr>
          <p:cNvPr id="7" name="圆角矩形 6"/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探究新知</a:t>
            </a:r>
            <a:endParaRPr lang="zh-CN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32197" y="771550"/>
            <a:ext cx="7296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       她</a:t>
            </a:r>
            <a:r>
              <a:rPr lang="zh-CN" altLang="en-US" sz="2400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赶紧</a:t>
            </a: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擦着了</a:t>
            </a:r>
            <a:r>
              <a:rPr lang="zh-CN" altLang="en-US" sz="2400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一大把</a:t>
            </a: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火柴，要把奶奶留住。一大把火柴发出强烈的光，照得跟白天一样明亮。</a:t>
            </a:r>
            <a:endParaRPr lang="zh-CN" altLang="en-US" sz="24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7751" y="2225824"/>
            <a:ext cx="7296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      她</a:t>
            </a:r>
            <a:r>
              <a:rPr lang="zh-CN" altLang="en-US" sz="2400" dirty="0">
                <a:latin typeface="华文楷体" pitchFamily="2" charset="-122"/>
                <a:ea typeface="华文楷体" pitchFamily="2" charset="-122"/>
              </a:rPr>
              <a:t>敢从成把的火柴里抽出一根，在墙上擦燃了，来暖和暖和自己的小手吗？她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终于</a:t>
            </a:r>
            <a:r>
              <a:rPr lang="zh-CN" altLang="en-US" sz="2400" dirty="0">
                <a:latin typeface="华文楷体" pitchFamily="2" charset="-122"/>
                <a:ea typeface="华文楷体" pitchFamily="2" charset="-122"/>
              </a:rPr>
              <a:t>抽出了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一根</a:t>
            </a: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sz="2400" dirty="0">
              <a:latin typeface="华文楷体" pitchFamily="2" charset="-122"/>
              <a:ea typeface="华文楷体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251778" y="3122592"/>
            <a:ext cx="312190" cy="1233660"/>
            <a:chOff x="571191" y="123478"/>
            <a:chExt cx="487891" cy="1810568"/>
          </a:xfrm>
        </p:grpSpPr>
        <p:sp>
          <p:nvSpPr>
            <p:cNvPr id="10" name="矩形 9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899948" y="1124725"/>
            <a:ext cx="312190" cy="1233660"/>
            <a:chOff x="571191" y="123478"/>
            <a:chExt cx="487891" cy="1810568"/>
          </a:xfrm>
        </p:grpSpPr>
        <p:sp>
          <p:nvSpPr>
            <p:cNvPr id="13" name="矩形 12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099259" y="1057552"/>
            <a:ext cx="312190" cy="1233660"/>
            <a:chOff x="571191" y="123478"/>
            <a:chExt cx="487891" cy="1810568"/>
          </a:xfrm>
        </p:grpSpPr>
        <p:sp>
          <p:nvSpPr>
            <p:cNvPr id="16" name="矩形 15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238060" y="985544"/>
            <a:ext cx="312190" cy="1233660"/>
            <a:chOff x="571191" y="123478"/>
            <a:chExt cx="487891" cy="1810568"/>
          </a:xfrm>
        </p:grpSpPr>
        <p:sp>
          <p:nvSpPr>
            <p:cNvPr id="23" name="矩形 22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381951" y="1052368"/>
            <a:ext cx="312190" cy="1233660"/>
            <a:chOff x="571191" y="123478"/>
            <a:chExt cx="487891" cy="1810568"/>
          </a:xfrm>
        </p:grpSpPr>
        <p:sp>
          <p:nvSpPr>
            <p:cNvPr id="26" name="矩形 25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268337" y="972866"/>
            <a:ext cx="312190" cy="1233660"/>
            <a:chOff x="571191" y="123478"/>
            <a:chExt cx="487891" cy="1810568"/>
          </a:xfrm>
        </p:grpSpPr>
        <p:sp>
          <p:nvSpPr>
            <p:cNvPr id="29" name="矩形 28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46921" y="1067817"/>
            <a:ext cx="312190" cy="1233660"/>
            <a:chOff x="571191" y="123478"/>
            <a:chExt cx="487891" cy="1810568"/>
          </a:xfrm>
        </p:grpSpPr>
        <p:sp>
          <p:nvSpPr>
            <p:cNvPr id="32" name="矩形 31"/>
            <p:cNvSpPr/>
            <p:nvPr/>
          </p:nvSpPr>
          <p:spPr>
            <a:xfrm>
              <a:off x="815137" y="1149509"/>
              <a:ext cx="81023" cy="784537"/>
            </a:xfrm>
            <a:prstGeom prst="rect">
              <a:avLst/>
            </a:prstGeom>
            <a:solidFill>
              <a:schemeClr val="accent5">
                <a:lumMod val="50000"/>
                <a:alpha val="66000"/>
              </a:schemeClr>
            </a:solidFill>
            <a:ln>
              <a:noFill/>
            </a:ln>
            <a:scene3d>
              <a:camera prst="orthographicFront">
                <a:rot lat="0" lon="0" rev="0"/>
              </a:camera>
              <a:lightRig rig="balanced" dir="tr"/>
            </a:scene3d>
            <a:sp3d prstMaterial="matte">
              <a:bevelT w="19050" h="38100" prst="coolSlant"/>
              <a:bevelB w="165100" prst="coolSlant"/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571191" y="123478"/>
              <a:ext cx="487891" cy="1095700"/>
            </a:xfrm>
            <a:custGeom>
              <a:avLst/>
              <a:gdLst>
                <a:gd name="connsiteX0" fmla="*/ 13329 w 487891"/>
                <a:gd name="connsiteY0" fmla="*/ 0 h 879676"/>
                <a:gd name="connsiteX1" fmla="*/ 13329 w 487891"/>
                <a:gd name="connsiteY1" fmla="*/ 0 h 879676"/>
                <a:gd name="connsiteX2" fmla="*/ 441592 w 487891"/>
                <a:gd name="connsiteY2" fmla="*/ 636608 h 879676"/>
                <a:gd name="connsiteX3" fmla="*/ 487891 w 487891"/>
                <a:gd name="connsiteY3" fmla="*/ 694481 h 879676"/>
                <a:gd name="connsiteX4" fmla="*/ 476316 w 487891"/>
                <a:gd name="connsiteY4" fmla="*/ 798654 h 879676"/>
                <a:gd name="connsiteX5" fmla="*/ 464742 w 487891"/>
                <a:gd name="connsiteY5" fmla="*/ 833378 h 879676"/>
                <a:gd name="connsiteX6" fmla="*/ 418443 w 487891"/>
                <a:gd name="connsiteY6" fmla="*/ 844952 h 879676"/>
                <a:gd name="connsiteX7" fmla="*/ 348995 w 487891"/>
                <a:gd name="connsiteY7" fmla="*/ 868102 h 879676"/>
                <a:gd name="connsiteX8" fmla="*/ 314271 w 487891"/>
                <a:gd name="connsiteY8" fmla="*/ 879676 h 879676"/>
                <a:gd name="connsiteX9" fmla="*/ 267972 w 487891"/>
                <a:gd name="connsiteY9" fmla="*/ 868102 h 879676"/>
                <a:gd name="connsiteX10" fmla="*/ 175374 w 487891"/>
                <a:gd name="connsiteY10" fmla="*/ 787079 h 879676"/>
                <a:gd name="connsiteX11" fmla="*/ 129076 w 487891"/>
                <a:gd name="connsiteY11" fmla="*/ 763930 h 879676"/>
                <a:gd name="connsiteX12" fmla="*/ 36478 w 487891"/>
                <a:gd name="connsiteY12" fmla="*/ 694481 h 879676"/>
                <a:gd name="connsiteX13" fmla="*/ 13329 w 487891"/>
                <a:gd name="connsiteY13" fmla="*/ 659757 h 879676"/>
                <a:gd name="connsiteX14" fmla="*/ 13329 w 487891"/>
                <a:gd name="connsiteY14" fmla="*/ 532436 h 879676"/>
                <a:gd name="connsiteX15" fmla="*/ 36478 w 487891"/>
                <a:gd name="connsiteY15" fmla="*/ 509286 h 879676"/>
                <a:gd name="connsiteX16" fmla="*/ 48053 w 487891"/>
                <a:gd name="connsiteY16" fmla="*/ 462988 h 879676"/>
                <a:gd name="connsiteX17" fmla="*/ 71202 w 487891"/>
                <a:gd name="connsiteY17" fmla="*/ 439838 h 879676"/>
                <a:gd name="connsiteX18" fmla="*/ 82777 w 487891"/>
                <a:gd name="connsiteY18" fmla="*/ 381965 h 879676"/>
                <a:gd name="connsiteX19" fmla="*/ 94352 w 487891"/>
                <a:gd name="connsiteY19" fmla="*/ 162046 h 879676"/>
                <a:gd name="connsiteX20" fmla="*/ 59628 w 487891"/>
                <a:gd name="connsiteY20" fmla="*/ 46299 h 879676"/>
                <a:gd name="connsiteX21" fmla="*/ 36478 w 487891"/>
                <a:gd name="connsiteY21" fmla="*/ 23150 h 879676"/>
                <a:gd name="connsiteX22" fmla="*/ 13329 w 487891"/>
                <a:gd name="connsiteY22" fmla="*/ 0 h 879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7891" h="879676">
                  <a:moveTo>
                    <a:pt x="13329" y="0"/>
                  </a:moveTo>
                  <a:lnTo>
                    <a:pt x="13329" y="0"/>
                  </a:lnTo>
                  <a:cubicBezTo>
                    <a:pt x="156083" y="212203"/>
                    <a:pt x="260745" y="455768"/>
                    <a:pt x="441592" y="636608"/>
                  </a:cubicBezTo>
                  <a:cubicBezTo>
                    <a:pt x="474579" y="669593"/>
                    <a:pt x="458689" y="650677"/>
                    <a:pt x="487891" y="694481"/>
                  </a:cubicBezTo>
                  <a:cubicBezTo>
                    <a:pt x="484033" y="729205"/>
                    <a:pt x="482060" y="764191"/>
                    <a:pt x="476316" y="798654"/>
                  </a:cubicBezTo>
                  <a:cubicBezTo>
                    <a:pt x="474310" y="810689"/>
                    <a:pt x="474269" y="825756"/>
                    <a:pt x="464742" y="833378"/>
                  </a:cubicBezTo>
                  <a:cubicBezTo>
                    <a:pt x="452320" y="843316"/>
                    <a:pt x="433680" y="840381"/>
                    <a:pt x="418443" y="844952"/>
                  </a:cubicBezTo>
                  <a:cubicBezTo>
                    <a:pt x="395070" y="851964"/>
                    <a:pt x="372144" y="860386"/>
                    <a:pt x="348995" y="868102"/>
                  </a:cubicBezTo>
                  <a:lnTo>
                    <a:pt x="314271" y="879676"/>
                  </a:lnTo>
                  <a:cubicBezTo>
                    <a:pt x="298838" y="875818"/>
                    <a:pt x="282594" y="874368"/>
                    <a:pt x="267972" y="868102"/>
                  </a:cubicBezTo>
                  <a:cubicBezTo>
                    <a:pt x="160305" y="821959"/>
                    <a:pt x="341620" y="870202"/>
                    <a:pt x="175374" y="787079"/>
                  </a:cubicBezTo>
                  <a:lnTo>
                    <a:pt x="129076" y="763930"/>
                  </a:lnTo>
                  <a:cubicBezTo>
                    <a:pt x="62575" y="697429"/>
                    <a:pt x="97084" y="714684"/>
                    <a:pt x="36478" y="694481"/>
                  </a:cubicBezTo>
                  <a:cubicBezTo>
                    <a:pt x="28762" y="682906"/>
                    <a:pt x="19550" y="672199"/>
                    <a:pt x="13329" y="659757"/>
                  </a:cubicBezTo>
                  <a:cubicBezTo>
                    <a:pt x="-7605" y="617888"/>
                    <a:pt x="-976" y="580121"/>
                    <a:pt x="13329" y="532436"/>
                  </a:cubicBezTo>
                  <a:cubicBezTo>
                    <a:pt x="16465" y="521983"/>
                    <a:pt x="28762" y="517003"/>
                    <a:pt x="36478" y="509286"/>
                  </a:cubicBezTo>
                  <a:cubicBezTo>
                    <a:pt x="40336" y="493853"/>
                    <a:pt x="40939" y="477216"/>
                    <a:pt x="48053" y="462988"/>
                  </a:cubicBezTo>
                  <a:cubicBezTo>
                    <a:pt x="52933" y="453227"/>
                    <a:pt x="66903" y="449868"/>
                    <a:pt x="71202" y="439838"/>
                  </a:cubicBezTo>
                  <a:cubicBezTo>
                    <a:pt x="78952" y="421756"/>
                    <a:pt x="78919" y="401256"/>
                    <a:pt x="82777" y="381965"/>
                  </a:cubicBezTo>
                  <a:cubicBezTo>
                    <a:pt x="86635" y="308659"/>
                    <a:pt x="94352" y="235454"/>
                    <a:pt x="94352" y="162046"/>
                  </a:cubicBezTo>
                  <a:cubicBezTo>
                    <a:pt x="94352" y="146310"/>
                    <a:pt x="60974" y="47645"/>
                    <a:pt x="59628" y="46299"/>
                  </a:cubicBezTo>
                  <a:cubicBezTo>
                    <a:pt x="51911" y="38583"/>
                    <a:pt x="39125" y="33737"/>
                    <a:pt x="36478" y="23150"/>
                  </a:cubicBezTo>
                  <a:cubicBezTo>
                    <a:pt x="34385" y="14780"/>
                    <a:pt x="17187" y="3858"/>
                    <a:pt x="13329" y="0"/>
                  </a:cubicBezTo>
                  <a:close/>
                </a:path>
              </a:pathLst>
            </a:custGeom>
            <a:gradFill>
              <a:gsLst>
                <a:gs pos="0">
                  <a:srgbClr val="FFFF00"/>
                </a:gs>
                <a:gs pos="100000">
                  <a:srgbClr val="FF0000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9098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11560" y="411510"/>
            <a:ext cx="8064896" cy="374441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3" name="圆角矩形 2"/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回顾复习</a:t>
            </a:r>
            <a:endParaRPr lang="zh-CN" altLang="en-US" b="1" dirty="0"/>
          </a:p>
        </p:txBody>
      </p:sp>
      <p:sp>
        <p:nvSpPr>
          <p:cNvPr id="5" name="圆角矩形 4"/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课后练习</a:t>
            </a:r>
            <a:endParaRPr lang="zh-CN" altLang="en-US" b="1" dirty="0"/>
          </a:p>
        </p:txBody>
      </p:sp>
      <p:sp>
        <p:nvSpPr>
          <p:cNvPr id="6" name="圆角矩形 5"/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拓展升华</a:t>
            </a:r>
            <a:endParaRPr lang="zh-CN" altLang="en-US" b="1" dirty="0"/>
          </a:p>
        </p:txBody>
      </p:sp>
      <p:sp>
        <p:nvSpPr>
          <p:cNvPr id="7" name="圆角矩形 6"/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探究新知</a:t>
            </a:r>
            <a:endParaRPr lang="zh-CN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32197" y="987574"/>
            <a:ext cx="72968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        奶奶从来没有像现在这样高大，这样美丽。奶奶把小女孩抱起来，搂在怀里。她俩在光明和快乐中飞走了，越飞越高，飞到那没有寒冷，没有饥饿，也没有痛苦的地方去了。</a:t>
            </a:r>
            <a:endParaRPr lang="zh-CN" altLang="en-US" sz="2400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63799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11560" y="411510"/>
            <a:ext cx="8064896" cy="374441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3" name="圆角矩形 2"/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回顾复习</a:t>
            </a:r>
            <a:endParaRPr lang="zh-CN" altLang="en-US" b="1" dirty="0"/>
          </a:p>
        </p:txBody>
      </p:sp>
      <p:sp>
        <p:nvSpPr>
          <p:cNvPr id="5" name="圆角矩形 4"/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课后练习</a:t>
            </a:r>
            <a:endParaRPr lang="zh-CN" altLang="en-US" b="1" dirty="0"/>
          </a:p>
        </p:txBody>
      </p:sp>
      <p:sp>
        <p:nvSpPr>
          <p:cNvPr id="6" name="圆角矩形 5"/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拓展升华</a:t>
            </a:r>
            <a:endParaRPr lang="zh-CN" altLang="en-US" b="1" dirty="0"/>
          </a:p>
        </p:txBody>
      </p:sp>
      <p:sp>
        <p:nvSpPr>
          <p:cNvPr id="7" name="圆角矩形 6"/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探究新知</a:t>
            </a:r>
            <a:endParaRPr lang="zh-CN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32197" y="987574"/>
            <a:ext cx="72968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        奶奶从来没有像现在这样</a:t>
            </a:r>
            <a:r>
              <a:rPr lang="zh-CN" altLang="en-US" sz="2400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高大</a:t>
            </a: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，这样</a:t>
            </a:r>
            <a:r>
              <a:rPr lang="zh-CN" altLang="en-US" sz="2400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美丽</a:t>
            </a: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。奶奶把小女孩抱起来，搂在怀里。她俩在光明和快乐中飞走了，越飞越高，飞到那没有寒冷，没有饥饿，也没有痛苦的地方去了。</a:t>
            </a:r>
            <a:endParaRPr lang="zh-CN" altLang="en-US" sz="2400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2711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971600" y="267494"/>
            <a:ext cx="7272808" cy="288032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dirty="0" smtClean="0">
                <a:solidFill>
                  <a:schemeClr val="tx1"/>
                </a:solidFill>
              </a:rPr>
              <a:t>奶奶拥抱小女孩的图片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31640" y="3435846"/>
            <a:ext cx="63367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latin typeface="华文楷体" pitchFamily="2" charset="-122"/>
                <a:ea typeface="华文楷体" pitchFamily="2" charset="-122"/>
              </a:rPr>
              <a:t>      她俩在光明和快乐中飞走了，越飞越高，飞到那没有寒冷，没有饥饿，也没有痛苦的地方去了。</a:t>
            </a:r>
            <a:endParaRPr lang="zh-CN" altLang="en-US" sz="2000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678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971600" y="267494"/>
            <a:ext cx="7272808" cy="288032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dirty="0" smtClean="0">
                <a:solidFill>
                  <a:schemeClr val="tx1"/>
                </a:solidFill>
              </a:rPr>
              <a:t>奶奶拥抱小女孩的图片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31640" y="3435846"/>
            <a:ext cx="63367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latin typeface="华文楷体" pitchFamily="2" charset="-122"/>
                <a:ea typeface="华文楷体" pitchFamily="2" charset="-122"/>
              </a:rPr>
              <a:t>      她俩在光明和快乐中飞走了，越飞越高，飞到那</a:t>
            </a:r>
            <a:r>
              <a:rPr lang="zh-CN" altLang="en-US" sz="2000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没有寒冷，没有饥饿，也没有痛苦</a:t>
            </a:r>
            <a:r>
              <a:rPr lang="zh-CN" altLang="en-US" sz="2000" dirty="0" smtClean="0">
                <a:latin typeface="华文楷体" pitchFamily="2" charset="-122"/>
                <a:ea typeface="华文楷体" pitchFamily="2" charset="-122"/>
              </a:rPr>
              <a:t>的地方去了。</a:t>
            </a:r>
            <a:endParaRPr lang="zh-CN" altLang="en-US" sz="2000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84496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971600" y="267494"/>
            <a:ext cx="7272808" cy="288032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dirty="0" smtClean="0">
                <a:solidFill>
                  <a:schemeClr val="tx1"/>
                </a:solidFill>
              </a:rPr>
              <a:t>小女孩挨饿受冻的图片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31640" y="3435846"/>
            <a:ext cx="63367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latin typeface="华文楷体" pitchFamily="2" charset="-122"/>
                <a:ea typeface="华文楷体" pitchFamily="2" charset="-122"/>
              </a:rPr>
              <a:t>      她俩在光明和快乐中飞走了，越飞越高，飞到那</a:t>
            </a:r>
            <a:r>
              <a:rPr lang="zh-CN" altLang="en-US" sz="2000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没有寒冷，没有饥饿，也没有痛苦</a:t>
            </a:r>
            <a:r>
              <a:rPr lang="zh-CN" altLang="en-US" sz="2000" dirty="0" smtClean="0">
                <a:latin typeface="华文楷体" pitchFamily="2" charset="-122"/>
                <a:ea typeface="华文楷体" pitchFamily="2" charset="-122"/>
              </a:rPr>
              <a:t>的地方去了。</a:t>
            </a:r>
            <a:endParaRPr lang="zh-CN" altLang="en-US" sz="20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02069" y="2067694"/>
            <a:ext cx="2592288" cy="844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虚实结合</a:t>
            </a:r>
          </a:p>
        </p:txBody>
      </p:sp>
    </p:spTree>
    <p:extLst>
      <p:ext uri="{BB962C8B-B14F-4D97-AF65-F5344CB8AC3E}">
        <p14:creationId xmlns:p14="http://schemas.microsoft.com/office/powerpoint/2010/main" val="12784496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29920" y="483518"/>
            <a:ext cx="8064896" cy="374441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回顾复习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课后练习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拓展升华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探究新知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47556" y="803765"/>
            <a:ext cx="72968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     她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赶紧擦着了一大把火柴，要把奶奶留住。一大把火柴发出强烈的光，照得跟白天一样明亮。奶奶从来没有像现在</a:t>
            </a:r>
            <a:r>
              <a:rPr lang="zh-CN" altLang="en-US" sz="2400" dirty="0">
                <a:latin typeface="华文楷体" pitchFamily="2" charset="-122"/>
                <a:ea typeface="华文楷体" pitchFamily="2" charset="-122"/>
              </a:rPr>
              <a:t>这样高大，这样美丽。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奶奶把小女孩抱起来，搂在怀里。她俩在光明和快乐中飞走了，越飞越高，飞到那没有寒冷，没有饥饿，也没有痛苦的地方去了。</a:t>
            </a:r>
          </a:p>
        </p:txBody>
      </p:sp>
    </p:spTree>
    <p:extLst>
      <p:ext uri="{BB962C8B-B14F-4D97-AF65-F5344CB8AC3E}">
        <p14:creationId xmlns:p14="http://schemas.microsoft.com/office/powerpoint/2010/main" val="3012542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29920" y="483518"/>
            <a:ext cx="8064896" cy="374441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回顾复习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课后练习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拓展升华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探究新知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2197" y="987574"/>
            <a:ext cx="72968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　　第二天清晨，这个小女孩坐在墙角里，两腮通红，嘴上带着微笑。她死了，在旧年的大年夜冻死了。新年的太阳升起来了，照在她小小的尸体上。小女孩坐在那儿，手里还捏着一把烧过了的火柴梗。</a:t>
            </a:r>
          </a:p>
        </p:txBody>
      </p:sp>
    </p:spTree>
    <p:extLst>
      <p:ext uri="{BB962C8B-B14F-4D97-AF65-F5344CB8AC3E}">
        <p14:creationId xmlns:p14="http://schemas.microsoft.com/office/powerpoint/2010/main" val="16165065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29920" y="483518"/>
            <a:ext cx="8064896" cy="374441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回顾复习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课后练习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拓展升华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探究新知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2197" y="987574"/>
            <a:ext cx="72968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　　第二天清晨，这个小女孩坐在墙角里，两腮通红，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嘴上带着微笑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。她死了，在旧年的大年夜冻死了。新年的太阳升起来了，照在她小小的尸体上。小女孩坐在那儿，手里还捏着一把烧过了的火柴梗。</a:t>
            </a:r>
          </a:p>
        </p:txBody>
      </p:sp>
    </p:spTree>
    <p:extLst>
      <p:ext uri="{BB962C8B-B14F-4D97-AF65-F5344CB8AC3E}">
        <p14:creationId xmlns:p14="http://schemas.microsoft.com/office/powerpoint/2010/main" val="408575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29920" y="483518"/>
            <a:ext cx="8064896" cy="374441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回顾复习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课后练习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拓展升华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探究新知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2197" y="987574"/>
            <a:ext cx="72968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　　第二天清晨，这个小女孩坐在墙角里，两腮通红，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嘴上带着微笑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。她死了，在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旧年的大年夜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冻死了。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新年的太阳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升起来了，照在她小小的尸体上。小女孩坐在那儿，手里还捏着一把烧过了的火柴梗。</a:t>
            </a:r>
          </a:p>
        </p:txBody>
      </p:sp>
    </p:spTree>
    <p:extLst>
      <p:ext uri="{BB962C8B-B14F-4D97-AF65-F5344CB8AC3E}">
        <p14:creationId xmlns:p14="http://schemas.microsoft.com/office/powerpoint/2010/main" val="16562115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29920" y="483518"/>
            <a:ext cx="8064896" cy="374441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回顾复习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课后练习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拓展升华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探究新知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2197" y="987574"/>
            <a:ext cx="72968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“她想给自己暖和一下。”人们说。谁也不知道她曾经看到过多么美丽的东西，她曾经多么幸福，跟着她奶奶一起走向新年的幸福中去。</a:t>
            </a:r>
          </a:p>
        </p:txBody>
      </p:sp>
    </p:spTree>
    <p:extLst>
      <p:ext uri="{BB962C8B-B14F-4D97-AF65-F5344CB8AC3E}">
        <p14:creationId xmlns:p14="http://schemas.microsoft.com/office/powerpoint/2010/main" val="2098454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29920" y="483518"/>
            <a:ext cx="8064896" cy="374441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回顾复习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课后练习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拓展升华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探究新知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2197" y="987574"/>
            <a:ext cx="72968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    “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她想给自己暖和一下。”人们说。谁也不知道她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曾经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看到过多么</a:t>
            </a:r>
            <a:r>
              <a:rPr lang="zh-CN" altLang="en-US" sz="2400" dirty="0">
                <a:latin typeface="华文楷体" pitchFamily="2" charset="-122"/>
                <a:ea typeface="华文楷体" pitchFamily="2" charset="-122"/>
              </a:rPr>
              <a:t>美丽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的东西，她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曾经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多么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幸福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，跟着她奶奶一起走向新年的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幸福</a:t>
            </a:r>
            <a:r>
              <a:rPr lang="zh-CN" altLang="en-US" sz="2400" dirty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中去。</a:t>
            </a:r>
          </a:p>
        </p:txBody>
      </p:sp>
    </p:spTree>
    <p:extLst>
      <p:ext uri="{BB962C8B-B14F-4D97-AF65-F5344CB8AC3E}">
        <p14:creationId xmlns:p14="http://schemas.microsoft.com/office/powerpoint/2010/main" val="3886292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29920" y="483518"/>
            <a:ext cx="8064896" cy="374441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圆角矩形 2">
            <a:hlinkClick r:id="rId2" action="ppaction://hlinksldjump"/>
          </p:cNvPr>
          <p:cNvSpPr/>
          <p:nvPr/>
        </p:nvSpPr>
        <p:spPr>
          <a:xfrm>
            <a:off x="9321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回顾复习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6804248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课后练习</a:t>
            </a:r>
          </a:p>
        </p:txBody>
      </p:sp>
      <p:sp>
        <p:nvSpPr>
          <p:cNvPr id="6" name="圆角矩形 5">
            <a:hlinkClick r:id="rId3" action="ppaction://hlinksldjump"/>
          </p:cNvPr>
          <p:cNvSpPr/>
          <p:nvPr/>
        </p:nvSpPr>
        <p:spPr>
          <a:xfrm>
            <a:off x="484689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拓展升华</a:t>
            </a:r>
          </a:p>
        </p:txBody>
      </p:sp>
      <p:sp>
        <p:nvSpPr>
          <p:cNvPr id="7" name="圆角矩形 6">
            <a:hlinkClick r:id="rId4" action="ppaction://hlinksldjump"/>
          </p:cNvPr>
          <p:cNvSpPr/>
          <p:nvPr/>
        </p:nvSpPr>
        <p:spPr>
          <a:xfrm>
            <a:off x="2889547" y="4487659"/>
            <a:ext cx="1440160" cy="36004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</a:rPr>
              <a:t>探究新知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3136" y="1347614"/>
            <a:ext cx="7296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prstClr val="black"/>
                </a:solidFill>
                <a:latin typeface="华文楷体" pitchFamily="2" charset="-122"/>
                <a:ea typeface="华文楷体" pitchFamily="2" charset="-122"/>
              </a:rPr>
              <a:t>        学了这篇课文，你有什么感想？写几句话送给卖火柴的小女孩吧。</a:t>
            </a:r>
            <a:endParaRPr lang="zh-CN" altLang="en-US" sz="2400" dirty="0">
              <a:solidFill>
                <a:prstClr val="black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98696" y="1219491"/>
            <a:ext cx="1512168" cy="3448188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600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T</a:t>
            </a:r>
            <a:endParaRPr lang="zh-CN" altLang="en-US" sz="16600" dirty="0" smtClean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Ebrima" pitchFamily="2" charset="0"/>
              <a:ea typeface="DotumChe" pitchFamily="49" charset="-127"/>
              <a:cs typeface="Ebrima" pitchFamily="2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 rot="18900000">
            <a:off x="6794391" y="2004703"/>
            <a:ext cx="953295" cy="1677778"/>
            <a:chOff x="6581505" y="2451939"/>
            <a:chExt cx="953295" cy="1677778"/>
          </a:xfrm>
        </p:grpSpPr>
        <p:grpSp>
          <p:nvGrpSpPr>
            <p:cNvPr id="12" name="组合 11"/>
            <p:cNvGrpSpPr/>
            <p:nvPr/>
          </p:nvGrpSpPr>
          <p:grpSpPr>
            <a:xfrm>
              <a:off x="6598696" y="3049597"/>
              <a:ext cx="936104" cy="1080120"/>
              <a:chOff x="6598696" y="3049597"/>
              <a:chExt cx="936104" cy="1080120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6598696" y="3049597"/>
                <a:ext cx="936104" cy="1080120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b="1" dirty="0" smtClean="0"/>
                  <a:t>写一写</a:t>
                </a:r>
                <a:endParaRPr lang="zh-CN" altLang="en-US" b="1" dirty="0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948264" y="3147814"/>
                <a:ext cx="288032" cy="288032"/>
              </a:xfrm>
              <a:prstGeom prst="ellipse">
                <a:avLst/>
              </a:prstGeom>
              <a:gradFill flip="none" rotWithShape="1">
                <a:gsLst>
                  <a:gs pos="97000">
                    <a:schemeClr val="tx1"/>
                  </a:gs>
                  <a:gs pos="5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 rot="10800000">
              <a:off x="6581505" y="2451939"/>
              <a:ext cx="936104" cy="1080120"/>
              <a:chOff x="5363808" y="2964899"/>
              <a:chExt cx="936104" cy="1080120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5363808" y="2964899"/>
                <a:ext cx="936104" cy="108012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5659078" y="3063116"/>
                <a:ext cx="288032" cy="288032"/>
              </a:xfrm>
              <a:prstGeom prst="ellipse">
                <a:avLst/>
              </a:prstGeom>
              <a:gradFill flip="none" rotWithShape="1">
                <a:gsLst>
                  <a:gs pos="97000">
                    <a:schemeClr val="tx1"/>
                  </a:gs>
                  <a:gs pos="5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79502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3203848" y="1995686"/>
            <a:ext cx="3096344" cy="792088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4800" dirty="0" smtClean="0">
                <a:latin typeface="华文行楷" pitchFamily="2" charset="-122"/>
                <a:ea typeface="华文行楷" pitchFamily="2" charset="-122"/>
              </a:rPr>
              <a:t>谢谢欣赏</a:t>
            </a:r>
            <a:endParaRPr lang="zh-CN" altLang="en-US" sz="4800" dirty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3688" y="-884634"/>
            <a:ext cx="1512168" cy="492404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3900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T</a:t>
            </a:r>
            <a:endParaRPr lang="zh-CN" altLang="en-US" sz="23900" dirty="0" smtClean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Ebrima" pitchFamily="2" charset="0"/>
              <a:ea typeface="DotumChe" pitchFamily="49" charset="-127"/>
              <a:cs typeface="Ebrima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2656723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HANK     YOU  !</a:t>
            </a:r>
            <a:endParaRPr lang="zh-CN" altLang="en-US" sz="3600" b="1" dirty="0" smtClean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Ebrima" pitchFamily="2" charset="0"/>
              <a:ea typeface="DotumChe" pitchFamily="49" charset="-127"/>
              <a:cs typeface="Ebrima" pitchFamily="2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11906" y="0"/>
            <a:ext cx="335434" cy="5143500"/>
          </a:xfrm>
          <a:prstGeom prst="rect">
            <a:avLst/>
          </a:prstGeom>
          <a:solidFill>
            <a:srgbClr val="AE0682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820472" y="0"/>
            <a:ext cx="323528" cy="5143500"/>
          </a:xfrm>
          <a:prstGeom prst="rect">
            <a:avLst/>
          </a:prstGeom>
          <a:solidFill>
            <a:srgbClr val="AE0682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4813290"/>
            <a:ext cx="9155906" cy="33950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-11906" y="0"/>
            <a:ext cx="9155906" cy="33950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11483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气流">
  <a:themeElements>
    <a:clrScheme name="气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气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气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lnSpc>
            <a:spcPct val="150000"/>
          </a:lnSpc>
          <a:defRPr sz="2400" dirty="0" smtClean="0">
            <a:latin typeface="华文楷体" pitchFamily="2" charset="-122"/>
            <a:ea typeface="华文楷体" pitchFamily="2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180</TotalTime>
  <Words>682</Words>
  <Application>Microsoft Office PowerPoint</Application>
  <PresentationFormat>全屏显示(16:9)</PresentationFormat>
  <Paragraphs>75</Paragraphs>
  <Slides>16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气流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微软用户</cp:lastModifiedBy>
  <cp:revision>24</cp:revision>
  <dcterms:created xsi:type="dcterms:W3CDTF">2016-07-04T11:26:00Z</dcterms:created>
  <dcterms:modified xsi:type="dcterms:W3CDTF">2016-07-07T12:22:38Z</dcterms:modified>
</cp:coreProperties>
</file>