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2" r:id="rId4"/>
    <p:sldId id="264" r:id="rId5"/>
    <p:sldId id="266" r:id="rId6"/>
    <p:sldId id="257" r:id="rId7"/>
    <p:sldId id="267" r:id="rId8"/>
    <p:sldId id="268" r:id="rId9"/>
    <p:sldId id="272" r:id="rId10"/>
    <p:sldId id="263" r:id="rId11"/>
    <p:sldId id="269" r:id="rId12"/>
    <p:sldId id="270" r:id="rId13"/>
    <p:sldId id="271" r:id="rId14"/>
    <p:sldId id="273" r:id="rId15"/>
    <p:sldId id="274" r:id="rId16"/>
    <p:sldId id="278" r:id="rId17"/>
    <p:sldId id="275" r:id="rId18"/>
    <p:sldId id="276" r:id="rId19"/>
    <p:sldId id="277" r:id="rId20"/>
    <p:sldId id="282" r:id="rId21"/>
    <p:sldId id="279" r:id="rId22"/>
    <p:sldId id="280" r:id="rId23"/>
    <p:sldId id="281" r:id="rId24"/>
    <p:sldId id="283" r:id="rId25"/>
    <p:sldId id="284" r:id="rId26"/>
  </p:sldIdLst>
  <p:sldSz cx="9144000" cy="5715000" type="screen16x1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5839"/>
    <a:srgbClr val="203F2D"/>
    <a:srgbClr val="F6D79E"/>
    <a:srgbClr val="378157"/>
    <a:srgbClr val="9E69C5"/>
    <a:srgbClr val="629CF2"/>
    <a:srgbClr val="4189EF"/>
    <a:srgbClr val="78D050"/>
    <a:srgbClr val="F6DE9D"/>
    <a:srgbClr val="FBCB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284" y="-54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2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371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3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21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08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3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34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6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15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05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70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414AD-6B57-41DF-B901-9B53388C00BE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08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26" y="283105"/>
            <a:ext cx="6778625" cy="64822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0525" y="1057011"/>
            <a:ext cx="8229600" cy="37716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819D3-B648-42D8-89C8-12FA8D304035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90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7D14C-AEF2-4837-8472-C53D706E255F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6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26" y="283105"/>
            <a:ext cx="6778625" cy="64822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6F82D-935D-4583-845A-549BBE34D467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00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26" y="283105"/>
            <a:ext cx="6778625" cy="64822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FD840-741C-4CD9-91B2-D02A950259F6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16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26" y="283105"/>
            <a:ext cx="6778625" cy="64822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12BF1-255E-45D0-A4DD-688164D6352F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75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6105-DCC8-4F39-884F-39C56BEBFF6B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1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31C7C-D90C-4E68-B2C3-019111A7B106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97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9428-CA1D-4FE6-A4B4-556539118F02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40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26" y="283105"/>
            <a:ext cx="6778625" cy="64822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0525" y="1057011"/>
            <a:ext cx="8229600" cy="377163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2269D-47EC-4945-9E04-29BE5AA84473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25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BBDE0-131F-48E9-9108-E8DCB330AE6A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18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004D6-B294-4390-8E2D-CFDD186C7600}" type="datetimeFigureOut">
              <a:rPr lang="zh-CN" altLang="en-US" smtClean="0"/>
              <a:t>2011/3/8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B845F-AE2E-496F-AB40-FFE21F6C9D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831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0"/>
            <a:ext cx="9153525" cy="5400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65799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65799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65799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C78977-5191-4151-8A62-EA38988E94A6}" type="slidenum">
              <a:rPr lang="en-US" altLang="zh-CN">
                <a:solidFill>
                  <a:prstClr val="black">
                    <a:tint val="75000"/>
                  </a:prstClr>
                </a:solidFill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9867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716F70"/>
          </a:solidFill>
          <a:latin typeface="微软雅黑" pitchFamily="34" charset="-122"/>
          <a:ea typeface="微软雅黑" pitchFamily="34" charset="-122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rgbClr val="716F7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rgbClr val="716F7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rgbClr val="716F7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716F7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716F7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52357"/>
      </p:ext>
    </p:extLst>
  </p:cSld>
  <p:clrMapOvr>
    <a:masterClrMapping/>
  </p:clrMapOvr>
  <p:transition advClick="0" advTm="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PECLOGO-eff-0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018" y="2275419"/>
            <a:ext cx="1060349" cy="79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PPECLOGO-eff-0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651" y="2235101"/>
            <a:ext cx="981730" cy="75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PPECLOGO-eff-0-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8444" y="836589"/>
            <a:ext cx="3013731" cy="237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PPECLOGO-eff-0-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541" y="3159881"/>
            <a:ext cx="524127" cy="39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PPECLOGO-eff-0-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445" y="2293056"/>
            <a:ext cx="401158" cy="30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PPECLOGO-eff-0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922" y="1962959"/>
            <a:ext cx="981731" cy="75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3" name="Picture 9" descr="PPECLOGO-eff-5-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047" y="2595438"/>
            <a:ext cx="1477636" cy="112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PPECLOGO-eff-5-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509" y="2834824"/>
            <a:ext cx="1834444" cy="1436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5" name="Picture 11" descr="PPECLOGO-eff-5-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207" y="2114148"/>
            <a:ext cx="1116794" cy="85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6" name="Picture 12" descr="PPECLOGO-eff-0-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905" y="3013730"/>
            <a:ext cx="522112" cy="39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7" name="Picture 13" descr="PPECLOGO-eff-0-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985" y="1753810"/>
            <a:ext cx="522110" cy="39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8" name="Picture 14" descr="PPECLOGO-eff2-1-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42" y="2184704"/>
            <a:ext cx="1697365" cy="142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9" name="Picture 15" descr="PPECLOGO-eff2-1-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731" y="2174625"/>
            <a:ext cx="437445" cy="3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0" name="Picture 16" descr="PPECLOGO-eff2-1-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445" y="2713871"/>
            <a:ext cx="703540" cy="587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1" name="Picture 17" descr="PPECLOGO-eff2-1-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113" y="2298095"/>
            <a:ext cx="360841" cy="30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2" name="Picture 18" descr="PPECLOGO-eff2-1-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095" y="2834823"/>
            <a:ext cx="282222" cy="23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63130" y="2444447"/>
            <a:ext cx="2818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prstClr val="white">
                    <a:lumMod val="65000"/>
                  </a:prstClr>
                </a:solidFill>
                <a:latin typeface="微软雅黑"/>
              </a:rPr>
              <a:t>北京</a:t>
            </a:r>
            <a:r>
              <a:rPr lang="en-US" altLang="zh-CN" sz="2400" dirty="0" smtClean="0">
                <a:solidFill>
                  <a:prstClr val="white">
                    <a:lumMod val="65000"/>
                  </a:prstClr>
                </a:solidFill>
                <a:latin typeface="微软雅黑"/>
              </a:rPr>
              <a:t>XXXX</a:t>
            </a:r>
            <a:endParaRPr lang="zh-CN" altLang="en-US" sz="2400" dirty="0">
              <a:solidFill>
                <a:prstClr val="white">
                  <a:lumMod val="65000"/>
                </a:prstClr>
              </a:solidFill>
              <a:latin typeface="微软雅黑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93662" y="2874679"/>
            <a:ext cx="2777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prstClr val="white">
                    <a:lumMod val="65000"/>
                  </a:prstClr>
                </a:solidFill>
                <a:latin typeface="微软雅黑"/>
              </a:rPr>
              <a:t>XXXXXXX</a:t>
            </a:r>
            <a:endParaRPr lang="zh-CN" altLang="en-US" dirty="0">
              <a:solidFill>
                <a:prstClr val="white">
                  <a:lumMod val="65000"/>
                </a:prstClr>
              </a:solidFill>
              <a:latin typeface="微软雅黑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738819" y="2883693"/>
            <a:ext cx="2674396" cy="0"/>
          </a:xfrm>
          <a:prstGeom prst="line">
            <a:avLst/>
          </a:prstGeom>
          <a:ln>
            <a:solidFill>
              <a:srgbClr val="984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PPECLOGO-eff-0-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763" y="2377447"/>
            <a:ext cx="197556" cy="1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2870604" y="2468994"/>
            <a:ext cx="837300" cy="792526"/>
            <a:chOff x="2870604" y="3613453"/>
            <a:chExt cx="837300" cy="792526"/>
          </a:xfrm>
        </p:grpSpPr>
        <p:sp>
          <p:nvSpPr>
            <p:cNvPr id="5" name="椭圆 4"/>
            <p:cNvSpPr/>
            <p:nvPr/>
          </p:nvSpPr>
          <p:spPr>
            <a:xfrm>
              <a:off x="2870604" y="3613453"/>
              <a:ext cx="792526" cy="792526"/>
            </a:xfrm>
            <a:prstGeom prst="ellipse">
              <a:avLst/>
            </a:prstGeom>
            <a:solidFill>
              <a:srgbClr val="203F2D"/>
            </a:solidFill>
            <a:ln w="127000">
              <a:solidFill>
                <a:srgbClr val="C95839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951951" y="3825050"/>
              <a:ext cx="7559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Logo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844332"/>
      </p:ext>
    </p:extLst>
  </p:cSld>
  <p:clrMapOvr>
    <a:masterClrMapping/>
  </p:clrMapOvr>
  <p:transition advTm="0">
    <p:fade/>
    <p:sndAc>
      <p:stSnd>
        <p:snd r:embed="rId2" name="log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rAng="0" ptsTypes="">
                                      <p:cBhvr>
                                        <p:cTn id="39" dur="3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31632 3.33333E-6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16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-1.85185E-6 L -0.46684 -1.85185E-6 " pathEditMode="relative" rAng="0" ptsTypes="AA">
                                      <p:cBhvr>
                                        <p:cTn id="43" dur="3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-0.19531 1.11111E-6 " pathEditMode="relative" rAng="0" ptsTypes="AA">
                                      <p:cBhvr>
                                        <p:cTn id="45" dur="3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74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-0.43594 2.59259E-6 " pathEditMode="relative" rAng="0" ptsTypes="AA">
                                      <p:cBhvr>
                                        <p:cTn id="47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3577 -1.85185E-6 " pathEditMode="relative" rAng="0" ptsTypes="AA">
                                      <p:cBhvr>
                                        <p:cTn id="49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88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57188 -1.85185E-6 " pathEditMode="relative" rAng="0" ptsTypes="AA">
                                      <p:cBhvr>
                                        <p:cTn id="51" dur="3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4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57188 -1.85185E-6 " pathEditMode="relative" rAng="0" ptsTypes="AA">
                                      <p:cBhvr>
                                        <p:cTn id="53" dur="3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4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0.43906 2.59259E-6 " pathEditMode="relative" rAng="0" ptsTypes="AA">
                                      <p:cBhvr>
                                        <p:cTn id="55" dur="3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62813 2.96296E-6 " pathEditMode="relative" rAng="0" ptsTypes="AA">
                                      <p:cBhvr>
                                        <p:cTn id="57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6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42465 -2.96296E-6 " pathEditMode="relative" rAng="0" ptsTypes="AA">
                                      <p:cBhvr>
                                        <p:cTn id="59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xit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3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3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3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3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450">
            <a:off x="-52544" y="1395513"/>
            <a:ext cx="2807925" cy="2059877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10" descr="铁路边上网的女孩 听音乐"/>
          <p:cNvPicPr>
            <a:picLocks noChangeAspect="1" noChangeArrowheads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1169">
            <a:off x="-47495" y="3679930"/>
            <a:ext cx="2784744" cy="1814788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打电话的女人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66513">
            <a:off x="4789847" y="228946"/>
            <a:ext cx="2189212" cy="1554256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坐在图书馆地上看书拿手机打电话的女大学生"/>
          <p:cNvPicPr>
            <a:picLocks noChangeAspect="1" noChangeArrowheads="1"/>
          </p:cNvPicPr>
          <p:nvPr/>
        </p:nvPicPr>
        <p:blipFill rotWithShape="1">
          <a:blip r:embed="rId5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046"/>
          <a:stretch/>
        </p:blipFill>
        <p:spPr bwMode="auto">
          <a:xfrm rot="163210">
            <a:off x="6696821" y="531555"/>
            <a:ext cx="2205177" cy="3002371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交流"/>
          <p:cNvPicPr>
            <a:picLocks noChangeAspect="1" noChangeArrowheads="1"/>
          </p:cNvPicPr>
          <p:nvPr/>
        </p:nvPicPr>
        <p:blipFill rotWithShape="1">
          <a:blip r:embed="rId6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34238">
            <a:off x="295083" y="290569"/>
            <a:ext cx="2404711" cy="1528357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酒店客服"/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19"/>
          <a:stretch/>
        </p:blipFill>
        <p:spPr bwMode="auto">
          <a:xfrm rot="21360057">
            <a:off x="4818347" y="1949330"/>
            <a:ext cx="2160712" cy="1511092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职业人物"/>
          <p:cNvPicPr>
            <a:picLocks noChangeAspect="1" noChangeArrowheads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10408">
            <a:off x="2796230" y="448144"/>
            <a:ext cx="2441947" cy="1616837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客服"/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8579">
            <a:off x="2968552" y="1844254"/>
            <a:ext cx="2088367" cy="1490611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 descr="http://www.wikish.net/uploads/09/122082234991p4Qkff.jpg"/>
          <p:cNvPicPr>
            <a:picLocks noChangeAspect="1" noChangeArrowheads="1"/>
          </p:cNvPicPr>
          <p:nvPr/>
        </p:nvPicPr>
        <p:blipFill>
          <a:blip r:embed="rId10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3186">
            <a:off x="5656390" y="3118506"/>
            <a:ext cx="3428741" cy="2230265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8618">
            <a:off x="2390914" y="3401935"/>
            <a:ext cx="3351623" cy="1915213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矩形 12"/>
          <p:cNvSpPr/>
          <p:nvPr/>
        </p:nvSpPr>
        <p:spPr>
          <a:xfrm>
            <a:off x="-7448" y="1777380"/>
            <a:ext cx="9160708" cy="1326058"/>
          </a:xfrm>
          <a:prstGeom prst="rect">
            <a:avLst/>
          </a:prstGeom>
          <a:solidFill>
            <a:srgbClr val="378157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3200" dirty="0">
                <a:solidFill>
                  <a:prstClr val="white"/>
                </a:solidFill>
              </a:rPr>
              <a:t>职业生涯与自我</a:t>
            </a:r>
            <a:r>
              <a:rPr lang="zh-CN" altLang="en-US" sz="3200" dirty="0" smtClean="0">
                <a:solidFill>
                  <a:prstClr val="white"/>
                </a:solidFill>
              </a:rPr>
              <a:t>管理</a:t>
            </a:r>
            <a:endParaRPr lang="zh-CN" altLang="en-US" sz="3200" dirty="0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062797" y="3202583"/>
            <a:ext cx="3018407" cy="663029"/>
          </a:xfrm>
          <a:prstGeom prst="rect">
            <a:avLst/>
          </a:prstGeom>
          <a:solidFill>
            <a:srgbClr val="378157">
              <a:alpha val="5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</a:rPr>
              <a:t>主讲</a:t>
            </a:r>
            <a:r>
              <a:rPr lang="en-US" altLang="zh-CN" sz="2000" dirty="0" smtClean="0">
                <a:solidFill>
                  <a:schemeClr val="bg1"/>
                </a:solidFill>
              </a:rPr>
              <a:t>: XXXXXX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0571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350"/>
                            </p:stCondLst>
                            <p:childTnLst>
                              <p:par>
                                <p:cTn id="1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19128" y="17512"/>
            <a:ext cx="5715000" cy="5715000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 flipH="1">
            <a:off x="-19000" y="-14114"/>
            <a:ext cx="5724128" cy="574662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203F2D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23528" y="337220"/>
            <a:ext cx="1276311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zh-CN" sz="16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方正姚体" pitchFamily="2" charset="-122"/>
                <a:ea typeface="方正姚体" pitchFamily="2" charset="-122"/>
              </a:rPr>
              <a:t>8</a:t>
            </a:r>
            <a:endParaRPr lang="zh-CN" altLang="en-US" sz="16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方正姚体" pitchFamily="2" charset="-122"/>
              <a:ea typeface="方正姚体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599839" y="2137420"/>
            <a:ext cx="0" cy="1872208"/>
          </a:xfrm>
          <a:prstGeom prst="line">
            <a:avLst/>
          </a:prstGeom>
          <a:ln w="47625" cmpd="thinThick">
            <a:solidFill>
              <a:srgbClr val="984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691680" y="2311965"/>
            <a:ext cx="1852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</a:rPr>
              <a:t>职场商数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0278" y="298409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与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945804" y="354796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</a:rPr>
              <a:t>职业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4218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6708" y="5441795"/>
            <a:ext cx="9160708" cy="284355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0" y="699542"/>
            <a:ext cx="8532440" cy="0"/>
          </a:xfrm>
          <a:prstGeom prst="line">
            <a:avLst/>
          </a:prstGeom>
          <a:noFill/>
          <a:ln w="9525" cap="flat" cmpd="sng" algn="ctr">
            <a:solidFill>
              <a:srgbClr val="203F2D"/>
            </a:solidFill>
            <a:prstDash val="soli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4127595" y="159540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请加入标题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11151" y="699541"/>
            <a:ext cx="395536" cy="4742254"/>
          </a:xfrm>
          <a:prstGeom prst="rect">
            <a:avLst/>
          </a:prstGeom>
          <a:solidFill>
            <a:srgbClr val="203F2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33688" y="699542"/>
            <a:ext cx="0" cy="4320480"/>
          </a:xfrm>
          <a:prstGeom prst="line">
            <a:avLst/>
          </a:prstGeom>
          <a:noFill/>
          <a:ln w="19050" cap="flat" cmpd="sng" algn="ctr">
            <a:solidFill>
              <a:sysClr val="window" lastClr="FFFFFF"/>
            </a:solidFill>
            <a:prstDash val="solid"/>
          </a:ln>
          <a:effectLst/>
        </p:spPr>
      </p:cxnSp>
      <p:sp>
        <p:nvSpPr>
          <p:cNvPr id="16" name="圆角矩形 15"/>
          <p:cNvSpPr/>
          <p:nvPr/>
        </p:nvSpPr>
        <p:spPr>
          <a:xfrm>
            <a:off x="179512" y="1705372"/>
            <a:ext cx="504056" cy="237626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09112" y="1780070"/>
            <a:ext cx="461152" cy="237626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pPr lvl="0"/>
            <a:r>
              <a:rPr lang="zh-CN" altLang="en-US" sz="1400" kern="0" dirty="0" smtClean="0">
                <a:solidFill>
                  <a:srgbClr val="98442C"/>
                </a:solidFill>
                <a:latin typeface="微软雅黑" pitchFamily="34" charset="-122"/>
                <a:ea typeface="微软雅黑" pitchFamily="34" charset="-122"/>
              </a:rPr>
              <a:t>雷福礼的总裁之路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8442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408" y="1450082"/>
            <a:ext cx="2286000" cy="2819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TextBox 18"/>
          <p:cNvSpPr txBox="1"/>
          <p:nvPr/>
        </p:nvSpPr>
        <p:spPr>
          <a:xfrm>
            <a:off x="5783779" y="4466024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宝洁前首席执行官</a:t>
            </a:r>
            <a:endParaRPr lang="en-US" altLang="zh-CN" dirty="0" smtClean="0"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  <a:p>
            <a:pPr algn="ctr"/>
            <a:r>
              <a:rPr lang="zh-CN" altLang="en-US" dirty="0">
                <a:latin typeface="黑体" pitchFamily="49" charset="-122"/>
                <a:ea typeface="黑体" pitchFamily="49" charset="-122"/>
                <a:cs typeface="Times New Roman" pitchFamily="18" charset="0"/>
              </a:rPr>
              <a:t>雷富礼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A.G.Lafley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）</a:t>
            </a:r>
            <a:endParaRPr lang="zh-CN" altLang="en-US" dirty="0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990813" y="969121"/>
            <a:ext cx="4237371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Joy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洗涤剂品牌助理</a:t>
            </a:r>
          </a:p>
          <a:p>
            <a:pPr>
              <a:lnSpc>
                <a:spcPts val="2100"/>
              </a:lnSpc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丹佛销售培训师、汰渍洗衣粉品牌经理助理</a:t>
            </a:r>
          </a:p>
          <a:p>
            <a:pPr>
              <a:lnSpc>
                <a:spcPts val="2100"/>
              </a:lnSpc>
            </a:pP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Dawn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和象牙雪白洗涤剂品牌经理</a:t>
            </a:r>
          </a:p>
          <a:p>
            <a:pPr>
              <a:lnSpc>
                <a:spcPts val="2100"/>
              </a:lnSpc>
            </a:pP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Cheer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洗涤剂品牌经理</a:t>
            </a:r>
          </a:p>
          <a:p>
            <a:pPr>
              <a:lnSpc>
                <a:spcPts val="2100"/>
              </a:lnSpc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宝洁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PS&amp;D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部门广告副经理</a:t>
            </a:r>
          </a:p>
          <a:p>
            <a:pPr>
              <a:lnSpc>
                <a:spcPts val="2100"/>
              </a:lnSpc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宝洁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PS&amp;D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部门广告经理</a:t>
            </a:r>
          </a:p>
          <a:p>
            <a:pPr>
              <a:lnSpc>
                <a:spcPts val="2100"/>
              </a:lnSpc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宝洁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PS&amp;D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部门洗涤剂类产品总经理</a:t>
            </a:r>
          </a:p>
          <a:p>
            <a:pPr>
              <a:lnSpc>
                <a:spcPts val="2100"/>
              </a:lnSpc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宝洁美国分区洗涤剂类用品副总裁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100"/>
              </a:lnSpc>
            </a:pP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宝洁美国分区洗涤剂类用品总裁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100"/>
              </a:lnSpc>
            </a:pP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宝洁集团副总裁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宝洁公司远东地区总裁</a:t>
            </a:r>
          </a:p>
          <a:p>
            <a:pPr>
              <a:lnSpc>
                <a:spcPts val="2100"/>
              </a:lnSpc>
            </a:pP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宝洁执行副总裁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宝洁亚洲地区总裁</a:t>
            </a:r>
          </a:p>
          <a:p>
            <a:pPr>
              <a:lnSpc>
                <a:spcPts val="2100"/>
              </a:lnSpc>
            </a:pP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宝洁执行副总裁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宝洁北美洲地区总裁</a:t>
            </a:r>
          </a:p>
          <a:p>
            <a:pPr>
              <a:lnSpc>
                <a:spcPts val="2100"/>
              </a:lnSpc>
            </a:pP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宝洁全球美容护理和北美洲地区总裁</a:t>
            </a:r>
          </a:p>
          <a:p>
            <a:pPr>
              <a:lnSpc>
                <a:spcPts val="2100"/>
              </a:lnSpc>
            </a:pP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宝洁首席执行官和总裁</a:t>
            </a:r>
          </a:p>
          <a:p>
            <a:pPr>
              <a:lnSpc>
                <a:spcPts val="2100"/>
              </a:lnSpc>
            </a:pPr>
            <a:r>
              <a:rPr lang="zh-CN" altLang="zh-CN" sz="1400" dirty="0" smtClean="0">
                <a:latin typeface="微软雅黑" pitchFamily="34" charset="-122"/>
                <a:ea typeface="微软雅黑" pitchFamily="34" charset="-122"/>
              </a:rPr>
              <a:t>宝洁集团董事长和首席执行官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1763688" y="1064796"/>
            <a:ext cx="0" cy="3928230"/>
          </a:xfrm>
          <a:prstGeom prst="line">
            <a:avLst/>
          </a:prstGeom>
          <a:ln w="76200" cmpd="thinThick">
            <a:solidFill>
              <a:srgbClr val="98442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539552" y="3130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案例导读</a:t>
            </a:r>
            <a:endParaRPr lang="zh-CN" altLang="en-US" dirty="0">
              <a:solidFill>
                <a:srgbClr val="98442C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1835696" y="349662"/>
            <a:ext cx="0" cy="360040"/>
          </a:xfrm>
          <a:prstGeom prst="line">
            <a:avLst/>
          </a:prstGeom>
          <a:noFill/>
          <a:ln w="57150" cap="flat" cmpd="sng" algn="ctr">
            <a:solidFill>
              <a:srgbClr val="98442C"/>
            </a:solidFill>
            <a:prstDash val="solid"/>
          </a:ln>
          <a:effectLst/>
        </p:spPr>
      </p:cxnSp>
      <p:sp>
        <p:nvSpPr>
          <p:cNvPr id="29" name="矩形 28"/>
          <p:cNvSpPr/>
          <p:nvPr/>
        </p:nvSpPr>
        <p:spPr>
          <a:xfrm>
            <a:off x="1056973" y="1017502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1977</a:t>
            </a:r>
            <a:endParaRPr lang="zh-CN" altLang="en-US" sz="1400" dirty="0"/>
          </a:p>
        </p:txBody>
      </p:sp>
      <p:sp>
        <p:nvSpPr>
          <p:cNvPr id="31" name="矩形 30"/>
          <p:cNvSpPr/>
          <p:nvPr/>
        </p:nvSpPr>
        <p:spPr>
          <a:xfrm>
            <a:off x="1056973" y="1281239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1978</a:t>
            </a:r>
            <a:endParaRPr lang="zh-CN" altLang="en-US" sz="1400" dirty="0"/>
          </a:p>
        </p:txBody>
      </p:sp>
      <p:sp>
        <p:nvSpPr>
          <p:cNvPr id="34" name="矩形 33"/>
          <p:cNvSpPr/>
          <p:nvPr/>
        </p:nvSpPr>
        <p:spPr>
          <a:xfrm>
            <a:off x="1056973" y="1544976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1980</a:t>
            </a:r>
            <a:endParaRPr lang="zh-CN" altLang="en-US" sz="1400" dirty="0"/>
          </a:p>
        </p:txBody>
      </p:sp>
      <p:sp>
        <p:nvSpPr>
          <p:cNvPr id="35" name="矩形 34"/>
          <p:cNvSpPr/>
          <p:nvPr/>
        </p:nvSpPr>
        <p:spPr>
          <a:xfrm>
            <a:off x="1056973" y="1808713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1982</a:t>
            </a:r>
            <a:endParaRPr lang="zh-CN" altLang="en-US" sz="1400" dirty="0"/>
          </a:p>
        </p:txBody>
      </p:sp>
      <p:sp>
        <p:nvSpPr>
          <p:cNvPr id="36" name="矩形 35"/>
          <p:cNvSpPr/>
          <p:nvPr/>
        </p:nvSpPr>
        <p:spPr>
          <a:xfrm>
            <a:off x="1056973" y="2072450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1983</a:t>
            </a:r>
            <a:endParaRPr lang="zh-CN" altLang="en-US" sz="1400" dirty="0"/>
          </a:p>
        </p:txBody>
      </p:sp>
      <p:sp>
        <p:nvSpPr>
          <p:cNvPr id="38" name="矩形 37"/>
          <p:cNvSpPr/>
          <p:nvPr/>
        </p:nvSpPr>
        <p:spPr>
          <a:xfrm>
            <a:off x="1056973" y="2336187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1986</a:t>
            </a:r>
            <a:endParaRPr lang="zh-CN" altLang="en-US" sz="1400" dirty="0"/>
          </a:p>
        </p:txBody>
      </p:sp>
      <p:sp>
        <p:nvSpPr>
          <p:cNvPr id="39" name="矩形 38"/>
          <p:cNvSpPr/>
          <p:nvPr/>
        </p:nvSpPr>
        <p:spPr>
          <a:xfrm>
            <a:off x="1056973" y="2863661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1991</a:t>
            </a:r>
            <a:endParaRPr lang="zh-CN" altLang="en-US" sz="1400" dirty="0"/>
          </a:p>
        </p:txBody>
      </p:sp>
      <p:sp>
        <p:nvSpPr>
          <p:cNvPr id="40" name="矩形 39"/>
          <p:cNvSpPr/>
          <p:nvPr/>
        </p:nvSpPr>
        <p:spPr>
          <a:xfrm>
            <a:off x="1056973" y="2599924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1988</a:t>
            </a:r>
            <a:endParaRPr lang="zh-CN" altLang="en-US" sz="1400" dirty="0"/>
          </a:p>
        </p:txBody>
      </p:sp>
      <p:sp>
        <p:nvSpPr>
          <p:cNvPr id="41" name="矩形 40"/>
          <p:cNvSpPr/>
          <p:nvPr/>
        </p:nvSpPr>
        <p:spPr>
          <a:xfrm>
            <a:off x="1056973" y="3127398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1992</a:t>
            </a:r>
            <a:endParaRPr lang="zh-CN" altLang="en-US" sz="1400" dirty="0"/>
          </a:p>
        </p:txBody>
      </p:sp>
      <p:sp>
        <p:nvSpPr>
          <p:cNvPr id="42" name="矩形 41"/>
          <p:cNvSpPr/>
          <p:nvPr/>
        </p:nvSpPr>
        <p:spPr>
          <a:xfrm>
            <a:off x="1056973" y="3654872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1995</a:t>
            </a:r>
            <a:endParaRPr lang="zh-CN" altLang="en-US" sz="1400" dirty="0"/>
          </a:p>
        </p:txBody>
      </p:sp>
      <p:sp>
        <p:nvSpPr>
          <p:cNvPr id="43" name="矩形 42"/>
          <p:cNvSpPr/>
          <p:nvPr/>
        </p:nvSpPr>
        <p:spPr>
          <a:xfrm>
            <a:off x="1056973" y="4182346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1999</a:t>
            </a:r>
            <a:endParaRPr lang="zh-CN" altLang="en-US" sz="1400" dirty="0"/>
          </a:p>
        </p:txBody>
      </p:sp>
      <p:sp>
        <p:nvSpPr>
          <p:cNvPr id="44" name="矩形 43"/>
          <p:cNvSpPr/>
          <p:nvPr/>
        </p:nvSpPr>
        <p:spPr>
          <a:xfrm>
            <a:off x="1056973" y="4446083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2000</a:t>
            </a:r>
            <a:endParaRPr lang="zh-CN" altLang="en-US" sz="1400" dirty="0"/>
          </a:p>
        </p:txBody>
      </p:sp>
      <p:sp>
        <p:nvSpPr>
          <p:cNvPr id="45" name="矩形 44"/>
          <p:cNvSpPr/>
          <p:nvPr/>
        </p:nvSpPr>
        <p:spPr>
          <a:xfrm>
            <a:off x="1056973" y="3391135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1994</a:t>
            </a:r>
            <a:endParaRPr lang="zh-CN" altLang="en-US" sz="1400" dirty="0"/>
          </a:p>
        </p:txBody>
      </p:sp>
      <p:sp>
        <p:nvSpPr>
          <p:cNvPr id="46" name="矩形 45"/>
          <p:cNvSpPr/>
          <p:nvPr/>
        </p:nvSpPr>
        <p:spPr>
          <a:xfrm>
            <a:off x="1056973" y="3918609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1998</a:t>
            </a:r>
            <a:endParaRPr lang="zh-CN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1056973" y="4709821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2002</a:t>
            </a:r>
            <a:endParaRPr lang="zh-CN" altLang="en-US" sz="1400" dirty="0"/>
          </a:p>
        </p:txBody>
      </p:sp>
      <p:grpSp>
        <p:nvGrpSpPr>
          <p:cNvPr id="32" name="组合 31"/>
          <p:cNvGrpSpPr/>
          <p:nvPr/>
        </p:nvGrpSpPr>
        <p:grpSpPr>
          <a:xfrm>
            <a:off x="179512" y="4753860"/>
            <a:ext cx="837300" cy="792526"/>
            <a:chOff x="2870604" y="3613453"/>
            <a:chExt cx="837300" cy="792526"/>
          </a:xfrm>
        </p:grpSpPr>
        <p:sp>
          <p:nvSpPr>
            <p:cNvPr id="33" name="椭圆 32"/>
            <p:cNvSpPr/>
            <p:nvPr/>
          </p:nvSpPr>
          <p:spPr>
            <a:xfrm>
              <a:off x="2870604" y="3613453"/>
              <a:ext cx="792526" cy="792526"/>
            </a:xfrm>
            <a:prstGeom prst="ellipse">
              <a:avLst/>
            </a:prstGeom>
            <a:solidFill>
              <a:srgbClr val="203F2D"/>
            </a:solidFill>
            <a:ln w="127000">
              <a:solidFill>
                <a:srgbClr val="C95839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951951" y="3825050"/>
              <a:ext cx="7559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Logo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929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4" grpId="0"/>
      <p:bldP spid="29" grpId="0"/>
      <p:bldP spid="31" grpId="0"/>
      <p:bldP spid="34" grpId="0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2195736" y="1849388"/>
            <a:ext cx="1295400" cy="873125"/>
            <a:chOff x="2496" y="1457"/>
            <a:chExt cx="421" cy="284"/>
          </a:xfrm>
        </p:grpSpPr>
        <p:sp>
          <p:nvSpPr>
            <p:cNvPr id="3" name="Freeform 46"/>
            <p:cNvSpPr>
              <a:spLocks noEditPoints="1"/>
            </p:cNvSpPr>
            <p:nvPr/>
          </p:nvSpPr>
          <p:spPr bwMode="auto">
            <a:xfrm>
              <a:off x="2785" y="1457"/>
              <a:ext cx="132" cy="119"/>
            </a:xfrm>
            <a:custGeom>
              <a:avLst/>
              <a:gdLst>
                <a:gd name="T0" fmla="*/ 83 w 104"/>
                <a:gd name="T1" fmla="*/ 91 h 94"/>
                <a:gd name="T2" fmla="*/ 69 w 104"/>
                <a:gd name="T3" fmla="*/ 70 h 94"/>
                <a:gd name="T4" fmla="*/ 65 w 104"/>
                <a:gd name="T5" fmla="*/ 87 h 94"/>
                <a:gd name="T6" fmla="*/ 80 w 104"/>
                <a:gd name="T7" fmla="*/ 103 h 94"/>
                <a:gd name="T8" fmla="*/ 91 w 104"/>
                <a:gd name="T9" fmla="*/ 119 h 94"/>
                <a:gd name="T10" fmla="*/ 90 w 104"/>
                <a:gd name="T11" fmla="*/ 85 h 94"/>
                <a:gd name="T12" fmla="*/ 72 w 104"/>
                <a:gd name="T13" fmla="*/ 68 h 94"/>
                <a:gd name="T14" fmla="*/ 83 w 104"/>
                <a:gd name="T15" fmla="*/ 91 h 94"/>
                <a:gd name="T16" fmla="*/ 48 w 104"/>
                <a:gd name="T17" fmla="*/ 29 h 94"/>
                <a:gd name="T18" fmla="*/ 62 w 104"/>
                <a:gd name="T19" fmla="*/ 49 h 94"/>
                <a:gd name="T20" fmla="*/ 65 w 104"/>
                <a:gd name="T21" fmla="*/ 32 h 94"/>
                <a:gd name="T22" fmla="*/ 51 w 104"/>
                <a:gd name="T23" fmla="*/ 16 h 94"/>
                <a:gd name="T24" fmla="*/ 38 w 104"/>
                <a:gd name="T25" fmla="*/ 0 h 94"/>
                <a:gd name="T26" fmla="*/ 41 w 104"/>
                <a:gd name="T27" fmla="*/ 35 h 94"/>
                <a:gd name="T28" fmla="*/ 58 w 104"/>
                <a:gd name="T29" fmla="*/ 51 h 94"/>
                <a:gd name="T30" fmla="*/ 48 w 104"/>
                <a:gd name="T31" fmla="*/ 29 h 94"/>
                <a:gd name="T32" fmla="*/ 99 w 104"/>
                <a:gd name="T33" fmla="*/ 48 h 94"/>
                <a:gd name="T34" fmla="*/ 77 w 104"/>
                <a:gd name="T35" fmla="*/ 57 h 94"/>
                <a:gd name="T36" fmla="*/ 102 w 104"/>
                <a:gd name="T37" fmla="*/ 58 h 94"/>
                <a:gd name="T38" fmla="*/ 76 w 104"/>
                <a:gd name="T39" fmla="*/ 60 h 94"/>
                <a:gd name="T40" fmla="*/ 91 w 104"/>
                <a:gd name="T41" fmla="*/ 71 h 94"/>
                <a:gd name="T42" fmla="*/ 112 w 104"/>
                <a:gd name="T43" fmla="*/ 66 h 94"/>
                <a:gd name="T44" fmla="*/ 132 w 104"/>
                <a:gd name="T45" fmla="*/ 62 h 94"/>
                <a:gd name="T46" fmla="*/ 99 w 104"/>
                <a:gd name="T47" fmla="*/ 48 h 94"/>
                <a:gd name="T48" fmla="*/ 33 w 104"/>
                <a:gd name="T49" fmla="*/ 70 h 94"/>
                <a:gd name="T50" fmla="*/ 55 w 104"/>
                <a:gd name="T51" fmla="*/ 61 h 94"/>
                <a:gd name="T52" fmla="*/ 30 w 104"/>
                <a:gd name="T53" fmla="*/ 60 h 94"/>
                <a:gd name="T54" fmla="*/ 56 w 104"/>
                <a:gd name="T55" fmla="*/ 57 h 94"/>
                <a:gd name="T56" fmla="*/ 41 w 104"/>
                <a:gd name="T57" fmla="*/ 46 h 94"/>
                <a:gd name="T58" fmla="*/ 20 w 104"/>
                <a:gd name="T59" fmla="*/ 52 h 94"/>
                <a:gd name="T60" fmla="*/ 0 w 104"/>
                <a:gd name="T61" fmla="*/ 54 h 94"/>
                <a:gd name="T62" fmla="*/ 33 w 104"/>
                <a:gd name="T63" fmla="*/ 70 h 94"/>
                <a:gd name="T64" fmla="*/ 46 w 104"/>
                <a:gd name="T65" fmla="*/ 90 h 94"/>
                <a:gd name="T66" fmla="*/ 58 w 104"/>
                <a:gd name="T67" fmla="*/ 67 h 94"/>
                <a:gd name="T68" fmla="*/ 41 w 104"/>
                <a:gd name="T69" fmla="*/ 73 h 94"/>
                <a:gd name="T70" fmla="*/ 34 w 104"/>
                <a:gd name="T71" fmla="*/ 94 h 94"/>
                <a:gd name="T72" fmla="*/ 27 w 104"/>
                <a:gd name="T73" fmla="*/ 113 h 94"/>
                <a:gd name="T74" fmla="*/ 56 w 104"/>
                <a:gd name="T75" fmla="*/ 94 h 94"/>
                <a:gd name="T76" fmla="*/ 61 w 104"/>
                <a:gd name="T77" fmla="*/ 70 h 94"/>
                <a:gd name="T78" fmla="*/ 46 w 104"/>
                <a:gd name="T79" fmla="*/ 90 h 94"/>
                <a:gd name="T80" fmla="*/ 84 w 104"/>
                <a:gd name="T81" fmla="*/ 30 h 94"/>
                <a:gd name="T82" fmla="*/ 72 w 104"/>
                <a:gd name="T83" fmla="*/ 52 h 94"/>
                <a:gd name="T84" fmla="*/ 90 w 104"/>
                <a:gd name="T85" fmla="*/ 46 h 94"/>
                <a:gd name="T86" fmla="*/ 95 w 104"/>
                <a:gd name="T87" fmla="*/ 25 h 94"/>
                <a:gd name="T88" fmla="*/ 104 w 104"/>
                <a:gd name="T89" fmla="*/ 8 h 94"/>
                <a:gd name="T90" fmla="*/ 75 w 104"/>
                <a:gd name="T91" fmla="*/ 27 h 94"/>
                <a:gd name="T92" fmla="*/ 70 w 104"/>
                <a:gd name="T93" fmla="*/ 49 h 94"/>
                <a:gd name="T94" fmla="*/ 84 w 104"/>
                <a:gd name="T95" fmla="*/ 30 h 94"/>
                <a:gd name="T96" fmla="*/ 62 w 104"/>
                <a:gd name="T97" fmla="*/ 52 h 94"/>
                <a:gd name="T98" fmla="*/ 57 w 104"/>
                <a:gd name="T99" fmla="*/ 63 h 94"/>
                <a:gd name="T100" fmla="*/ 69 w 104"/>
                <a:gd name="T101" fmla="*/ 67 h 94"/>
                <a:gd name="T102" fmla="*/ 74 w 104"/>
                <a:gd name="T103" fmla="*/ 56 h 94"/>
                <a:gd name="T104" fmla="*/ 62 w 104"/>
                <a:gd name="T105" fmla="*/ 52 h 9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04" h="94">
                  <a:moveTo>
                    <a:pt x="65" y="72"/>
                  </a:moveTo>
                  <a:cubicBezTo>
                    <a:pt x="60" y="68"/>
                    <a:pt x="56" y="61"/>
                    <a:pt x="54" y="55"/>
                  </a:cubicBezTo>
                  <a:cubicBezTo>
                    <a:pt x="53" y="58"/>
                    <a:pt x="49" y="65"/>
                    <a:pt x="51" y="69"/>
                  </a:cubicBezTo>
                  <a:cubicBezTo>
                    <a:pt x="54" y="76"/>
                    <a:pt x="58" y="76"/>
                    <a:pt x="63" y="81"/>
                  </a:cubicBezTo>
                  <a:cubicBezTo>
                    <a:pt x="67" y="86"/>
                    <a:pt x="72" y="94"/>
                    <a:pt x="72" y="94"/>
                  </a:cubicBezTo>
                  <a:cubicBezTo>
                    <a:pt x="72" y="94"/>
                    <a:pt x="75" y="77"/>
                    <a:pt x="71" y="67"/>
                  </a:cubicBezTo>
                  <a:cubicBezTo>
                    <a:pt x="68" y="59"/>
                    <a:pt x="60" y="56"/>
                    <a:pt x="57" y="54"/>
                  </a:cubicBezTo>
                  <a:cubicBezTo>
                    <a:pt x="58" y="60"/>
                    <a:pt x="61" y="66"/>
                    <a:pt x="65" y="72"/>
                  </a:cubicBezTo>
                  <a:close/>
                  <a:moveTo>
                    <a:pt x="38" y="23"/>
                  </a:moveTo>
                  <a:cubicBezTo>
                    <a:pt x="43" y="26"/>
                    <a:pt x="46" y="33"/>
                    <a:pt x="49" y="39"/>
                  </a:cubicBezTo>
                  <a:cubicBezTo>
                    <a:pt x="50" y="37"/>
                    <a:pt x="53" y="30"/>
                    <a:pt x="51" y="25"/>
                  </a:cubicBezTo>
                  <a:cubicBezTo>
                    <a:pt x="49" y="19"/>
                    <a:pt x="45" y="18"/>
                    <a:pt x="40" y="13"/>
                  </a:cubicBezTo>
                  <a:cubicBezTo>
                    <a:pt x="35" y="8"/>
                    <a:pt x="30" y="0"/>
                    <a:pt x="30" y="0"/>
                  </a:cubicBezTo>
                  <a:cubicBezTo>
                    <a:pt x="30" y="0"/>
                    <a:pt x="28" y="18"/>
                    <a:pt x="32" y="28"/>
                  </a:cubicBezTo>
                  <a:cubicBezTo>
                    <a:pt x="35" y="35"/>
                    <a:pt x="42" y="39"/>
                    <a:pt x="46" y="40"/>
                  </a:cubicBezTo>
                  <a:cubicBezTo>
                    <a:pt x="44" y="34"/>
                    <a:pt x="42" y="28"/>
                    <a:pt x="38" y="23"/>
                  </a:cubicBezTo>
                  <a:close/>
                  <a:moveTo>
                    <a:pt x="78" y="38"/>
                  </a:moveTo>
                  <a:cubicBezTo>
                    <a:pt x="70" y="37"/>
                    <a:pt x="64" y="42"/>
                    <a:pt x="61" y="45"/>
                  </a:cubicBezTo>
                  <a:cubicBezTo>
                    <a:pt x="67" y="46"/>
                    <a:pt x="73" y="46"/>
                    <a:pt x="80" y="46"/>
                  </a:cubicBezTo>
                  <a:cubicBezTo>
                    <a:pt x="74" y="48"/>
                    <a:pt x="67" y="48"/>
                    <a:pt x="60" y="47"/>
                  </a:cubicBezTo>
                  <a:cubicBezTo>
                    <a:pt x="62" y="50"/>
                    <a:pt x="67" y="56"/>
                    <a:pt x="72" y="56"/>
                  </a:cubicBezTo>
                  <a:cubicBezTo>
                    <a:pt x="79" y="57"/>
                    <a:pt x="81" y="54"/>
                    <a:pt x="88" y="52"/>
                  </a:cubicBezTo>
                  <a:cubicBezTo>
                    <a:pt x="94" y="50"/>
                    <a:pt x="104" y="49"/>
                    <a:pt x="104" y="49"/>
                  </a:cubicBezTo>
                  <a:cubicBezTo>
                    <a:pt x="104" y="49"/>
                    <a:pt x="89" y="39"/>
                    <a:pt x="78" y="38"/>
                  </a:cubicBezTo>
                  <a:close/>
                  <a:moveTo>
                    <a:pt x="26" y="55"/>
                  </a:moveTo>
                  <a:cubicBezTo>
                    <a:pt x="34" y="55"/>
                    <a:pt x="40" y="50"/>
                    <a:pt x="43" y="48"/>
                  </a:cubicBezTo>
                  <a:cubicBezTo>
                    <a:pt x="37" y="47"/>
                    <a:pt x="31" y="46"/>
                    <a:pt x="24" y="47"/>
                  </a:cubicBezTo>
                  <a:cubicBezTo>
                    <a:pt x="30" y="44"/>
                    <a:pt x="37" y="44"/>
                    <a:pt x="44" y="45"/>
                  </a:cubicBezTo>
                  <a:cubicBezTo>
                    <a:pt x="42" y="43"/>
                    <a:pt x="38" y="37"/>
                    <a:pt x="32" y="36"/>
                  </a:cubicBezTo>
                  <a:cubicBezTo>
                    <a:pt x="26" y="36"/>
                    <a:pt x="23" y="39"/>
                    <a:pt x="16" y="41"/>
                  </a:cubicBezTo>
                  <a:cubicBezTo>
                    <a:pt x="10" y="43"/>
                    <a:pt x="0" y="43"/>
                    <a:pt x="0" y="43"/>
                  </a:cubicBezTo>
                  <a:cubicBezTo>
                    <a:pt x="0" y="43"/>
                    <a:pt x="15" y="54"/>
                    <a:pt x="26" y="55"/>
                  </a:cubicBezTo>
                  <a:close/>
                  <a:moveTo>
                    <a:pt x="36" y="71"/>
                  </a:moveTo>
                  <a:cubicBezTo>
                    <a:pt x="37" y="65"/>
                    <a:pt x="42" y="59"/>
                    <a:pt x="46" y="53"/>
                  </a:cubicBezTo>
                  <a:cubicBezTo>
                    <a:pt x="43" y="54"/>
                    <a:pt x="35" y="54"/>
                    <a:pt x="32" y="58"/>
                  </a:cubicBezTo>
                  <a:cubicBezTo>
                    <a:pt x="28" y="64"/>
                    <a:pt x="29" y="68"/>
                    <a:pt x="27" y="74"/>
                  </a:cubicBezTo>
                  <a:cubicBezTo>
                    <a:pt x="25" y="80"/>
                    <a:pt x="21" y="89"/>
                    <a:pt x="21" y="89"/>
                  </a:cubicBezTo>
                  <a:cubicBezTo>
                    <a:pt x="21" y="89"/>
                    <a:pt x="37" y="82"/>
                    <a:pt x="44" y="74"/>
                  </a:cubicBezTo>
                  <a:cubicBezTo>
                    <a:pt x="49" y="67"/>
                    <a:pt x="48" y="59"/>
                    <a:pt x="48" y="55"/>
                  </a:cubicBezTo>
                  <a:cubicBezTo>
                    <a:pt x="44" y="60"/>
                    <a:pt x="40" y="65"/>
                    <a:pt x="36" y="71"/>
                  </a:cubicBezTo>
                  <a:close/>
                  <a:moveTo>
                    <a:pt x="66" y="24"/>
                  </a:moveTo>
                  <a:cubicBezTo>
                    <a:pt x="65" y="30"/>
                    <a:pt x="61" y="36"/>
                    <a:pt x="57" y="41"/>
                  </a:cubicBezTo>
                  <a:cubicBezTo>
                    <a:pt x="60" y="41"/>
                    <a:pt x="67" y="40"/>
                    <a:pt x="71" y="36"/>
                  </a:cubicBezTo>
                  <a:cubicBezTo>
                    <a:pt x="75" y="31"/>
                    <a:pt x="73" y="27"/>
                    <a:pt x="75" y="20"/>
                  </a:cubicBezTo>
                  <a:cubicBezTo>
                    <a:pt x="77" y="14"/>
                    <a:pt x="82" y="6"/>
                    <a:pt x="82" y="6"/>
                  </a:cubicBezTo>
                  <a:cubicBezTo>
                    <a:pt x="82" y="6"/>
                    <a:pt x="65" y="12"/>
                    <a:pt x="59" y="21"/>
                  </a:cubicBezTo>
                  <a:cubicBezTo>
                    <a:pt x="54" y="27"/>
                    <a:pt x="54" y="35"/>
                    <a:pt x="55" y="39"/>
                  </a:cubicBezTo>
                  <a:cubicBezTo>
                    <a:pt x="59" y="35"/>
                    <a:pt x="63" y="30"/>
                    <a:pt x="66" y="24"/>
                  </a:cubicBezTo>
                  <a:close/>
                  <a:moveTo>
                    <a:pt x="49" y="41"/>
                  </a:moveTo>
                  <a:cubicBezTo>
                    <a:pt x="45" y="42"/>
                    <a:pt x="44" y="46"/>
                    <a:pt x="45" y="50"/>
                  </a:cubicBezTo>
                  <a:cubicBezTo>
                    <a:pt x="47" y="53"/>
                    <a:pt x="51" y="55"/>
                    <a:pt x="54" y="53"/>
                  </a:cubicBezTo>
                  <a:cubicBezTo>
                    <a:pt x="58" y="52"/>
                    <a:pt x="59" y="47"/>
                    <a:pt x="58" y="44"/>
                  </a:cubicBezTo>
                  <a:cubicBezTo>
                    <a:pt x="56" y="41"/>
                    <a:pt x="52" y="39"/>
                    <a:pt x="49" y="41"/>
                  </a:cubicBezTo>
                  <a:close/>
                </a:path>
              </a:pathLst>
            </a:custGeom>
            <a:solidFill>
              <a:srgbClr val="BE1E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" name="Freeform 47"/>
            <p:cNvSpPr>
              <a:spLocks noEditPoints="1"/>
            </p:cNvSpPr>
            <p:nvPr/>
          </p:nvSpPr>
          <p:spPr bwMode="auto">
            <a:xfrm>
              <a:off x="2697" y="1469"/>
              <a:ext cx="88" cy="81"/>
            </a:xfrm>
            <a:custGeom>
              <a:avLst/>
              <a:gdLst>
                <a:gd name="T0" fmla="*/ 54 w 69"/>
                <a:gd name="T1" fmla="*/ 62 h 63"/>
                <a:gd name="T2" fmla="*/ 46 w 69"/>
                <a:gd name="T3" fmla="*/ 48 h 63"/>
                <a:gd name="T4" fmla="*/ 43 w 69"/>
                <a:gd name="T5" fmla="*/ 60 h 63"/>
                <a:gd name="T6" fmla="*/ 52 w 69"/>
                <a:gd name="T7" fmla="*/ 71 h 63"/>
                <a:gd name="T8" fmla="*/ 61 w 69"/>
                <a:gd name="T9" fmla="*/ 81 h 63"/>
                <a:gd name="T10" fmla="*/ 60 w 69"/>
                <a:gd name="T11" fmla="*/ 58 h 63"/>
                <a:gd name="T12" fmla="*/ 47 w 69"/>
                <a:gd name="T13" fmla="*/ 48 h 63"/>
                <a:gd name="T14" fmla="*/ 54 w 69"/>
                <a:gd name="T15" fmla="*/ 62 h 63"/>
                <a:gd name="T16" fmla="*/ 32 w 69"/>
                <a:gd name="T17" fmla="*/ 21 h 63"/>
                <a:gd name="T18" fmla="*/ 41 w 69"/>
                <a:gd name="T19" fmla="*/ 35 h 63"/>
                <a:gd name="T20" fmla="*/ 43 w 69"/>
                <a:gd name="T21" fmla="*/ 22 h 63"/>
                <a:gd name="T22" fmla="*/ 33 w 69"/>
                <a:gd name="T23" fmla="*/ 12 h 63"/>
                <a:gd name="T24" fmla="*/ 26 w 69"/>
                <a:gd name="T25" fmla="*/ 0 h 63"/>
                <a:gd name="T26" fmla="*/ 27 w 69"/>
                <a:gd name="T27" fmla="*/ 24 h 63"/>
                <a:gd name="T28" fmla="*/ 38 w 69"/>
                <a:gd name="T29" fmla="*/ 35 h 63"/>
                <a:gd name="T30" fmla="*/ 32 w 69"/>
                <a:gd name="T31" fmla="*/ 21 h 63"/>
                <a:gd name="T32" fmla="*/ 66 w 69"/>
                <a:gd name="T33" fmla="*/ 33 h 63"/>
                <a:gd name="T34" fmla="*/ 51 w 69"/>
                <a:gd name="T35" fmla="*/ 39 h 63"/>
                <a:gd name="T36" fmla="*/ 68 w 69"/>
                <a:gd name="T37" fmla="*/ 40 h 63"/>
                <a:gd name="T38" fmla="*/ 51 w 69"/>
                <a:gd name="T39" fmla="*/ 41 h 63"/>
                <a:gd name="T40" fmla="*/ 60 w 69"/>
                <a:gd name="T41" fmla="*/ 49 h 63"/>
                <a:gd name="T42" fmla="*/ 74 w 69"/>
                <a:gd name="T43" fmla="*/ 45 h 63"/>
                <a:gd name="T44" fmla="*/ 88 w 69"/>
                <a:gd name="T45" fmla="*/ 42 h 63"/>
                <a:gd name="T46" fmla="*/ 66 w 69"/>
                <a:gd name="T47" fmla="*/ 33 h 63"/>
                <a:gd name="T48" fmla="*/ 22 w 69"/>
                <a:gd name="T49" fmla="*/ 48 h 63"/>
                <a:gd name="T50" fmla="*/ 36 w 69"/>
                <a:gd name="T51" fmla="*/ 41 h 63"/>
                <a:gd name="T52" fmla="*/ 19 w 69"/>
                <a:gd name="T53" fmla="*/ 41 h 63"/>
                <a:gd name="T54" fmla="*/ 37 w 69"/>
                <a:gd name="T55" fmla="*/ 40 h 63"/>
                <a:gd name="T56" fmla="*/ 27 w 69"/>
                <a:gd name="T57" fmla="*/ 32 h 63"/>
                <a:gd name="T58" fmla="*/ 13 w 69"/>
                <a:gd name="T59" fmla="*/ 36 h 63"/>
                <a:gd name="T60" fmla="*/ 0 w 69"/>
                <a:gd name="T61" fmla="*/ 37 h 63"/>
                <a:gd name="T62" fmla="*/ 22 w 69"/>
                <a:gd name="T63" fmla="*/ 48 h 63"/>
                <a:gd name="T64" fmla="*/ 31 w 69"/>
                <a:gd name="T65" fmla="*/ 62 h 63"/>
                <a:gd name="T66" fmla="*/ 38 w 69"/>
                <a:gd name="T67" fmla="*/ 46 h 63"/>
                <a:gd name="T68" fmla="*/ 27 w 69"/>
                <a:gd name="T69" fmla="*/ 50 h 63"/>
                <a:gd name="T70" fmla="*/ 22 w 69"/>
                <a:gd name="T71" fmla="*/ 64 h 63"/>
                <a:gd name="T72" fmla="*/ 17 w 69"/>
                <a:gd name="T73" fmla="*/ 77 h 63"/>
                <a:gd name="T74" fmla="*/ 37 w 69"/>
                <a:gd name="T75" fmla="*/ 64 h 63"/>
                <a:gd name="T76" fmla="*/ 40 w 69"/>
                <a:gd name="T77" fmla="*/ 49 h 63"/>
                <a:gd name="T78" fmla="*/ 31 w 69"/>
                <a:gd name="T79" fmla="*/ 62 h 63"/>
                <a:gd name="T80" fmla="*/ 55 w 69"/>
                <a:gd name="T81" fmla="*/ 21 h 63"/>
                <a:gd name="T82" fmla="*/ 47 w 69"/>
                <a:gd name="T83" fmla="*/ 36 h 63"/>
                <a:gd name="T84" fmla="*/ 59 w 69"/>
                <a:gd name="T85" fmla="*/ 32 h 63"/>
                <a:gd name="T86" fmla="*/ 64 w 69"/>
                <a:gd name="T87" fmla="*/ 18 h 63"/>
                <a:gd name="T88" fmla="*/ 69 w 69"/>
                <a:gd name="T89" fmla="*/ 5 h 63"/>
                <a:gd name="T90" fmla="*/ 48 w 69"/>
                <a:gd name="T91" fmla="*/ 18 h 63"/>
                <a:gd name="T92" fmla="*/ 46 w 69"/>
                <a:gd name="T93" fmla="*/ 33 h 63"/>
                <a:gd name="T94" fmla="*/ 55 w 69"/>
                <a:gd name="T95" fmla="*/ 21 h 63"/>
                <a:gd name="T96" fmla="*/ 41 w 69"/>
                <a:gd name="T97" fmla="*/ 36 h 63"/>
                <a:gd name="T98" fmla="*/ 38 w 69"/>
                <a:gd name="T99" fmla="*/ 44 h 63"/>
                <a:gd name="T100" fmla="*/ 46 w 69"/>
                <a:gd name="T101" fmla="*/ 46 h 63"/>
                <a:gd name="T102" fmla="*/ 48 w 69"/>
                <a:gd name="T103" fmla="*/ 39 h 63"/>
                <a:gd name="T104" fmla="*/ 41 w 69"/>
                <a:gd name="T105" fmla="*/ 36 h 6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69" h="63">
                  <a:moveTo>
                    <a:pt x="42" y="48"/>
                  </a:moveTo>
                  <a:cubicBezTo>
                    <a:pt x="39" y="46"/>
                    <a:pt x="37" y="41"/>
                    <a:pt x="36" y="37"/>
                  </a:cubicBezTo>
                  <a:cubicBezTo>
                    <a:pt x="34" y="39"/>
                    <a:pt x="32" y="44"/>
                    <a:pt x="34" y="47"/>
                  </a:cubicBezTo>
                  <a:cubicBezTo>
                    <a:pt x="35" y="51"/>
                    <a:pt x="38" y="51"/>
                    <a:pt x="41" y="55"/>
                  </a:cubicBezTo>
                  <a:cubicBezTo>
                    <a:pt x="44" y="58"/>
                    <a:pt x="48" y="63"/>
                    <a:pt x="48" y="63"/>
                  </a:cubicBezTo>
                  <a:cubicBezTo>
                    <a:pt x="48" y="63"/>
                    <a:pt x="49" y="52"/>
                    <a:pt x="47" y="45"/>
                  </a:cubicBezTo>
                  <a:cubicBezTo>
                    <a:pt x="45" y="40"/>
                    <a:pt x="40" y="38"/>
                    <a:pt x="37" y="37"/>
                  </a:cubicBezTo>
                  <a:cubicBezTo>
                    <a:pt x="38" y="41"/>
                    <a:pt x="40" y="44"/>
                    <a:pt x="42" y="48"/>
                  </a:cubicBezTo>
                  <a:close/>
                  <a:moveTo>
                    <a:pt x="25" y="16"/>
                  </a:moveTo>
                  <a:cubicBezTo>
                    <a:pt x="28" y="18"/>
                    <a:pt x="30" y="23"/>
                    <a:pt x="32" y="27"/>
                  </a:cubicBezTo>
                  <a:cubicBezTo>
                    <a:pt x="33" y="25"/>
                    <a:pt x="35" y="20"/>
                    <a:pt x="34" y="17"/>
                  </a:cubicBezTo>
                  <a:cubicBezTo>
                    <a:pt x="32" y="13"/>
                    <a:pt x="29" y="12"/>
                    <a:pt x="26" y="9"/>
                  </a:cubicBezTo>
                  <a:cubicBezTo>
                    <a:pt x="23" y="6"/>
                    <a:pt x="20" y="0"/>
                    <a:pt x="20" y="0"/>
                  </a:cubicBezTo>
                  <a:cubicBezTo>
                    <a:pt x="20" y="0"/>
                    <a:pt x="18" y="12"/>
                    <a:pt x="21" y="19"/>
                  </a:cubicBezTo>
                  <a:cubicBezTo>
                    <a:pt x="23" y="24"/>
                    <a:pt x="28" y="26"/>
                    <a:pt x="30" y="27"/>
                  </a:cubicBezTo>
                  <a:cubicBezTo>
                    <a:pt x="29" y="23"/>
                    <a:pt x="27" y="19"/>
                    <a:pt x="25" y="16"/>
                  </a:cubicBezTo>
                  <a:close/>
                  <a:moveTo>
                    <a:pt x="52" y="26"/>
                  </a:moveTo>
                  <a:cubicBezTo>
                    <a:pt x="46" y="25"/>
                    <a:pt x="42" y="29"/>
                    <a:pt x="40" y="30"/>
                  </a:cubicBezTo>
                  <a:cubicBezTo>
                    <a:pt x="44" y="31"/>
                    <a:pt x="48" y="31"/>
                    <a:pt x="53" y="31"/>
                  </a:cubicBezTo>
                  <a:cubicBezTo>
                    <a:pt x="49" y="33"/>
                    <a:pt x="44" y="33"/>
                    <a:pt x="40" y="32"/>
                  </a:cubicBezTo>
                  <a:cubicBezTo>
                    <a:pt x="41" y="34"/>
                    <a:pt x="44" y="38"/>
                    <a:pt x="47" y="38"/>
                  </a:cubicBezTo>
                  <a:cubicBezTo>
                    <a:pt x="52" y="39"/>
                    <a:pt x="54" y="36"/>
                    <a:pt x="58" y="35"/>
                  </a:cubicBezTo>
                  <a:cubicBezTo>
                    <a:pt x="62" y="34"/>
                    <a:pt x="69" y="33"/>
                    <a:pt x="69" y="33"/>
                  </a:cubicBezTo>
                  <a:cubicBezTo>
                    <a:pt x="69" y="33"/>
                    <a:pt x="59" y="26"/>
                    <a:pt x="52" y="26"/>
                  </a:cubicBezTo>
                  <a:close/>
                  <a:moveTo>
                    <a:pt x="17" y="37"/>
                  </a:moveTo>
                  <a:cubicBezTo>
                    <a:pt x="22" y="37"/>
                    <a:pt x="26" y="34"/>
                    <a:pt x="28" y="32"/>
                  </a:cubicBezTo>
                  <a:cubicBezTo>
                    <a:pt x="24" y="32"/>
                    <a:pt x="20" y="31"/>
                    <a:pt x="15" y="32"/>
                  </a:cubicBezTo>
                  <a:cubicBezTo>
                    <a:pt x="19" y="30"/>
                    <a:pt x="24" y="30"/>
                    <a:pt x="29" y="31"/>
                  </a:cubicBezTo>
                  <a:cubicBezTo>
                    <a:pt x="27" y="29"/>
                    <a:pt x="24" y="25"/>
                    <a:pt x="21" y="25"/>
                  </a:cubicBezTo>
                  <a:cubicBezTo>
                    <a:pt x="16" y="24"/>
                    <a:pt x="15" y="26"/>
                    <a:pt x="10" y="28"/>
                  </a:cubicBezTo>
                  <a:cubicBezTo>
                    <a:pt x="6" y="29"/>
                    <a:pt x="0" y="29"/>
                    <a:pt x="0" y="29"/>
                  </a:cubicBezTo>
                  <a:cubicBezTo>
                    <a:pt x="0" y="29"/>
                    <a:pt x="9" y="36"/>
                    <a:pt x="17" y="37"/>
                  </a:cubicBezTo>
                  <a:close/>
                  <a:moveTo>
                    <a:pt x="24" y="48"/>
                  </a:moveTo>
                  <a:cubicBezTo>
                    <a:pt x="24" y="44"/>
                    <a:pt x="27" y="40"/>
                    <a:pt x="30" y="36"/>
                  </a:cubicBezTo>
                  <a:cubicBezTo>
                    <a:pt x="28" y="36"/>
                    <a:pt x="23" y="37"/>
                    <a:pt x="21" y="39"/>
                  </a:cubicBezTo>
                  <a:cubicBezTo>
                    <a:pt x="18" y="43"/>
                    <a:pt x="19" y="46"/>
                    <a:pt x="17" y="50"/>
                  </a:cubicBezTo>
                  <a:cubicBezTo>
                    <a:pt x="16" y="54"/>
                    <a:pt x="13" y="60"/>
                    <a:pt x="13" y="60"/>
                  </a:cubicBezTo>
                  <a:cubicBezTo>
                    <a:pt x="13" y="60"/>
                    <a:pt x="24" y="55"/>
                    <a:pt x="29" y="50"/>
                  </a:cubicBezTo>
                  <a:cubicBezTo>
                    <a:pt x="32" y="45"/>
                    <a:pt x="32" y="40"/>
                    <a:pt x="31" y="38"/>
                  </a:cubicBezTo>
                  <a:cubicBezTo>
                    <a:pt x="28" y="40"/>
                    <a:pt x="26" y="44"/>
                    <a:pt x="24" y="48"/>
                  </a:cubicBezTo>
                  <a:close/>
                  <a:moveTo>
                    <a:pt x="43" y="16"/>
                  </a:moveTo>
                  <a:cubicBezTo>
                    <a:pt x="43" y="20"/>
                    <a:pt x="40" y="24"/>
                    <a:pt x="37" y="28"/>
                  </a:cubicBezTo>
                  <a:cubicBezTo>
                    <a:pt x="39" y="28"/>
                    <a:pt x="44" y="27"/>
                    <a:pt x="46" y="25"/>
                  </a:cubicBezTo>
                  <a:cubicBezTo>
                    <a:pt x="49" y="21"/>
                    <a:pt x="48" y="18"/>
                    <a:pt x="50" y="14"/>
                  </a:cubicBezTo>
                  <a:cubicBezTo>
                    <a:pt x="51" y="10"/>
                    <a:pt x="54" y="4"/>
                    <a:pt x="54" y="4"/>
                  </a:cubicBezTo>
                  <a:cubicBezTo>
                    <a:pt x="54" y="4"/>
                    <a:pt x="43" y="9"/>
                    <a:pt x="38" y="14"/>
                  </a:cubicBezTo>
                  <a:cubicBezTo>
                    <a:pt x="35" y="19"/>
                    <a:pt x="35" y="24"/>
                    <a:pt x="36" y="26"/>
                  </a:cubicBezTo>
                  <a:cubicBezTo>
                    <a:pt x="39" y="24"/>
                    <a:pt x="41" y="20"/>
                    <a:pt x="43" y="16"/>
                  </a:cubicBezTo>
                  <a:close/>
                  <a:moveTo>
                    <a:pt x="32" y="28"/>
                  </a:moveTo>
                  <a:cubicBezTo>
                    <a:pt x="29" y="29"/>
                    <a:pt x="28" y="31"/>
                    <a:pt x="30" y="34"/>
                  </a:cubicBezTo>
                  <a:cubicBezTo>
                    <a:pt x="31" y="36"/>
                    <a:pt x="33" y="37"/>
                    <a:pt x="36" y="36"/>
                  </a:cubicBezTo>
                  <a:cubicBezTo>
                    <a:pt x="38" y="35"/>
                    <a:pt x="39" y="32"/>
                    <a:pt x="38" y="30"/>
                  </a:cubicBezTo>
                  <a:cubicBezTo>
                    <a:pt x="37" y="28"/>
                    <a:pt x="34" y="27"/>
                    <a:pt x="32" y="28"/>
                  </a:cubicBezTo>
                  <a:close/>
                </a:path>
              </a:pathLst>
            </a:custGeom>
            <a:solidFill>
              <a:srgbClr val="FAA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48"/>
            <p:cNvSpPr>
              <a:spLocks noEditPoints="1"/>
            </p:cNvSpPr>
            <p:nvPr/>
          </p:nvSpPr>
          <p:spPr bwMode="auto">
            <a:xfrm>
              <a:off x="2628" y="1477"/>
              <a:ext cx="64" cy="59"/>
            </a:xfrm>
            <a:custGeom>
              <a:avLst/>
              <a:gdLst>
                <a:gd name="T0" fmla="*/ 40 w 50"/>
                <a:gd name="T1" fmla="*/ 45 h 46"/>
                <a:gd name="T2" fmla="*/ 33 w 50"/>
                <a:gd name="T3" fmla="*/ 35 h 46"/>
                <a:gd name="T4" fmla="*/ 32 w 50"/>
                <a:gd name="T5" fmla="*/ 44 h 46"/>
                <a:gd name="T6" fmla="*/ 38 w 50"/>
                <a:gd name="T7" fmla="*/ 50 h 46"/>
                <a:gd name="T8" fmla="*/ 45 w 50"/>
                <a:gd name="T9" fmla="*/ 59 h 46"/>
                <a:gd name="T10" fmla="*/ 44 w 50"/>
                <a:gd name="T11" fmla="*/ 41 h 46"/>
                <a:gd name="T12" fmla="*/ 35 w 50"/>
                <a:gd name="T13" fmla="*/ 33 h 46"/>
                <a:gd name="T14" fmla="*/ 40 w 50"/>
                <a:gd name="T15" fmla="*/ 45 h 46"/>
                <a:gd name="T16" fmla="*/ 23 w 50"/>
                <a:gd name="T17" fmla="*/ 14 h 46"/>
                <a:gd name="T18" fmla="*/ 29 w 50"/>
                <a:gd name="T19" fmla="*/ 24 h 46"/>
                <a:gd name="T20" fmla="*/ 32 w 50"/>
                <a:gd name="T21" fmla="*/ 15 h 46"/>
                <a:gd name="T22" fmla="*/ 24 w 50"/>
                <a:gd name="T23" fmla="*/ 8 h 46"/>
                <a:gd name="T24" fmla="*/ 19 w 50"/>
                <a:gd name="T25" fmla="*/ 0 h 46"/>
                <a:gd name="T26" fmla="*/ 19 w 50"/>
                <a:gd name="T27" fmla="*/ 17 h 46"/>
                <a:gd name="T28" fmla="*/ 28 w 50"/>
                <a:gd name="T29" fmla="*/ 24 h 46"/>
                <a:gd name="T30" fmla="*/ 23 w 50"/>
                <a:gd name="T31" fmla="*/ 14 h 46"/>
                <a:gd name="T32" fmla="*/ 49 w 50"/>
                <a:gd name="T33" fmla="*/ 23 h 46"/>
                <a:gd name="T34" fmla="*/ 37 w 50"/>
                <a:gd name="T35" fmla="*/ 28 h 46"/>
                <a:gd name="T36" fmla="*/ 50 w 50"/>
                <a:gd name="T37" fmla="*/ 28 h 46"/>
                <a:gd name="T38" fmla="*/ 37 w 50"/>
                <a:gd name="T39" fmla="*/ 30 h 46"/>
                <a:gd name="T40" fmla="*/ 45 w 50"/>
                <a:gd name="T41" fmla="*/ 35 h 46"/>
                <a:gd name="T42" fmla="*/ 54 w 50"/>
                <a:gd name="T43" fmla="*/ 32 h 46"/>
                <a:gd name="T44" fmla="*/ 64 w 50"/>
                <a:gd name="T45" fmla="*/ 31 h 46"/>
                <a:gd name="T46" fmla="*/ 49 w 50"/>
                <a:gd name="T47" fmla="*/ 23 h 46"/>
                <a:gd name="T48" fmla="*/ 17 w 50"/>
                <a:gd name="T49" fmla="*/ 33 h 46"/>
                <a:gd name="T50" fmla="*/ 27 w 50"/>
                <a:gd name="T51" fmla="*/ 30 h 46"/>
                <a:gd name="T52" fmla="*/ 15 w 50"/>
                <a:gd name="T53" fmla="*/ 30 h 46"/>
                <a:gd name="T54" fmla="*/ 27 w 50"/>
                <a:gd name="T55" fmla="*/ 28 h 46"/>
                <a:gd name="T56" fmla="*/ 20 w 50"/>
                <a:gd name="T57" fmla="*/ 23 h 46"/>
                <a:gd name="T58" fmla="*/ 10 w 50"/>
                <a:gd name="T59" fmla="*/ 26 h 46"/>
                <a:gd name="T60" fmla="*/ 0 w 50"/>
                <a:gd name="T61" fmla="*/ 27 h 46"/>
                <a:gd name="T62" fmla="*/ 17 w 50"/>
                <a:gd name="T63" fmla="*/ 33 h 46"/>
                <a:gd name="T64" fmla="*/ 23 w 50"/>
                <a:gd name="T65" fmla="*/ 44 h 46"/>
                <a:gd name="T66" fmla="*/ 28 w 50"/>
                <a:gd name="T67" fmla="*/ 33 h 46"/>
                <a:gd name="T68" fmla="*/ 19 w 50"/>
                <a:gd name="T69" fmla="*/ 36 h 46"/>
                <a:gd name="T70" fmla="*/ 17 w 50"/>
                <a:gd name="T71" fmla="*/ 46 h 46"/>
                <a:gd name="T72" fmla="*/ 13 w 50"/>
                <a:gd name="T73" fmla="*/ 55 h 46"/>
                <a:gd name="T74" fmla="*/ 27 w 50"/>
                <a:gd name="T75" fmla="*/ 46 h 46"/>
                <a:gd name="T76" fmla="*/ 29 w 50"/>
                <a:gd name="T77" fmla="*/ 35 h 46"/>
                <a:gd name="T78" fmla="*/ 23 w 50"/>
                <a:gd name="T79" fmla="*/ 44 h 46"/>
                <a:gd name="T80" fmla="*/ 41 w 50"/>
                <a:gd name="T81" fmla="*/ 14 h 46"/>
                <a:gd name="T82" fmla="*/ 35 w 50"/>
                <a:gd name="T83" fmla="*/ 26 h 46"/>
                <a:gd name="T84" fmla="*/ 44 w 50"/>
                <a:gd name="T85" fmla="*/ 23 h 46"/>
                <a:gd name="T86" fmla="*/ 46 w 50"/>
                <a:gd name="T87" fmla="*/ 13 h 46"/>
                <a:gd name="T88" fmla="*/ 51 w 50"/>
                <a:gd name="T89" fmla="*/ 4 h 46"/>
                <a:gd name="T90" fmla="*/ 36 w 50"/>
                <a:gd name="T91" fmla="*/ 13 h 46"/>
                <a:gd name="T92" fmla="*/ 33 w 50"/>
                <a:gd name="T93" fmla="*/ 24 h 46"/>
                <a:gd name="T94" fmla="*/ 41 w 50"/>
                <a:gd name="T95" fmla="*/ 14 h 46"/>
                <a:gd name="T96" fmla="*/ 29 w 50"/>
                <a:gd name="T97" fmla="*/ 26 h 46"/>
                <a:gd name="T98" fmla="*/ 28 w 50"/>
                <a:gd name="T99" fmla="*/ 31 h 46"/>
                <a:gd name="T100" fmla="*/ 33 w 50"/>
                <a:gd name="T101" fmla="*/ 33 h 46"/>
                <a:gd name="T102" fmla="*/ 36 w 50"/>
                <a:gd name="T103" fmla="*/ 27 h 46"/>
                <a:gd name="T104" fmla="*/ 29 w 50"/>
                <a:gd name="T105" fmla="*/ 26 h 4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0" h="46">
                  <a:moveTo>
                    <a:pt x="31" y="35"/>
                  </a:moveTo>
                  <a:cubicBezTo>
                    <a:pt x="29" y="33"/>
                    <a:pt x="27" y="30"/>
                    <a:pt x="26" y="27"/>
                  </a:cubicBezTo>
                  <a:cubicBezTo>
                    <a:pt x="25" y="28"/>
                    <a:pt x="24" y="31"/>
                    <a:pt x="25" y="34"/>
                  </a:cubicBezTo>
                  <a:cubicBezTo>
                    <a:pt x="26" y="37"/>
                    <a:pt x="28" y="37"/>
                    <a:pt x="30" y="39"/>
                  </a:cubicBezTo>
                  <a:cubicBezTo>
                    <a:pt x="33" y="42"/>
                    <a:pt x="35" y="46"/>
                    <a:pt x="35" y="46"/>
                  </a:cubicBezTo>
                  <a:cubicBezTo>
                    <a:pt x="35" y="46"/>
                    <a:pt x="36" y="37"/>
                    <a:pt x="34" y="32"/>
                  </a:cubicBezTo>
                  <a:cubicBezTo>
                    <a:pt x="33" y="29"/>
                    <a:pt x="29" y="27"/>
                    <a:pt x="27" y="26"/>
                  </a:cubicBezTo>
                  <a:cubicBezTo>
                    <a:pt x="28" y="29"/>
                    <a:pt x="29" y="32"/>
                    <a:pt x="31" y="35"/>
                  </a:cubicBezTo>
                  <a:close/>
                  <a:moveTo>
                    <a:pt x="18" y="11"/>
                  </a:moveTo>
                  <a:cubicBezTo>
                    <a:pt x="21" y="13"/>
                    <a:pt x="22" y="16"/>
                    <a:pt x="23" y="19"/>
                  </a:cubicBezTo>
                  <a:cubicBezTo>
                    <a:pt x="24" y="18"/>
                    <a:pt x="26" y="14"/>
                    <a:pt x="25" y="12"/>
                  </a:cubicBezTo>
                  <a:cubicBezTo>
                    <a:pt x="24" y="9"/>
                    <a:pt x="22" y="9"/>
                    <a:pt x="19" y="6"/>
                  </a:cubicBezTo>
                  <a:cubicBezTo>
                    <a:pt x="17" y="4"/>
                    <a:pt x="15" y="0"/>
                    <a:pt x="15" y="0"/>
                  </a:cubicBezTo>
                  <a:cubicBezTo>
                    <a:pt x="15" y="0"/>
                    <a:pt x="14" y="9"/>
                    <a:pt x="15" y="13"/>
                  </a:cubicBezTo>
                  <a:cubicBezTo>
                    <a:pt x="17" y="17"/>
                    <a:pt x="21" y="19"/>
                    <a:pt x="22" y="19"/>
                  </a:cubicBezTo>
                  <a:cubicBezTo>
                    <a:pt x="21" y="17"/>
                    <a:pt x="20" y="14"/>
                    <a:pt x="18" y="11"/>
                  </a:cubicBezTo>
                  <a:close/>
                  <a:moveTo>
                    <a:pt x="38" y="18"/>
                  </a:moveTo>
                  <a:cubicBezTo>
                    <a:pt x="34" y="18"/>
                    <a:pt x="31" y="20"/>
                    <a:pt x="29" y="22"/>
                  </a:cubicBezTo>
                  <a:cubicBezTo>
                    <a:pt x="32" y="22"/>
                    <a:pt x="35" y="22"/>
                    <a:pt x="39" y="22"/>
                  </a:cubicBezTo>
                  <a:cubicBezTo>
                    <a:pt x="36" y="23"/>
                    <a:pt x="32" y="23"/>
                    <a:pt x="29" y="23"/>
                  </a:cubicBezTo>
                  <a:cubicBezTo>
                    <a:pt x="30" y="24"/>
                    <a:pt x="32" y="27"/>
                    <a:pt x="35" y="27"/>
                  </a:cubicBezTo>
                  <a:cubicBezTo>
                    <a:pt x="38" y="28"/>
                    <a:pt x="39" y="26"/>
                    <a:pt x="42" y="25"/>
                  </a:cubicBezTo>
                  <a:cubicBezTo>
                    <a:pt x="46" y="24"/>
                    <a:pt x="50" y="24"/>
                    <a:pt x="50" y="24"/>
                  </a:cubicBezTo>
                  <a:cubicBezTo>
                    <a:pt x="50" y="24"/>
                    <a:pt x="43" y="19"/>
                    <a:pt x="38" y="18"/>
                  </a:cubicBezTo>
                  <a:close/>
                  <a:moveTo>
                    <a:pt x="13" y="26"/>
                  </a:moveTo>
                  <a:cubicBezTo>
                    <a:pt x="16" y="27"/>
                    <a:pt x="20" y="24"/>
                    <a:pt x="21" y="23"/>
                  </a:cubicBezTo>
                  <a:cubicBezTo>
                    <a:pt x="18" y="23"/>
                    <a:pt x="15" y="22"/>
                    <a:pt x="12" y="23"/>
                  </a:cubicBezTo>
                  <a:cubicBezTo>
                    <a:pt x="14" y="21"/>
                    <a:pt x="18" y="21"/>
                    <a:pt x="21" y="22"/>
                  </a:cubicBezTo>
                  <a:cubicBezTo>
                    <a:pt x="20" y="21"/>
                    <a:pt x="18" y="18"/>
                    <a:pt x="16" y="18"/>
                  </a:cubicBezTo>
                  <a:cubicBezTo>
                    <a:pt x="12" y="17"/>
                    <a:pt x="11" y="19"/>
                    <a:pt x="8" y="20"/>
                  </a:cubicBezTo>
                  <a:cubicBezTo>
                    <a:pt x="5" y="21"/>
                    <a:pt x="0" y="21"/>
                    <a:pt x="0" y="21"/>
                  </a:cubicBezTo>
                  <a:cubicBezTo>
                    <a:pt x="0" y="21"/>
                    <a:pt x="7" y="26"/>
                    <a:pt x="13" y="26"/>
                  </a:cubicBezTo>
                  <a:close/>
                  <a:moveTo>
                    <a:pt x="18" y="34"/>
                  </a:moveTo>
                  <a:cubicBezTo>
                    <a:pt x="18" y="31"/>
                    <a:pt x="20" y="28"/>
                    <a:pt x="22" y="26"/>
                  </a:cubicBezTo>
                  <a:cubicBezTo>
                    <a:pt x="21" y="26"/>
                    <a:pt x="17" y="26"/>
                    <a:pt x="15" y="28"/>
                  </a:cubicBezTo>
                  <a:cubicBezTo>
                    <a:pt x="13" y="31"/>
                    <a:pt x="14" y="33"/>
                    <a:pt x="13" y="36"/>
                  </a:cubicBezTo>
                  <a:cubicBezTo>
                    <a:pt x="12" y="39"/>
                    <a:pt x="10" y="43"/>
                    <a:pt x="10" y="43"/>
                  </a:cubicBezTo>
                  <a:cubicBezTo>
                    <a:pt x="10" y="43"/>
                    <a:pt x="18" y="40"/>
                    <a:pt x="21" y="36"/>
                  </a:cubicBezTo>
                  <a:cubicBezTo>
                    <a:pt x="24" y="33"/>
                    <a:pt x="23" y="29"/>
                    <a:pt x="23" y="27"/>
                  </a:cubicBezTo>
                  <a:cubicBezTo>
                    <a:pt x="21" y="29"/>
                    <a:pt x="19" y="31"/>
                    <a:pt x="18" y="34"/>
                  </a:cubicBezTo>
                  <a:close/>
                  <a:moveTo>
                    <a:pt x="32" y="11"/>
                  </a:moveTo>
                  <a:cubicBezTo>
                    <a:pt x="31" y="14"/>
                    <a:pt x="29" y="17"/>
                    <a:pt x="27" y="20"/>
                  </a:cubicBezTo>
                  <a:cubicBezTo>
                    <a:pt x="29" y="20"/>
                    <a:pt x="33" y="20"/>
                    <a:pt x="34" y="18"/>
                  </a:cubicBezTo>
                  <a:cubicBezTo>
                    <a:pt x="36" y="15"/>
                    <a:pt x="35" y="13"/>
                    <a:pt x="36" y="10"/>
                  </a:cubicBezTo>
                  <a:cubicBezTo>
                    <a:pt x="37" y="7"/>
                    <a:pt x="40" y="3"/>
                    <a:pt x="40" y="3"/>
                  </a:cubicBezTo>
                  <a:cubicBezTo>
                    <a:pt x="40" y="3"/>
                    <a:pt x="32" y="6"/>
                    <a:pt x="28" y="10"/>
                  </a:cubicBezTo>
                  <a:cubicBezTo>
                    <a:pt x="26" y="13"/>
                    <a:pt x="26" y="17"/>
                    <a:pt x="26" y="19"/>
                  </a:cubicBezTo>
                  <a:cubicBezTo>
                    <a:pt x="28" y="17"/>
                    <a:pt x="30" y="14"/>
                    <a:pt x="32" y="11"/>
                  </a:cubicBezTo>
                  <a:close/>
                  <a:moveTo>
                    <a:pt x="23" y="20"/>
                  </a:moveTo>
                  <a:cubicBezTo>
                    <a:pt x="22" y="21"/>
                    <a:pt x="21" y="22"/>
                    <a:pt x="22" y="24"/>
                  </a:cubicBezTo>
                  <a:cubicBezTo>
                    <a:pt x="23" y="26"/>
                    <a:pt x="25" y="26"/>
                    <a:pt x="26" y="26"/>
                  </a:cubicBezTo>
                  <a:cubicBezTo>
                    <a:pt x="28" y="25"/>
                    <a:pt x="29" y="23"/>
                    <a:pt x="28" y="21"/>
                  </a:cubicBezTo>
                  <a:cubicBezTo>
                    <a:pt x="27" y="20"/>
                    <a:pt x="25" y="19"/>
                    <a:pt x="23" y="20"/>
                  </a:cubicBezTo>
                  <a:close/>
                </a:path>
              </a:pathLst>
            </a:custGeom>
            <a:solidFill>
              <a:srgbClr val="D6DE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" name="Freeform 49"/>
            <p:cNvSpPr>
              <a:spLocks/>
            </p:cNvSpPr>
            <p:nvPr/>
          </p:nvSpPr>
          <p:spPr bwMode="auto">
            <a:xfrm>
              <a:off x="2496" y="1488"/>
              <a:ext cx="402" cy="253"/>
            </a:xfrm>
            <a:custGeom>
              <a:avLst/>
              <a:gdLst>
                <a:gd name="T0" fmla="*/ 402 w 315"/>
                <a:gd name="T1" fmla="*/ 116 h 198"/>
                <a:gd name="T2" fmla="*/ 0 w 315"/>
                <a:gd name="T3" fmla="*/ 130 h 198"/>
                <a:gd name="T4" fmla="*/ 356 w 315"/>
                <a:gd name="T5" fmla="*/ 143 h 198"/>
                <a:gd name="T6" fmla="*/ 31 w 315"/>
                <a:gd name="T7" fmla="*/ 133 h 198"/>
                <a:gd name="T8" fmla="*/ 0 w 315"/>
                <a:gd name="T9" fmla="*/ 164 h 198"/>
                <a:gd name="T10" fmla="*/ 402 w 315"/>
                <a:gd name="T11" fmla="*/ 116 h 1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5" h="198">
                  <a:moveTo>
                    <a:pt x="315" y="91"/>
                  </a:moveTo>
                  <a:cubicBezTo>
                    <a:pt x="199" y="108"/>
                    <a:pt x="103" y="0"/>
                    <a:pt x="0" y="102"/>
                  </a:cubicBezTo>
                  <a:cubicBezTo>
                    <a:pt x="106" y="29"/>
                    <a:pt x="187" y="109"/>
                    <a:pt x="279" y="112"/>
                  </a:cubicBezTo>
                  <a:cubicBezTo>
                    <a:pt x="175" y="123"/>
                    <a:pt x="117" y="36"/>
                    <a:pt x="24" y="104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100" y="19"/>
                    <a:pt x="217" y="198"/>
                    <a:pt x="315" y="91"/>
                  </a:cubicBezTo>
                  <a:close/>
                </a:path>
              </a:pathLst>
            </a:custGeom>
            <a:solidFill>
              <a:srgbClr val="D6DE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10" name="直接连接符 9"/>
          <p:cNvCxnSpPr/>
          <p:nvPr/>
        </p:nvCxnSpPr>
        <p:spPr>
          <a:xfrm flipH="1">
            <a:off x="8798602" y="699542"/>
            <a:ext cx="0" cy="4742253"/>
          </a:xfrm>
          <a:prstGeom prst="line">
            <a:avLst/>
          </a:prstGeom>
          <a:noFill/>
          <a:ln w="19050" cap="flat" cmpd="sng" algn="ctr">
            <a:solidFill>
              <a:sysClr val="window" lastClr="FFFFFF"/>
            </a:solidFill>
            <a:prstDash val="solid"/>
          </a:ln>
          <a:effectLst/>
        </p:spPr>
      </p:cxnSp>
      <p:sp>
        <p:nvSpPr>
          <p:cNvPr id="16" name="AutoShape 8"/>
          <p:cNvSpPr>
            <a:spLocks noChangeArrowheads="1"/>
          </p:cNvSpPr>
          <p:nvPr/>
        </p:nvSpPr>
        <p:spPr bwMode="auto">
          <a:xfrm>
            <a:off x="395288" y="1557338"/>
            <a:ext cx="1223962" cy="2087562"/>
          </a:xfrm>
          <a:prstGeom prst="roundRect">
            <a:avLst>
              <a:gd name="adj" fmla="val 13620"/>
            </a:avLst>
          </a:prstGeom>
          <a:solidFill>
            <a:srgbClr val="189F64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1763713" y="620713"/>
            <a:ext cx="7380287" cy="504825"/>
          </a:xfrm>
          <a:prstGeom prst="rect">
            <a:avLst/>
          </a:prstGeom>
          <a:solidFill>
            <a:srgbClr val="203F2D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763713" y="466725"/>
            <a:ext cx="7380287" cy="142875"/>
          </a:xfrm>
          <a:prstGeom prst="rect">
            <a:avLst/>
          </a:prstGeom>
          <a:solidFill>
            <a:srgbClr val="189F64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srgbClr val="FFFF00"/>
              </a:solidFill>
            </a:endParaRPr>
          </a:p>
        </p:txBody>
      </p:sp>
      <p:pic>
        <p:nvPicPr>
          <p:cNvPr id="19" name="Picture 7" descr="78676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2876550" cy="237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2952328" y="272251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雷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富礼之所以能够成为一位卓越的职业经理人，与其不断培养自己的个人素质、提高自己的</a:t>
            </a:r>
            <a:r>
              <a:rPr lang="zh-CN" altLang="en-US" dirty="0">
                <a:solidFill>
                  <a:srgbClr val="189F64"/>
                </a:solidFill>
                <a:latin typeface="微软雅黑" pitchFamily="34" charset="-122"/>
                <a:ea typeface="微软雅黑" pitchFamily="34" charset="-122"/>
              </a:rPr>
              <a:t>职场商数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是密不可分的。</a:t>
            </a:r>
          </a:p>
        </p:txBody>
      </p:sp>
      <p:sp>
        <p:nvSpPr>
          <p:cNvPr id="13" name="Rectangle 44"/>
          <p:cNvSpPr>
            <a:spLocks noChangeArrowheads="1"/>
          </p:cNvSpPr>
          <p:nvPr/>
        </p:nvSpPr>
        <p:spPr bwMode="auto">
          <a:xfrm>
            <a:off x="3532907" y="2040260"/>
            <a:ext cx="80021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ea typeface="微软雅黑" pitchFamily="34" charset="-122"/>
              </a:rPr>
              <a:t>启示</a:t>
            </a:r>
            <a:endParaRPr lang="zh-CN" altLang="en-US" sz="2400" dirty="0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727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>
            <a:spLocks noChangeArrowheads="1"/>
          </p:cNvSpPr>
          <p:nvPr/>
        </p:nvSpPr>
        <p:spPr bwMode="auto">
          <a:xfrm rot="5400000">
            <a:off x="-432395" y="1742405"/>
            <a:ext cx="3599210" cy="1511300"/>
          </a:xfrm>
          <a:prstGeom prst="ellipse">
            <a:avLst/>
          </a:prstGeom>
          <a:gradFill rotWithShape="1">
            <a:gsLst>
              <a:gs pos="0">
                <a:srgbClr val="98442C"/>
              </a:gs>
              <a:gs pos="100000">
                <a:srgbClr val="CC0000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27584" y="1352799"/>
            <a:ext cx="792163" cy="287338"/>
            <a:chOff x="4921" y="209"/>
            <a:chExt cx="499" cy="181"/>
          </a:xfrm>
          <a:solidFill>
            <a:srgbClr val="98442C"/>
          </a:solidFill>
        </p:grpSpPr>
        <p:sp>
          <p:nvSpPr>
            <p:cNvPr id="4" name="Rectangle 13"/>
            <p:cNvSpPr>
              <a:spLocks noChangeArrowheads="1"/>
            </p:cNvSpPr>
            <p:nvPr/>
          </p:nvSpPr>
          <p:spPr bwMode="auto">
            <a:xfrm>
              <a:off x="4921" y="209"/>
              <a:ext cx="46" cy="18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-5400000">
              <a:off x="5148" y="-18"/>
              <a:ext cx="46" cy="4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900609" y="2648943"/>
            <a:ext cx="792163" cy="1008063"/>
            <a:chOff x="4967" y="1207"/>
            <a:chExt cx="499" cy="635"/>
          </a:xfrm>
          <a:solidFill>
            <a:srgbClr val="98442C"/>
          </a:solidFill>
        </p:grpSpPr>
        <p:sp>
          <p:nvSpPr>
            <p:cNvPr id="7" name="Line 17"/>
            <p:cNvSpPr>
              <a:spLocks noChangeShapeType="1"/>
            </p:cNvSpPr>
            <p:nvPr/>
          </p:nvSpPr>
          <p:spPr bwMode="auto">
            <a:xfrm>
              <a:off x="4967" y="1842"/>
              <a:ext cx="499" cy="0"/>
            </a:xfrm>
            <a:prstGeom prst="line">
              <a:avLst/>
            </a:prstGeom>
            <a:grpFill/>
            <a:ln w="9525">
              <a:solidFill>
                <a:srgbClr val="98442C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8"/>
            <p:cNvSpPr>
              <a:spLocks noChangeShapeType="1"/>
            </p:cNvSpPr>
            <p:nvPr/>
          </p:nvSpPr>
          <p:spPr bwMode="auto">
            <a:xfrm flipV="1">
              <a:off x="5466" y="1207"/>
              <a:ext cx="0" cy="635"/>
            </a:xfrm>
            <a:prstGeom prst="line">
              <a:avLst/>
            </a:prstGeom>
            <a:grpFill/>
            <a:ln w="9525">
              <a:solidFill>
                <a:srgbClr val="98442C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971366" y="1496864"/>
            <a:ext cx="615553" cy="20161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2800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职场商数</a:t>
            </a:r>
            <a:endParaRPr lang="zh-CN" altLang="en-US" sz="2800" dirty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0" b="22438"/>
          <a:stretch/>
        </p:blipFill>
        <p:spPr>
          <a:xfrm>
            <a:off x="4526859" y="1886787"/>
            <a:ext cx="1469074" cy="1465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85"/>
          <a:stretch/>
        </p:blipFill>
        <p:spPr>
          <a:xfrm>
            <a:off x="2722625" y="697260"/>
            <a:ext cx="1412024" cy="1276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9"/>
          <a:stretch/>
        </p:blipFill>
        <p:spPr>
          <a:xfrm>
            <a:off x="2680052" y="3186010"/>
            <a:ext cx="1454598" cy="1277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6"/>
          <a:stretch/>
        </p:blipFill>
        <p:spPr>
          <a:xfrm>
            <a:off x="6325567" y="3264148"/>
            <a:ext cx="1384065" cy="1277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0" b="11425"/>
          <a:stretch/>
        </p:blipFill>
        <p:spPr>
          <a:xfrm>
            <a:off x="6302226" y="697260"/>
            <a:ext cx="1418385" cy="1361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5" name="TextBox 24"/>
          <p:cNvSpPr txBox="1"/>
          <p:nvPr/>
        </p:nvSpPr>
        <p:spPr>
          <a:xfrm>
            <a:off x="2868155" y="2157891"/>
            <a:ext cx="1608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时间管理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505426" y="2157891"/>
            <a:ext cx="179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知识管理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05426" y="4623008"/>
            <a:ext cx="179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劝说能力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97275" y="4606033"/>
            <a:ext cx="179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先见力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468099" y="3426173"/>
            <a:ext cx="2031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矛盾调适能力</a:t>
            </a:r>
          </a:p>
        </p:txBody>
      </p:sp>
    </p:spTree>
    <p:extLst>
      <p:ext uri="{BB962C8B-B14F-4D97-AF65-F5344CB8AC3E}">
        <p14:creationId xmlns:p14="http://schemas.microsoft.com/office/powerpoint/2010/main" val="387152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187624" y="1345332"/>
            <a:ext cx="4464496" cy="2622051"/>
          </a:xfrm>
          <a:prstGeom prst="roundRect">
            <a:avLst/>
          </a:prstGeom>
          <a:gradFill>
            <a:gsLst>
              <a:gs pos="70000">
                <a:srgbClr val="FDC71F">
                  <a:alpha val="79000"/>
                </a:srgbClr>
              </a:gs>
              <a:gs pos="0">
                <a:srgbClr val="FFC000"/>
              </a:gs>
              <a:gs pos="100000">
                <a:srgbClr val="FBCB33">
                  <a:alpha val="46000"/>
                </a:srgbClr>
              </a:gs>
            </a:gsLst>
            <a:lin ang="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72002" y="2065412"/>
            <a:ext cx="34085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时间管理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8226" y="315308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&gt;&gt;&gt;&gt;&gt;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85"/>
          <a:stretch/>
        </p:blipFill>
        <p:spPr>
          <a:xfrm>
            <a:off x="4984370" y="1345332"/>
            <a:ext cx="2899998" cy="2622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9374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6708" y="5441795"/>
            <a:ext cx="9160708" cy="284355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0" y="699542"/>
            <a:ext cx="8532440" cy="0"/>
          </a:xfrm>
          <a:prstGeom prst="line">
            <a:avLst/>
          </a:prstGeom>
          <a:noFill/>
          <a:ln w="9525" cap="flat" cmpd="sng" algn="ctr">
            <a:solidFill>
              <a:srgbClr val="203F2D"/>
            </a:solidFill>
            <a:prstDash val="solid"/>
          </a:ln>
          <a:effectLst/>
        </p:spPr>
      </p:cxnSp>
      <p:cxnSp>
        <p:nvCxnSpPr>
          <p:cNvPr id="10" name="直接连接符 9"/>
          <p:cNvCxnSpPr/>
          <p:nvPr/>
        </p:nvCxnSpPr>
        <p:spPr>
          <a:xfrm flipV="1">
            <a:off x="2843808" y="349662"/>
            <a:ext cx="0" cy="360040"/>
          </a:xfrm>
          <a:prstGeom prst="line">
            <a:avLst/>
          </a:prstGeom>
          <a:noFill/>
          <a:ln w="57150" cap="flat" cmpd="sng" algn="ctr">
            <a:solidFill>
              <a:srgbClr val="98442C"/>
            </a:solidFill>
            <a:prstDash val="soli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323528" y="30813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请加入标题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11151" y="699541"/>
            <a:ext cx="395536" cy="4742254"/>
          </a:xfrm>
          <a:prstGeom prst="rect">
            <a:avLst/>
          </a:prstGeom>
          <a:solidFill>
            <a:srgbClr val="203F2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33688" y="699542"/>
            <a:ext cx="0" cy="4320480"/>
          </a:xfrm>
          <a:prstGeom prst="line">
            <a:avLst/>
          </a:prstGeom>
          <a:noFill/>
          <a:ln w="19050" cap="flat" cmpd="sng" algn="ctr">
            <a:solidFill>
              <a:sysClr val="window" lastClr="FFFFFF"/>
            </a:solidFill>
            <a:prstDash val="solid"/>
          </a:ln>
          <a:effectLst/>
        </p:spPr>
      </p:cxnSp>
      <p:sp>
        <p:nvSpPr>
          <p:cNvPr id="16" name="圆角矩形 15"/>
          <p:cNvSpPr/>
          <p:nvPr/>
        </p:nvSpPr>
        <p:spPr>
          <a:xfrm>
            <a:off x="179512" y="1705372"/>
            <a:ext cx="504056" cy="237626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04912" y="1741284"/>
            <a:ext cx="461152" cy="2376264"/>
          </a:xfrm>
          <a:prstGeom prst="rect">
            <a:avLst/>
          </a:prstGeom>
          <a:noFill/>
        </p:spPr>
        <p:txBody>
          <a:bodyPr vert="wordArtVertRtl"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98442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时间管理的重要性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8442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85"/>
          <a:stretch/>
        </p:blipFill>
        <p:spPr>
          <a:xfrm>
            <a:off x="7208953" y="193204"/>
            <a:ext cx="1412024" cy="1276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矩形 1"/>
          <p:cNvSpPr/>
          <p:nvPr/>
        </p:nvSpPr>
        <p:spPr>
          <a:xfrm>
            <a:off x="374637" y="337220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第二节 时间</a:t>
            </a:r>
            <a:r>
              <a:rPr lang="zh-CN" altLang="en-US" dirty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管理能力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640" y="1317382"/>
            <a:ext cx="2880320" cy="1920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544" y="2065412"/>
            <a:ext cx="2674880" cy="2674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23" name="直接连接符 22"/>
          <p:cNvCxnSpPr/>
          <p:nvPr/>
        </p:nvCxnSpPr>
        <p:spPr>
          <a:xfrm flipH="1">
            <a:off x="2627784" y="3402852"/>
            <a:ext cx="361016" cy="246736"/>
          </a:xfrm>
          <a:prstGeom prst="line">
            <a:avLst/>
          </a:prstGeom>
          <a:ln w="12700">
            <a:solidFill>
              <a:srgbClr val="98442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1845546" y="3655332"/>
            <a:ext cx="2286508" cy="0"/>
          </a:xfrm>
          <a:prstGeom prst="line">
            <a:avLst/>
          </a:prstGeom>
          <a:ln w="12700">
            <a:solidFill>
              <a:srgbClr val="98442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5076056" y="4225652"/>
            <a:ext cx="572996" cy="216024"/>
          </a:xfrm>
          <a:prstGeom prst="line">
            <a:avLst/>
          </a:prstGeom>
          <a:ln w="12700">
            <a:solidFill>
              <a:srgbClr val="98442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5076056" y="3865612"/>
            <a:ext cx="0" cy="1466644"/>
          </a:xfrm>
          <a:prstGeom prst="line">
            <a:avLst/>
          </a:prstGeom>
          <a:ln w="12700">
            <a:solidFill>
              <a:srgbClr val="98442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464254" y="4081636"/>
            <a:ext cx="3107746" cy="78752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时间管理对于大学生和新入职者具有重要意义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79512" y="4753860"/>
            <a:ext cx="837300" cy="792526"/>
            <a:chOff x="2870604" y="3613453"/>
            <a:chExt cx="837300" cy="792526"/>
          </a:xfrm>
        </p:grpSpPr>
        <p:sp>
          <p:nvSpPr>
            <p:cNvPr id="21" name="椭圆 20"/>
            <p:cNvSpPr/>
            <p:nvPr/>
          </p:nvSpPr>
          <p:spPr>
            <a:xfrm>
              <a:off x="2870604" y="3613453"/>
              <a:ext cx="792526" cy="792526"/>
            </a:xfrm>
            <a:prstGeom prst="ellipse">
              <a:avLst/>
            </a:prstGeom>
            <a:solidFill>
              <a:srgbClr val="203F2D"/>
            </a:solidFill>
            <a:ln w="127000">
              <a:solidFill>
                <a:srgbClr val="C95839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51951" y="3825050"/>
              <a:ext cx="7559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Logo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98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-16708" y="5441795"/>
            <a:ext cx="9160708" cy="284355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4" name="直接连接符 63"/>
          <p:cNvCxnSpPr/>
          <p:nvPr/>
        </p:nvCxnSpPr>
        <p:spPr>
          <a:xfrm>
            <a:off x="-11112" y="699542"/>
            <a:ext cx="8532440" cy="0"/>
          </a:xfrm>
          <a:prstGeom prst="line">
            <a:avLst/>
          </a:prstGeom>
          <a:noFill/>
          <a:ln w="9525" cap="flat" cmpd="sng" algn="ctr">
            <a:solidFill>
              <a:srgbClr val="203F2D"/>
            </a:solidFill>
            <a:prstDash val="solid"/>
          </a:ln>
          <a:effectLst/>
        </p:spPr>
      </p:cxnSp>
      <p:cxnSp>
        <p:nvCxnSpPr>
          <p:cNvPr id="65" name="直接连接符 64"/>
          <p:cNvCxnSpPr/>
          <p:nvPr/>
        </p:nvCxnSpPr>
        <p:spPr>
          <a:xfrm flipV="1">
            <a:off x="2843808" y="349662"/>
            <a:ext cx="0" cy="360040"/>
          </a:xfrm>
          <a:prstGeom prst="line">
            <a:avLst/>
          </a:prstGeom>
          <a:noFill/>
          <a:ln w="57150" cap="flat" cmpd="sng" algn="ctr">
            <a:solidFill>
              <a:srgbClr val="98442C"/>
            </a:solidFill>
            <a:prstDash val="solid"/>
          </a:ln>
          <a:effectLst/>
        </p:spPr>
      </p:cxnSp>
      <p:sp>
        <p:nvSpPr>
          <p:cNvPr id="72" name="矩形 71"/>
          <p:cNvSpPr/>
          <p:nvPr/>
        </p:nvSpPr>
        <p:spPr>
          <a:xfrm>
            <a:off x="374637" y="337220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第二节 时间</a:t>
            </a:r>
            <a:r>
              <a:rPr lang="zh-CN" altLang="en-US" dirty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管理能力</a:t>
            </a:r>
          </a:p>
        </p:txBody>
      </p:sp>
      <p:sp>
        <p:nvSpPr>
          <p:cNvPr id="77" name="AutoShape 4"/>
          <p:cNvSpPr>
            <a:spLocks noChangeArrowheads="1"/>
          </p:cNvSpPr>
          <p:nvPr/>
        </p:nvSpPr>
        <p:spPr bwMode="auto">
          <a:xfrm>
            <a:off x="833883" y="996627"/>
            <a:ext cx="3090045" cy="1223963"/>
          </a:xfrm>
          <a:prstGeom prst="roundRect">
            <a:avLst>
              <a:gd name="adj" fmla="val 4801"/>
            </a:avLst>
          </a:prstGeom>
          <a:gradFill rotWithShape="1">
            <a:gsLst>
              <a:gs pos="0">
                <a:srgbClr val="203F2D"/>
              </a:gs>
              <a:gs pos="100000">
                <a:srgbClr val="3A8E5E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" name="AutoShape 5" descr="10%"/>
          <p:cNvSpPr>
            <a:spLocks noChangeArrowheads="1"/>
          </p:cNvSpPr>
          <p:nvPr/>
        </p:nvSpPr>
        <p:spPr bwMode="auto">
          <a:xfrm rot="5612519">
            <a:off x="773356" y="907111"/>
            <a:ext cx="360363" cy="396518"/>
          </a:xfrm>
          <a:prstGeom prst="rtTriangle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0" name="AutoShape 8"/>
          <p:cNvSpPr>
            <a:spLocks noChangeArrowheads="1"/>
          </p:cNvSpPr>
          <p:nvPr/>
        </p:nvSpPr>
        <p:spPr bwMode="auto">
          <a:xfrm>
            <a:off x="833883" y="2507927"/>
            <a:ext cx="3090045" cy="1223963"/>
          </a:xfrm>
          <a:prstGeom prst="roundRect">
            <a:avLst>
              <a:gd name="adj" fmla="val 4801"/>
            </a:avLst>
          </a:prstGeom>
          <a:gradFill rotWithShape="1">
            <a:gsLst>
              <a:gs pos="0">
                <a:srgbClr val="98442C"/>
              </a:gs>
              <a:gs pos="100000">
                <a:srgbClr val="C95839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81" name="AutoShape 9" descr="10%"/>
          <p:cNvSpPr>
            <a:spLocks noChangeArrowheads="1"/>
          </p:cNvSpPr>
          <p:nvPr/>
        </p:nvSpPr>
        <p:spPr bwMode="auto">
          <a:xfrm rot="5612519">
            <a:off x="773356" y="2418411"/>
            <a:ext cx="360363" cy="396518"/>
          </a:xfrm>
          <a:prstGeom prst="rtTriangle">
            <a:avLst/>
          </a:prstGeom>
          <a:pattFill prst="pct10">
            <a:fgClr>
              <a:schemeClr val="bg2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3" name="AutoShape 11"/>
          <p:cNvSpPr>
            <a:spLocks noChangeArrowheads="1"/>
          </p:cNvSpPr>
          <p:nvPr/>
        </p:nvSpPr>
        <p:spPr bwMode="auto">
          <a:xfrm>
            <a:off x="833883" y="4020815"/>
            <a:ext cx="3090045" cy="1223963"/>
          </a:xfrm>
          <a:prstGeom prst="roundRect">
            <a:avLst>
              <a:gd name="adj" fmla="val 4801"/>
            </a:avLst>
          </a:prstGeom>
          <a:gradFill rotWithShape="1">
            <a:gsLst>
              <a:gs pos="0">
                <a:srgbClr val="FFC000"/>
              </a:gs>
              <a:gs pos="100000">
                <a:srgbClr val="FBCB33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4" name="AutoShape 12" descr="10%"/>
          <p:cNvSpPr>
            <a:spLocks noChangeArrowheads="1"/>
          </p:cNvSpPr>
          <p:nvPr/>
        </p:nvSpPr>
        <p:spPr bwMode="auto">
          <a:xfrm rot="5612519">
            <a:off x="773356" y="3931299"/>
            <a:ext cx="360363" cy="396518"/>
          </a:xfrm>
          <a:prstGeom prst="rtTriangle">
            <a:avLst/>
          </a:prstGeom>
          <a:pattFill prst="pct10">
            <a:fgClr>
              <a:schemeClr val="bg2"/>
            </a:fgClr>
            <a:bgClr>
              <a:schemeClr val="bg1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" name="TextBox 72"/>
          <p:cNvSpPr txBox="1"/>
          <p:nvPr/>
        </p:nvSpPr>
        <p:spPr>
          <a:xfrm>
            <a:off x="1258515" y="1009897"/>
            <a:ext cx="151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时间象限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062458" y="1379229"/>
            <a:ext cx="2573512" cy="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5" name="Group 35"/>
          <p:cNvGrpSpPr>
            <a:grpSpLocks/>
          </p:cNvGrpSpPr>
          <p:nvPr/>
        </p:nvGrpSpPr>
        <p:grpSpPr bwMode="auto">
          <a:xfrm rot="5400000" flipH="1">
            <a:off x="935856" y="1609451"/>
            <a:ext cx="322262" cy="325438"/>
            <a:chOff x="4124" y="570"/>
            <a:chExt cx="203" cy="205"/>
          </a:xfrm>
          <a:solidFill>
            <a:srgbClr val="98442C"/>
          </a:solidFill>
        </p:grpSpPr>
        <p:sp>
          <p:nvSpPr>
            <p:cNvPr id="96" name="Freeform 36"/>
            <p:cNvSpPr>
              <a:spLocks/>
            </p:cNvSpPr>
            <p:nvPr/>
          </p:nvSpPr>
          <p:spPr bwMode="auto">
            <a:xfrm>
              <a:off x="4176" y="624"/>
              <a:ext cx="99" cy="151"/>
            </a:xfrm>
            <a:custGeom>
              <a:avLst/>
              <a:gdLst>
                <a:gd name="T0" fmla="*/ 64 w 42"/>
                <a:gd name="T1" fmla="*/ 151 h 64"/>
                <a:gd name="T2" fmla="*/ 64 w 42"/>
                <a:gd name="T3" fmla="*/ 54 h 64"/>
                <a:gd name="T4" fmla="*/ 99 w 42"/>
                <a:gd name="T5" fmla="*/ 87 h 64"/>
                <a:gd name="T6" fmla="*/ 99 w 42"/>
                <a:gd name="T7" fmla="*/ 50 h 64"/>
                <a:gd name="T8" fmla="*/ 50 w 42"/>
                <a:gd name="T9" fmla="*/ 0 h 64"/>
                <a:gd name="T10" fmla="*/ 0 w 42"/>
                <a:gd name="T11" fmla="*/ 50 h 64"/>
                <a:gd name="T12" fmla="*/ 0 w 42"/>
                <a:gd name="T13" fmla="*/ 87 h 64"/>
                <a:gd name="T14" fmla="*/ 35 w 42"/>
                <a:gd name="T15" fmla="*/ 54 h 64"/>
                <a:gd name="T16" fmla="*/ 35 w 42"/>
                <a:gd name="T17" fmla="*/ 151 h 64"/>
                <a:gd name="T18" fmla="*/ 64 w 42"/>
                <a:gd name="T19" fmla="*/ 151 h 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2" h="64">
                  <a:moveTo>
                    <a:pt x="27" y="64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33" y="29"/>
                    <a:pt x="42" y="37"/>
                    <a:pt x="42" y="37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9" y="29"/>
                    <a:pt x="15" y="23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27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37"/>
            <p:cNvSpPr>
              <a:spLocks/>
            </p:cNvSpPr>
            <p:nvPr/>
          </p:nvSpPr>
          <p:spPr bwMode="auto">
            <a:xfrm>
              <a:off x="4124" y="570"/>
              <a:ext cx="203" cy="205"/>
            </a:xfrm>
            <a:custGeom>
              <a:avLst/>
              <a:gdLst>
                <a:gd name="T0" fmla="*/ 26 w 86"/>
                <a:gd name="T1" fmla="*/ 177 h 87"/>
                <a:gd name="T2" fmla="*/ 26 w 86"/>
                <a:gd name="T3" fmla="*/ 28 h 87"/>
                <a:gd name="T4" fmla="*/ 177 w 86"/>
                <a:gd name="T5" fmla="*/ 28 h 87"/>
                <a:gd name="T6" fmla="*/ 177 w 86"/>
                <a:gd name="T7" fmla="*/ 177 h 87"/>
                <a:gd name="T8" fmla="*/ 151 w 86"/>
                <a:gd name="T9" fmla="*/ 177 h 87"/>
                <a:gd name="T10" fmla="*/ 151 w 86"/>
                <a:gd name="T11" fmla="*/ 205 h 87"/>
                <a:gd name="T12" fmla="*/ 203 w 86"/>
                <a:gd name="T13" fmla="*/ 205 h 87"/>
                <a:gd name="T14" fmla="*/ 203 w 86"/>
                <a:gd name="T15" fmla="*/ 191 h 87"/>
                <a:gd name="T16" fmla="*/ 203 w 86"/>
                <a:gd name="T17" fmla="*/ 0 h 87"/>
                <a:gd name="T18" fmla="*/ 0 w 86"/>
                <a:gd name="T19" fmla="*/ 0 h 87"/>
                <a:gd name="T20" fmla="*/ 0 w 86"/>
                <a:gd name="T21" fmla="*/ 205 h 87"/>
                <a:gd name="T22" fmla="*/ 52 w 86"/>
                <a:gd name="T23" fmla="*/ 205 h 87"/>
                <a:gd name="T24" fmla="*/ 52 w 86"/>
                <a:gd name="T25" fmla="*/ 177 h 87"/>
                <a:gd name="T26" fmla="*/ 26 w 86"/>
                <a:gd name="T27" fmla="*/ 177 h 8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6" h="87">
                  <a:moveTo>
                    <a:pt x="11" y="75"/>
                  </a:moveTo>
                  <a:cubicBezTo>
                    <a:pt x="11" y="66"/>
                    <a:pt x="11" y="21"/>
                    <a:pt x="11" y="12"/>
                  </a:cubicBezTo>
                  <a:cubicBezTo>
                    <a:pt x="20" y="12"/>
                    <a:pt x="66" y="12"/>
                    <a:pt x="75" y="12"/>
                  </a:cubicBezTo>
                  <a:cubicBezTo>
                    <a:pt x="75" y="21"/>
                    <a:pt x="75" y="66"/>
                    <a:pt x="75" y="75"/>
                  </a:cubicBezTo>
                  <a:cubicBezTo>
                    <a:pt x="73" y="75"/>
                    <a:pt x="69" y="75"/>
                    <a:pt x="64" y="75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22" y="87"/>
                    <a:pt x="22" y="87"/>
                    <a:pt x="22" y="87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17" y="75"/>
                    <a:pt x="13" y="75"/>
                    <a:pt x="1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8" name="Rectangle 23"/>
          <p:cNvSpPr>
            <a:spLocks noChangeArrowheads="1"/>
          </p:cNvSpPr>
          <p:nvPr/>
        </p:nvSpPr>
        <p:spPr bwMode="auto">
          <a:xfrm>
            <a:off x="1296690" y="1481657"/>
            <a:ext cx="251936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把要做的事情按照紧急、不紧急、重要、不重要的排列组合分成四个象限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1280344" y="2538081"/>
            <a:ext cx="151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ABC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法则</a:t>
            </a:r>
          </a:p>
        </p:txBody>
      </p:sp>
      <p:cxnSp>
        <p:nvCxnSpPr>
          <p:cNvPr id="100" name="直接连接符 99"/>
          <p:cNvCxnSpPr/>
          <p:nvPr/>
        </p:nvCxnSpPr>
        <p:spPr>
          <a:xfrm>
            <a:off x="1084287" y="2907413"/>
            <a:ext cx="2573512" cy="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1" name="Group 35"/>
          <p:cNvGrpSpPr>
            <a:grpSpLocks/>
          </p:cNvGrpSpPr>
          <p:nvPr/>
        </p:nvGrpSpPr>
        <p:grpSpPr bwMode="auto">
          <a:xfrm rot="5400000" flipH="1">
            <a:off x="957685" y="3137635"/>
            <a:ext cx="322262" cy="325438"/>
            <a:chOff x="4124" y="570"/>
            <a:chExt cx="203" cy="205"/>
          </a:xfrm>
          <a:solidFill>
            <a:srgbClr val="FBCB33"/>
          </a:solidFill>
        </p:grpSpPr>
        <p:sp>
          <p:nvSpPr>
            <p:cNvPr id="102" name="Freeform 36"/>
            <p:cNvSpPr>
              <a:spLocks/>
            </p:cNvSpPr>
            <p:nvPr/>
          </p:nvSpPr>
          <p:spPr bwMode="auto">
            <a:xfrm>
              <a:off x="4176" y="624"/>
              <a:ext cx="99" cy="151"/>
            </a:xfrm>
            <a:custGeom>
              <a:avLst/>
              <a:gdLst>
                <a:gd name="T0" fmla="*/ 64 w 42"/>
                <a:gd name="T1" fmla="*/ 151 h 64"/>
                <a:gd name="T2" fmla="*/ 64 w 42"/>
                <a:gd name="T3" fmla="*/ 54 h 64"/>
                <a:gd name="T4" fmla="*/ 99 w 42"/>
                <a:gd name="T5" fmla="*/ 87 h 64"/>
                <a:gd name="T6" fmla="*/ 99 w 42"/>
                <a:gd name="T7" fmla="*/ 50 h 64"/>
                <a:gd name="T8" fmla="*/ 50 w 42"/>
                <a:gd name="T9" fmla="*/ 0 h 64"/>
                <a:gd name="T10" fmla="*/ 0 w 42"/>
                <a:gd name="T11" fmla="*/ 50 h 64"/>
                <a:gd name="T12" fmla="*/ 0 w 42"/>
                <a:gd name="T13" fmla="*/ 87 h 64"/>
                <a:gd name="T14" fmla="*/ 35 w 42"/>
                <a:gd name="T15" fmla="*/ 54 h 64"/>
                <a:gd name="T16" fmla="*/ 35 w 42"/>
                <a:gd name="T17" fmla="*/ 151 h 64"/>
                <a:gd name="T18" fmla="*/ 64 w 42"/>
                <a:gd name="T19" fmla="*/ 151 h 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2" h="64">
                  <a:moveTo>
                    <a:pt x="27" y="64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33" y="29"/>
                    <a:pt x="42" y="37"/>
                    <a:pt x="42" y="37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9" y="29"/>
                    <a:pt x="15" y="23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27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37"/>
            <p:cNvSpPr>
              <a:spLocks/>
            </p:cNvSpPr>
            <p:nvPr/>
          </p:nvSpPr>
          <p:spPr bwMode="auto">
            <a:xfrm>
              <a:off x="4124" y="570"/>
              <a:ext cx="203" cy="205"/>
            </a:xfrm>
            <a:custGeom>
              <a:avLst/>
              <a:gdLst>
                <a:gd name="T0" fmla="*/ 26 w 86"/>
                <a:gd name="T1" fmla="*/ 177 h 87"/>
                <a:gd name="T2" fmla="*/ 26 w 86"/>
                <a:gd name="T3" fmla="*/ 28 h 87"/>
                <a:gd name="T4" fmla="*/ 177 w 86"/>
                <a:gd name="T5" fmla="*/ 28 h 87"/>
                <a:gd name="T6" fmla="*/ 177 w 86"/>
                <a:gd name="T7" fmla="*/ 177 h 87"/>
                <a:gd name="T8" fmla="*/ 151 w 86"/>
                <a:gd name="T9" fmla="*/ 177 h 87"/>
                <a:gd name="T10" fmla="*/ 151 w 86"/>
                <a:gd name="T11" fmla="*/ 205 h 87"/>
                <a:gd name="T12" fmla="*/ 203 w 86"/>
                <a:gd name="T13" fmla="*/ 205 h 87"/>
                <a:gd name="T14" fmla="*/ 203 w 86"/>
                <a:gd name="T15" fmla="*/ 191 h 87"/>
                <a:gd name="T16" fmla="*/ 203 w 86"/>
                <a:gd name="T17" fmla="*/ 0 h 87"/>
                <a:gd name="T18" fmla="*/ 0 w 86"/>
                <a:gd name="T19" fmla="*/ 0 h 87"/>
                <a:gd name="T20" fmla="*/ 0 w 86"/>
                <a:gd name="T21" fmla="*/ 205 h 87"/>
                <a:gd name="T22" fmla="*/ 52 w 86"/>
                <a:gd name="T23" fmla="*/ 205 h 87"/>
                <a:gd name="T24" fmla="*/ 52 w 86"/>
                <a:gd name="T25" fmla="*/ 177 h 87"/>
                <a:gd name="T26" fmla="*/ 26 w 86"/>
                <a:gd name="T27" fmla="*/ 177 h 8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6" h="87">
                  <a:moveTo>
                    <a:pt x="11" y="75"/>
                  </a:moveTo>
                  <a:cubicBezTo>
                    <a:pt x="11" y="66"/>
                    <a:pt x="11" y="21"/>
                    <a:pt x="11" y="12"/>
                  </a:cubicBezTo>
                  <a:cubicBezTo>
                    <a:pt x="20" y="12"/>
                    <a:pt x="66" y="12"/>
                    <a:pt x="75" y="12"/>
                  </a:cubicBezTo>
                  <a:cubicBezTo>
                    <a:pt x="75" y="21"/>
                    <a:pt x="75" y="66"/>
                    <a:pt x="75" y="75"/>
                  </a:cubicBezTo>
                  <a:cubicBezTo>
                    <a:pt x="73" y="75"/>
                    <a:pt x="69" y="75"/>
                    <a:pt x="64" y="75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22" y="87"/>
                    <a:pt x="22" y="87"/>
                    <a:pt x="22" y="87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17" y="75"/>
                    <a:pt x="13" y="75"/>
                    <a:pt x="1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4" name="Rectangle 23"/>
          <p:cNvSpPr>
            <a:spLocks noChangeArrowheads="1"/>
          </p:cNvSpPr>
          <p:nvPr/>
        </p:nvSpPr>
        <p:spPr bwMode="auto">
          <a:xfrm>
            <a:off x="1318519" y="2984441"/>
            <a:ext cx="251936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以事务的重要程度为依据，将待办的事项按照由重到轻的顺序划分为</a:t>
            </a:r>
            <a:r>
              <a:rPr lang="en-US" altLang="zh-CN" sz="1400" dirty="0">
                <a:solidFill>
                  <a:schemeClr val="bg1"/>
                </a:solidFill>
                <a:ea typeface="微软雅黑" pitchFamily="34" charset="-122"/>
              </a:rPr>
              <a:t>A</a:t>
            </a:r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、</a:t>
            </a:r>
            <a:r>
              <a:rPr lang="en-US" altLang="zh-CN" sz="1400" dirty="0">
                <a:solidFill>
                  <a:schemeClr val="bg1"/>
                </a:solidFill>
                <a:ea typeface="微软雅黑" pitchFamily="34" charset="-122"/>
              </a:rPr>
              <a:t>B</a:t>
            </a:r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、</a:t>
            </a:r>
            <a:r>
              <a:rPr lang="en-US" altLang="zh-CN" sz="1400" dirty="0">
                <a:solidFill>
                  <a:schemeClr val="bg1"/>
                </a:solidFill>
                <a:ea typeface="微软雅黑" pitchFamily="34" charset="-122"/>
              </a:rPr>
              <a:t>C</a:t>
            </a:r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三个等级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1280343" y="4087905"/>
            <a:ext cx="1513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二八法则</a:t>
            </a:r>
          </a:p>
        </p:txBody>
      </p:sp>
      <p:grpSp>
        <p:nvGrpSpPr>
          <p:cNvPr id="106" name="Group 35"/>
          <p:cNvGrpSpPr>
            <a:grpSpLocks/>
          </p:cNvGrpSpPr>
          <p:nvPr/>
        </p:nvGrpSpPr>
        <p:grpSpPr bwMode="auto">
          <a:xfrm rot="5400000" flipH="1">
            <a:off x="957684" y="4687459"/>
            <a:ext cx="322262" cy="325438"/>
            <a:chOff x="4124" y="570"/>
            <a:chExt cx="203" cy="205"/>
          </a:xfrm>
          <a:solidFill>
            <a:srgbClr val="3A8E5E"/>
          </a:solidFill>
        </p:grpSpPr>
        <p:sp>
          <p:nvSpPr>
            <p:cNvPr id="107" name="Freeform 36"/>
            <p:cNvSpPr>
              <a:spLocks/>
            </p:cNvSpPr>
            <p:nvPr/>
          </p:nvSpPr>
          <p:spPr bwMode="auto">
            <a:xfrm>
              <a:off x="4176" y="624"/>
              <a:ext cx="99" cy="151"/>
            </a:xfrm>
            <a:custGeom>
              <a:avLst/>
              <a:gdLst>
                <a:gd name="T0" fmla="*/ 64 w 42"/>
                <a:gd name="T1" fmla="*/ 151 h 64"/>
                <a:gd name="T2" fmla="*/ 64 w 42"/>
                <a:gd name="T3" fmla="*/ 54 h 64"/>
                <a:gd name="T4" fmla="*/ 99 w 42"/>
                <a:gd name="T5" fmla="*/ 87 h 64"/>
                <a:gd name="T6" fmla="*/ 99 w 42"/>
                <a:gd name="T7" fmla="*/ 50 h 64"/>
                <a:gd name="T8" fmla="*/ 50 w 42"/>
                <a:gd name="T9" fmla="*/ 0 h 64"/>
                <a:gd name="T10" fmla="*/ 0 w 42"/>
                <a:gd name="T11" fmla="*/ 50 h 64"/>
                <a:gd name="T12" fmla="*/ 0 w 42"/>
                <a:gd name="T13" fmla="*/ 87 h 64"/>
                <a:gd name="T14" fmla="*/ 35 w 42"/>
                <a:gd name="T15" fmla="*/ 54 h 64"/>
                <a:gd name="T16" fmla="*/ 35 w 42"/>
                <a:gd name="T17" fmla="*/ 151 h 64"/>
                <a:gd name="T18" fmla="*/ 64 w 42"/>
                <a:gd name="T19" fmla="*/ 151 h 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2" h="64">
                  <a:moveTo>
                    <a:pt x="27" y="64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33" y="29"/>
                    <a:pt x="42" y="37"/>
                    <a:pt x="42" y="37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9" y="29"/>
                    <a:pt x="15" y="23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27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37"/>
            <p:cNvSpPr>
              <a:spLocks/>
            </p:cNvSpPr>
            <p:nvPr/>
          </p:nvSpPr>
          <p:spPr bwMode="auto">
            <a:xfrm>
              <a:off x="4124" y="570"/>
              <a:ext cx="203" cy="205"/>
            </a:xfrm>
            <a:custGeom>
              <a:avLst/>
              <a:gdLst>
                <a:gd name="T0" fmla="*/ 26 w 86"/>
                <a:gd name="T1" fmla="*/ 177 h 87"/>
                <a:gd name="T2" fmla="*/ 26 w 86"/>
                <a:gd name="T3" fmla="*/ 28 h 87"/>
                <a:gd name="T4" fmla="*/ 177 w 86"/>
                <a:gd name="T5" fmla="*/ 28 h 87"/>
                <a:gd name="T6" fmla="*/ 177 w 86"/>
                <a:gd name="T7" fmla="*/ 177 h 87"/>
                <a:gd name="T8" fmla="*/ 151 w 86"/>
                <a:gd name="T9" fmla="*/ 177 h 87"/>
                <a:gd name="T10" fmla="*/ 151 w 86"/>
                <a:gd name="T11" fmla="*/ 205 h 87"/>
                <a:gd name="T12" fmla="*/ 203 w 86"/>
                <a:gd name="T13" fmla="*/ 205 h 87"/>
                <a:gd name="T14" fmla="*/ 203 w 86"/>
                <a:gd name="T15" fmla="*/ 191 h 87"/>
                <a:gd name="T16" fmla="*/ 203 w 86"/>
                <a:gd name="T17" fmla="*/ 0 h 87"/>
                <a:gd name="T18" fmla="*/ 0 w 86"/>
                <a:gd name="T19" fmla="*/ 0 h 87"/>
                <a:gd name="T20" fmla="*/ 0 w 86"/>
                <a:gd name="T21" fmla="*/ 205 h 87"/>
                <a:gd name="T22" fmla="*/ 52 w 86"/>
                <a:gd name="T23" fmla="*/ 205 h 87"/>
                <a:gd name="T24" fmla="*/ 52 w 86"/>
                <a:gd name="T25" fmla="*/ 177 h 87"/>
                <a:gd name="T26" fmla="*/ 26 w 86"/>
                <a:gd name="T27" fmla="*/ 177 h 8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86" h="87">
                  <a:moveTo>
                    <a:pt x="11" y="75"/>
                  </a:moveTo>
                  <a:cubicBezTo>
                    <a:pt x="11" y="66"/>
                    <a:pt x="11" y="21"/>
                    <a:pt x="11" y="12"/>
                  </a:cubicBezTo>
                  <a:cubicBezTo>
                    <a:pt x="20" y="12"/>
                    <a:pt x="66" y="12"/>
                    <a:pt x="75" y="12"/>
                  </a:cubicBezTo>
                  <a:cubicBezTo>
                    <a:pt x="75" y="21"/>
                    <a:pt x="75" y="66"/>
                    <a:pt x="75" y="75"/>
                  </a:cubicBezTo>
                  <a:cubicBezTo>
                    <a:pt x="73" y="75"/>
                    <a:pt x="69" y="75"/>
                    <a:pt x="64" y="75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86" y="81"/>
                    <a:pt x="86" y="81"/>
                    <a:pt x="86" y="81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22" y="87"/>
                    <a:pt x="22" y="87"/>
                    <a:pt x="22" y="87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17" y="75"/>
                    <a:pt x="13" y="75"/>
                    <a:pt x="1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9" name="Rectangle 23"/>
          <p:cNvSpPr>
            <a:spLocks noChangeArrowheads="1"/>
          </p:cNvSpPr>
          <p:nvPr/>
        </p:nvSpPr>
        <p:spPr bwMode="auto">
          <a:xfrm>
            <a:off x="1318518" y="4521565"/>
            <a:ext cx="251936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避免将时间花在琐碎的多数问题上，因为就算花了</a:t>
            </a:r>
            <a:r>
              <a:rPr lang="en-US" altLang="zh-CN" sz="1400" dirty="0">
                <a:solidFill>
                  <a:schemeClr val="bg1"/>
                </a:solidFill>
                <a:ea typeface="微软雅黑" pitchFamily="34" charset="-122"/>
              </a:rPr>
              <a:t>80%</a:t>
            </a:r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的时间，也只能取得</a:t>
            </a:r>
            <a:r>
              <a:rPr lang="en-US" altLang="zh-CN" sz="1400" dirty="0">
                <a:solidFill>
                  <a:schemeClr val="bg1"/>
                </a:solidFill>
                <a:ea typeface="微软雅黑" pitchFamily="34" charset="-122"/>
              </a:rPr>
              <a:t>20%</a:t>
            </a:r>
            <a:r>
              <a:rPr lang="zh-CN" altLang="en-US" sz="1400" dirty="0">
                <a:solidFill>
                  <a:schemeClr val="bg1"/>
                </a:solidFill>
                <a:ea typeface="微软雅黑" pitchFamily="34" charset="-122"/>
              </a:rPr>
              <a:t>的</a:t>
            </a:r>
            <a:r>
              <a:rPr lang="zh-CN" altLang="en-US" sz="1400" dirty="0" smtClean="0">
                <a:solidFill>
                  <a:schemeClr val="bg1"/>
                </a:solidFill>
                <a:ea typeface="微软雅黑" pitchFamily="34" charset="-122"/>
              </a:rPr>
              <a:t>成效</a:t>
            </a:r>
            <a:endParaRPr lang="zh-CN" altLang="en-US" sz="1400" dirty="0">
              <a:solidFill>
                <a:schemeClr val="bg1"/>
              </a:solidFill>
              <a:ea typeface="微软雅黑" pitchFamily="34" charset="-122"/>
            </a:endParaRPr>
          </a:p>
        </p:txBody>
      </p:sp>
      <p:cxnSp>
        <p:nvCxnSpPr>
          <p:cNvPr id="110" name="直接连接符 109"/>
          <p:cNvCxnSpPr/>
          <p:nvPr/>
        </p:nvCxnSpPr>
        <p:spPr>
          <a:xfrm>
            <a:off x="1100558" y="4457237"/>
            <a:ext cx="2573512" cy="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/>
          <p:cNvCxnSpPr/>
          <p:nvPr/>
        </p:nvCxnSpPr>
        <p:spPr>
          <a:xfrm flipH="1" flipV="1">
            <a:off x="3619450" y="1379229"/>
            <a:ext cx="1312590" cy="1045355"/>
          </a:xfrm>
          <a:prstGeom prst="line">
            <a:avLst/>
          </a:prstGeom>
          <a:ln w="12700"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 flipH="1" flipV="1">
            <a:off x="3598813" y="2907414"/>
            <a:ext cx="1333227" cy="231809"/>
          </a:xfrm>
          <a:prstGeom prst="line">
            <a:avLst/>
          </a:prstGeom>
          <a:ln w="12700">
            <a:solidFill>
              <a:srgbClr val="C9583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/>
        </p:nvCxnSpPr>
        <p:spPr>
          <a:xfrm flipH="1">
            <a:off x="3635970" y="3723105"/>
            <a:ext cx="1296070" cy="734133"/>
          </a:xfrm>
          <a:prstGeom prst="line">
            <a:avLst/>
          </a:prstGeom>
          <a:ln w="12700">
            <a:solidFill>
              <a:srgbClr val="FBCB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 flipV="1">
            <a:off x="4932039" y="1779385"/>
            <a:ext cx="1" cy="274218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矩形 123"/>
          <p:cNvSpPr/>
          <p:nvPr/>
        </p:nvSpPr>
        <p:spPr>
          <a:xfrm>
            <a:off x="5508104" y="2353444"/>
            <a:ext cx="1980029" cy="400110"/>
          </a:xfrm>
          <a:prstGeom prst="rect">
            <a:avLst/>
          </a:prstGeom>
          <a:solidFill>
            <a:srgbClr val="FBCB33"/>
          </a:solidFill>
        </p:spPr>
        <p:txBody>
          <a:bodyPr wrap="none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时间管理的方法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5508104" y="2857500"/>
            <a:ext cx="3051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测定时间法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培养制作时间表的习惯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工作的时间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分配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创造时间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85"/>
          <a:stretch/>
        </p:blipFill>
        <p:spPr>
          <a:xfrm>
            <a:off x="7208953" y="193204"/>
            <a:ext cx="1412024" cy="1276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2535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/>
        </p:nvSpPr>
        <p:spPr>
          <a:xfrm>
            <a:off x="1187624" y="1345332"/>
            <a:ext cx="4464496" cy="2622051"/>
          </a:xfrm>
          <a:prstGeom prst="roundRect">
            <a:avLst/>
          </a:prstGeom>
          <a:gradFill>
            <a:gsLst>
              <a:gs pos="70000">
                <a:srgbClr val="92D050">
                  <a:alpha val="71000"/>
                </a:srgbClr>
              </a:gs>
              <a:gs pos="0">
                <a:srgbClr val="78D050"/>
              </a:gs>
              <a:gs pos="100000">
                <a:srgbClr val="92D050">
                  <a:alpha val="35000"/>
                </a:srgbClr>
              </a:gs>
            </a:gsLst>
            <a:lin ang="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672002" y="2065412"/>
            <a:ext cx="34085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知识管理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88226" y="315308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&gt;&gt;&gt;&gt;&gt;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0" b="11425"/>
          <a:stretch/>
        </p:blipFill>
        <p:spPr>
          <a:xfrm>
            <a:off x="4811712" y="1341634"/>
            <a:ext cx="2736304" cy="2625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512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6708" y="5441795"/>
            <a:ext cx="9160708" cy="284355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0" b="11425"/>
          <a:stretch/>
        </p:blipFill>
        <p:spPr>
          <a:xfrm rot="20804040">
            <a:off x="468783" y="312949"/>
            <a:ext cx="1438921" cy="1380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4" name="直接连接符 3"/>
          <p:cNvCxnSpPr/>
          <p:nvPr/>
        </p:nvCxnSpPr>
        <p:spPr>
          <a:xfrm>
            <a:off x="1781276" y="699542"/>
            <a:ext cx="7361136" cy="0"/>
          </a:xfrm>
          <a:prstGeom prst="line">
            <a:avLst/>
          </a:prstGeom>
          <a:noFill/>
          <a:ln w="9525" cap="flat" cmpd="sng" algn="ctr">
            <a:solidFill>
              <a:srgbClr val="203F2D"/>
            </a:solidFill>
            <a:prstDash val="solid"/>
          </a:ln>
          <a:effectLst/>
        </p:spPr>
      </p:cxnSp>
      <p:cxnSp>
        <p:nvCxnSpPr>
          <p:cNvPr id="5" name="直接连接符 4"/>
          <p:cNvCxnSpPr/>
          <p:nvPr/>
        </p:nvCxnSpPr>
        <p:spPr>
          <a:xfrm flipV="1">
            <a:off x="6084168" y="349662"/>
            <a:ext cx="0" cy="360040"/>
          </a:xfrm>
          <a:prstGeom prst="line">
            <a:avLst/>
          </a:prstGeom>
          <a:noFill/>
          <a:ln w="57150" cap="flat" cmpd="sng" algn="ctr">
            <a:solidFill>
              <a:srgbClr val="98442C"/>
            </a:solidFill>
            <a:prstDash val="solid"/>
          </a:ln>
          <a:effectLst/>
        </p:spPr>
      </p:cxnSp>
      <p:sp>
        <p:nvSpPr>
          <p:cNvPr id="6" name="矩形 5"/>
          <p:cNvSpPr/>
          <p:nvPr/>
        </p:nvSpPr>
        <p:spPr>
          <a:xfrm>
            <a:off x="6143754" y="324530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第三节 知识管理</a:t>
            </a:r>
            <a:r>
              <a:rPr lang="zh-CN" altLang="en-US" dirty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能力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63885" y="870993"/>
            <a:ext cx="39816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600" kern="700" dirty="0" smtClean="0">
                <a:latin typeface="微软雅黑" pitchFamily="34" charset="-122"/>
                <a:ea typeface="微软雅黑" pitchFamily="34" charset="-122"/>
              </a:rPr>
              <a:t>WH</a:t>
            </a:r>
            <a:endParaRPr lang="zh-CN" altLang="en-US" sz="16600" kern="7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524328" y="1375048"/>
            <a:ext cx="792088" cy="1584052"/>
          </a:xfrm>
          <a:prstGeom prst="rect">
            <a:avLst/>
          </a:prstGeom>
          <a:solidFill>
            <a:srgbClr val="78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7524328" y="1671589"/>
            <a:ext cx="79208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709566" y="1387749"/>
            <a:ext cx="841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at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09566" y="1685533"/>
            <a:ext cx="53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o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22778" y="1983317"/>
            <a:ext cx="621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ere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668344" y="2281101"/>
            <a:ext cx="922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ich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84166" y="2578886"/>
            <a:ext cx="653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en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7545537" y="1983317"/>
            <a:ext cx="79208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545537" y="2281101"/>
            <a:ext cx="79208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543363" y="2578886"/>
            <a:ext cx="79208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3706993" y="2857500"/>
            <a:ext cx="486543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6600" kern="7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How</a:t>
            </a:r>
            <a:endParaRPr lang="zh-CN" altLang="en-US" sz="16600" kern="7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491880" y="985292"/>
            <a:ext cx="5256584" cy="4176464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9" name="直接连接符 38"/>
          <p:cNvCxnSpPr/>
          <p:nvPr/>
        </p:nvCxnSpPr>
        <p:spPr>
          <a:xfrm>
            <a:off x="1403648" y="3073524"/>
            <a:ext cx="7344816" cy="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1432396" y="270419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知识管理六要素</a:t>
            </a:r>
          </a:p>
        </p:txBody>
      </p:sp>
    </p:spTree>
    <p:extLst>
      <p:ext uri="{BB962C8B-B14F-4D97-AF65-F5344CB8AC3E}">
        <p14:creationId xmlns:p14="http://schemas.microsoft.com/office/powerpoint/2010/main" val="125703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09972" y="699542"/>
            <a:ext cx="8532440" cy="0"/>
          </a:xfrm>
          <a:prstGeom prst="line">
            <a:avLst/>
          </a:prstGeom>
          <a:noFill/>
          <a:ln w="9525" cap="flat" cmpd="sng" algn="ctr">
            <a:solidFill>
              <a:srgbClr val="203F2D"/>
            </a:solidFill>
            <a:prstDash val="solid"/>
          </a:ln>
          <a:effectLst/>
        </p:spPr>
      </p:cxnSp>
      <p:cxnSp>
        <p:nvCxnSpPr>
          <p:cNvPr id="3" name="直接连接符 2"/>
          <p:cNvCxnSpPr/>
          <p:nvPr/>
        </p:nvCxnSpPr>
        <p:spPr>
          <a:xfrm flipV="1">
            <a:off x="6084168" y="349662"/>
            <a:ext cx="0" cy="360040"/>
          </a:xfrm>
          <a:prstGeom prst="line">
            <a:avLst/>
          </a:prstGeom>
          <a:noFill/>
          <a:ln w="57150" cap="flat" cmpd="sng" algn="ctr">
            <a:solidFill>
              <a:srgbClr val="98442C"/>
            </a:solidFill>
            <a:prstDash val="solid"/>
          </a:ln>
          <a:effectLst/>
        </p:spPr>
      </p:cxnSp>
      <p:sp>
        <p:nvSpPr>
          <p:cNvPr id="4" name="矩形 3"/>
          <p:cNvSpPr/>
          <p:nvPr/>
        </p:nvSpPr>
        <p:spPr>
          <a:xfrm>
            <a:off x="6143754" y="324530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第三节 知识管理</a:t>
            </a:r>
            <a:r>
              <a:rPr lang="zh-CN" altLang="en-US" dirty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能力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35696" y="409228"/>
            <a:ext cx="439248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4400" dirty="0" smtClean="0">
                <a:solidFill>
                  <a:srgbClr val="203F2D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34400" dirty="0">
              <a:solidFill>
                <a:srgbClr val="203F2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923928" y="1358032"/>
            <a:ext cx="2808312" cy="0"/>
          </a:xfrm>
          <a:prstGeom prst="line">
            <a:avLst/>
          </a:prstGeom>
          <a:ln w="12700">
            <a:solidFill>
              <a:srgbClr val="37815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012828" y="4717008"/>
            <a:ext cx="2863428" cy="0"/>
          </a:xfrm>
          <a:prstGeom prst="line">
            <a:avLst/>
          </a:prstGeom>
          <a:ln w="12700">
            <a:solidFill>
              <a:srgbClr val="37815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41280" y="1984896"/>
            <a:ext cx="877163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dirty="0" smtClean="0">
                <a:solidFill>
                  <a:srgbClr val="378157"/>
                </a:solidFill>
                <a:latin typeface="微软雅黑" pitchFamily="34" charset="-122"/>
                <a:ea typeface="微软雅黑" pitchFamily="34" charset="-122"/>
              </a:rPr>
              <a:t>知识管理</a:t>
            </a:r>
            <a:r>
              <a:rPr lang="zh-CN" altLang="en-US" sz="2000" dirty="0">
                <a:solidFill>
                  <a:srgbClr val="378157"/>
                </a:solidFill>
                <a:latin typeface="微软雅黑" pitchFamily="34" charset="-122"/>
                <a:ea typeface="微软雅黑" pitchFamily="34" charset="-122"/>
              </a:rPr>
              <a:t>的重要性</a:t>
            </a:r>
          </a:p>
          <a:p>
            <a:pPr>
              <a:lnSpc>
                <a:spcPts val="2700"/>
              </a:lnSpc>
            </a:pPr>
            <a:endParaRPr lang="en-US" altLang="zh-CN" sz="2000" dirty="0" smtClean="0">
              <a:latin typeface="方正古隶简体" pitchFamily="65" charset="-122"/>
              <a:ea typeface="方正古隶简体" pitchFamily="65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812296" y="1358032"/>
            <a:ext cx="0" cy="576064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5812296" y="4153644"/>
            <a:ext cx="0" cy="576064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597090" y="1934096"/>
            <a:ext cx="429196" cy="0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597090" y="4144764"/>
            <a:ext cx="429196" cy="0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-16708" y="5441795"/>
            <a:ext cx="9160708" cy="284355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0" b="11425"/>
          <a:stretch/>
        </p:blipFill>
        <p:spPr>
          <a:xfrm rot="20804040">
            <a:off x="468783" y="312949"/>
            <a:ext cx="1438921" cy="1380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4824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09972" y="699542"/>
            <a:ext cx="8532440" cy="0"/>
          </a:xfrm>
          <a:prstGeom prst="line">
            <a:avLst/>
          </a:prstGeom>
          <a:noFill/>
          <a:ln w="9525" cap="flat" cmpd="sng" algn="ctr">
            <a:solidFill>
              <a:srgbClr val="203F2D"/>
            </a:solidFill>
            <a:prstDash val="solid"/>
          </a:ln>
          <a:effectLst/>
        </p:spPr>
      </p:cxnSp>
      <p:cxnSp>
        <p:nvCxnSpPr>
          <p:cNvPr id="3" name="直接连接符 2"/>
          <p:cNvCxnSpPr/>
          <p:nvPr/>
        </p:nvCxnSpPr>
        <p:spPr>
          <a:xfrm flipV="1">
            <a:off x="6084168" y="349662"/>
            <a:ext cx="0" cy="360040"/>
          </a:xfrm>
          <a:prstGeom prst="line">
            <a:avLst/>
          </a:prstGeom>
          <a:noFill/>
          <a:ln w="57150" cap="flat" cmpd="sng" algn="ctr">
            <a:solidFill>
              <a:srgbClr val="98442C"/>
            </a:solidFill>
            <a:prstDash val="solid"/>
          </a:ln>
          <a:effectLst/>
        </p:spPr>
      </p:cxnSp>
      <p:sp>
        <p:nvSpPr>
          <p:cNvPr id="4" name="矩形 3"/>
          <p:cNvSpPr/>
          <p:nvPr/>
        </p:nvSpPr>
        <p:spPr>
          <a:xfrm>
            <a:off x="6143754" y="324530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第三节 知识管理</a:t>
            </a:r>
            <a:r>
              <a:rPr lang="zh-CN" altLang="en-US" dirty="0">
                <a:solidFill>
                  <a:srgbClr val="98442C"/>
                </a:solidFill>
                <a:latin typeface="黑体" pitchFamily="49" charset="-122"/>
                <a:ea typeface="黑体" pitchFamily="49" charset="-122"/>
              </a:rPr>
              <a:t>能力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1720" y="409228"/>
            <a:ext cx="439248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4400" dirty="0" smtClean="0">
                <a:solidFill>
                  <a:srgbClr val="203F2D"/>
                </a:solidFill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34400" dirty="0">
              <a:solidFill>
                <a:srgbClr val="203F2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355976" y="1298724"/>
            <a:ext cx="2592288" cy="0"/>
          </a:xfrm>
          <a:prstGeom prst="line">
            <a:avLst/>
          </a:prstGeom>
          <a:ln w="12700">
            <a:solidFill>
              <a:srgbClr val="37815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228852" y="4717008"/>
            <a:ext cx="2863428" cy="0"/>
          </a:xfrm>
          <a:prstGeom prst="line">
            <a:avLst/>
          </a:prstGeom>
          <a:ln w="12700">
            <a:solidFill>
              <a:srgbClr val="37815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803552" y="1984896"/>
            <a:ext cx="530915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dirty="0" smtClean="0">
                <a:solidFill>
                  <a:srgbClr val="378157"/>
                </a:solidFill>
                <a:latin typeface="微软雅黑" pitchFamily="34" charset="-122"/>
                <a:ea typeface="微软雅黑" pitchFamily="34" charset="-122"/>
              </a:rPr>
              <a:t>如何进行知识管理</a:t>
            </a:r>
            <a:endParaRPr lang="en-US" altLang="zh-CN" sz="2000" dirty="0" smtClean="0">
              <a:solidFill>
                <a:srgbClr val="37815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28320" y="1298724"/>
            <a:ext cx="0" cy="635372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28320" y="4140944"/>
            <a:ext cx="0" cy="576064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813114" y="1934096"/>
            <a:ext cx="429196" cy="0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813114" y="4144764"/>
            <a:ext cx="429196" cy="0"/>
          </a:xfrm>
          <a:prstGeom prst="line">
            <a:avLst/>
          </a:prstGeom>
          <a:ln>
            <a:solidFill>
              <a:srgbClr val="37815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-16708" y="5441795"/>
            <a:ext cx="9160708" cy="284355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0" b="11425"/>
          <a:stretch/>
        </p:blipFill>
        <p:spPr>
          <a:xfrm rot="20804040">
            <a:off x="468783" y="312949"/>
            <a:ext cx="1438921" cy="1380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751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187624" y="1345332"/>
            <a:ext cx="4464496" cy="2622051"/>
          </a:xfrm>
          <a:prstGeom prst="roundRect">
            <a:avLst/>
          </a:prstGeom>
          <a:gradFill>
            <a:gsLst>
              <a:gs pos="70000">
                <a:srgbClr val="4189EF">
                  <a:alpha val="78824"/>
                </a:srgbClr>
              </a:gs>
              <a:gs pos="0">
                <a:srgbClr val="4189EF"/>
              </a:gs>
              <a:gs pos="100000">
                <a:srgbClr val="4189EF">
                  <a:alpha val="32000"/>
                </a:srgbClr>
              </a:gs>
            </a:gsLst>
            <a:lin ang="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672002" y="2065412"/>
            <a:ext cx="34085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先见力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8226" y="315308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&gt;&gt;&gt;&gt;&gt;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9"/>
          <a:stretch/>
        </p:blipFill>
        <p:spPr>
          <a:xfrm>
            <a:off x="5080542" y="1331073"/>
            <a:ext cx="3000682" cy="2636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1987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6708" y="4729708"/>
            <a:ext cx="9160708" cy="996443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2621" y="4362117"/>
            <a:ext cx="19271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先见力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9"/>
          <a:stretch/>
        </p:blipFill>
        <p:spPr>
          <a:xfrm rot="20714215">
            <a:off x="7698803" y="4483350"/>
            <a:ext cx="1073714" cy="943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矩形 4"/>
          <p:cNvSpPr/>
          <p:nvPr/>
        </p:nvSpPr>
        <p:spPr>
          <a:xfrm>
            <a:off x="740475" y="625252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一、先见力的内涵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01" y="1561356"/>
            <a:ext cx="3113364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矩形 6"/>
          <p:cNvSpPr/>
          <p:nvPr/>
        </p:nvSpPr>
        <p:spPr>
          <a:xfrm>
            <a:off x="1307797" y="2020510"/>
            <a:ext cx="31201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4189EF"/>
                </a:solidFill>
                <a:latin typeface="微软雅黑" pitchFamily="34" charset="-122"/>
                <a:ea typeface="微软雅黑" pitchFamily="34" charset="-122"/>
              </a:rPr>
              <a:t>培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养先见力最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重要的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就是破除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陈旧思想，凡事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抱有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追根究底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态度，不断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尝试错误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5576" y="1489348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rgbClr val="4189E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“</a:t>
            </a:r>
            <a:endParaRPr lang="zh-CN" altLang="en-US" sz="9600" dirty="0">
              <a:solidFill>
                <a:srgbClr val="4189EF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>
            <a:off x="3059832" y="1921396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rgbClr val="4189E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“</a:t>
            </a:r>
            <a:endParaRPr lang="zh-CN" altLang="en-US" sz="9600" dirty="0">
              <a:solidFill>
                <a:srgbClr val="4189EF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0072" y="3764576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（日）大前研一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麻省理工学院博士。曾任麦肯锡日本分公司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董事长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58096" y="3414217"/>
            <a:ext cx="2171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——《</a:t>
            </a:r>
            <a:r>
              <a:rPr lang="zh-CN" altLang="en-US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专业主义</a:t>
            </a:r>
            <a:r>
              <a:rPr lang="en-US" altLang="zh-CN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611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905387" y="2793261"/>
            <a:ext cx="5751645" cy="518180"/>
          </a:xfrm>
          <a:prstGeom prst="roundRect">
            <a:avLst/>
          </a:prstGeom>
          <a:solidFill>
            <a:srgbClr val="629C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908587" y="2051288"/>
            <a:ext cx="5751645" cy="518180"/>
          </a:xfrm>
          <a:prstGeom prst="roundRect">
            <a:avLst/>
          </a:prstGeom>
          <a:solidFill>
            <a:srgbClr val="629C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6708" y="4729708"/>
            <a:ext cx="9160708" cy="996443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2621" y="4362117"/>
            <a:ext cx="19271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先见力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9"/>
          <a:stretch/>
        </p:blipFill>
        <p:spPr>
          <a:xfrm rot="20714215">
            <a:off x="7698803" y="4483350"/>
            <a:ext cx="1073714" cy="943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矩形 4"/>
          <p:cNvSpPr/>
          <p:nvPr/>
        </p:nvSpPr>
        <p:spPr>
          <a:xfrm>
            <a:off x="683568" y="769268"/>
            <a:ext cx="4801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4000" dirty="0">
                <a:latin typeface="微软雅黑" pitchFamily="34" charset="-122"/>
                <a:ea typeface="微软雅黑" pitchFamily="34" charset="-122"/>
              </a:rPr>
              <a:t>二、先见力的重要性</a:t>
            </a:r>
          </a:p>
        </p:txBody>
      </p:sp>
      <p:pic>
        <p:nvPicPr>
          <p:cNvPr id="6" name="图片 4" descr="http://ui.okbase.net/ui/life/2009/05/82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352" y="409228"/>
            <a:ext cx="3509963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1358674" y="2128128"/>
            <a:ext cx="5481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社会竞争日益激烈，客观上要求人们具备先见力</a:t>
            </a:r>
          </a:p>
        </p:txBody>
      </p:sp>
      <p:sp>
        <p:nvSpPr>
          <p:cNvPr id="8" name="矩形 7"/>
          <p:cNvSpPr/>
          <p:nvPr/>
        </p:nvSpPr>
        <p:spPr>
          <a:xfrm>
            <a:off x="1351484" y="2899941"/>
            <a:ext cx="5481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职场风云变幻莫测，要想超越自我必须具备先见力</a:t>
            </a:r>
          </a:p>
        </p:txBody>
      </p:sp>
      <p:pic>
        <p:nvPicPr>
          <p:cNvPr id="9" name="图片 4" descr="http://ui.okbase.net/ui/life/2009/05/82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0419" y="2051288"/>
            <a:ext cx="450087" cy="449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4" descr="http://ui.okbase.net/ui/life/2009/05/82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8587" y="2819390"/>
            <a:ext cx="450087" cy="449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60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6708" y="4729708"/>
            <a:ext cx="9160708" cy="996443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2621" y="4362117"/>
            <a:ext cx="19271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先见力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9"/>
          <a:stretch/>
        </p:blipFill>
        <p:spPr>
          <a:xfrm rot="20714215">
            <a:off x="7698803" y="4483350"/>
            <a:ext cx="1073714" cy="943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矩形 4"/>
          <p:cNvSpPr/>
          <p:nvPr/>
        </p:nvSpPr>
        <p:spPr>
          <a:xfrm rot="19450148">
            <a:off x="-503259" y="314812"/>
            <a:ext cx="2523269" cy="432048"/>
          </a:xfrm>
          <a:prstGeom prst="rect">
            <a:avLst/>
          </a:prstGeom>
          <a:solidFill>
            <a:srgbClr val="418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发挥先见力</a:t>
            </a:r>
          </a:p>
        </p:txBody>
      </p:sp>
      <p:sp>
        <p:nvSpPr>
          <p:cNvPr id="24" name="椭圆​​ 2"/>
          <p:cNvSpPr/>
          <p:nvPr/>
        </p:nvSpPr>
        <p:spPr>
          <a:xfrm>
            <a:off x="1902866" y="1688387"/>
            <a:ext cx="1944688" cy="2447925"/>
          </a:xfrm>
          <a:custGeom>
            <a:avLst/>
            <a:gdLst/>
            <a:ahLst/>
            <a:cxnLst/>
            <a:rect l="l" t="t" r="r" b="b"/>
            <a:pathLst>
              <a:path w="1944132" h="2448272">
                <a:moveTo>
                  <a:pt x="972066" y="0"/>
                </a:moveTo>
                <a:cubicBezTo>
                  <a:pt x="1508923" y="0"/>
                  <a:pt x="1944132" y="435209"/>
                  <a:pt x="1944132" y="972066"/>
                </a:cubicBezTo>
                <a:cubicBezTo>
                  <a:pt x="1944132" y="1465344"/>
                  <a:pt x="1576711" y="1872807"/>
                  <a:pt x="1100480" y="1934684"/>
                </a:cubicBezTo>
                <a:lnTo>
                  <a:pt x="972066" y="2448272"/>
                </a:lnTo>
                <a:lnTo>
                  <a:pt x="843652" y="1934684"/>
                </a:lnTo>
                <a:cubicBezTo>
                  <a:pt x="367421" y="1872807"/>
                  <a:pt x="0" y="1465344"/>
                  <a:pt x="0" y="972066"/>
                </a:cubicBezTo>
                <a:cubicBezTo>
                  <a:pt x="0" y="435209"/>
                  <a:pt x="435209" y="0"/>
                  <a:pt x="972066" y="0"/>
                </a:cubicBezTo>
                <a:close/>
              </a:path>
            </a:pathLst>
          </a:custGeom>
          <a:gradFill flip="none" rotWithShape="1">
            <a:gsLst>
              <a:gs pos="0">
                <a:srgbClr val="09BFFF"/>
              </a:gs>
              <a:gs pos="16700">
                <a:srgbClr val="009AD0"/>
              </a:gs>
              <a:gs pos="100000">
                <a:srgbClr val="57D3FF"/>
              </a:gs>
            </a:gsLst>
            <a:lin ang="16200000" scaled="0"/>
            <a:tileRect/>
          </a:gra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椭圆​​ 2"/>
          <p:cNvSpPr/>
          <p:nvPr/>
        </p:nvSpPr>
        <p:spPr>
          <a:xfrm>
            <a:off x="4368254" y="1315325"/>
            <a:ext cx="1439862" cy="1812925"/>
          </a:xfrm>
          <a:custGeom>
            <a:avLst/>
            <a:gdLst/>
            <a:ahLst/>
            <a:cxnLst/>
            <a:rect l="l" t="t" r="r" b="b"/>
            <a:pathLst>
              <a:path w="1944132" h="2448272">
                <a:moveTo>
                  <a:pt x="972066" y="0"/>
                </a:moveTo>
                <a:cubicBezTo>
                  <a:pt x="1508923" y="0"/>
                  <a:pt x="1944132" y="435209"/>
                  <a:pt x="1944132" y="972066"/>
                </a:cubicBezTo>
                <a:cubicBezTo>
                  <a:pt x="1944132" y="1465344"/>
                  <a:pt x="1576711" y="1872807"/>
                  <a:pt x="1100480" y="1934684"/>
                </a:cubicBezTo>
                <a:lnTo>
                  <a:pt x="972066" y="2448272"/>
                </a:lnTo>
                <a:lnTo>
                  <a:pt x="843652" y="1934684"/>
                </a:lnTo>
                <a:cubicBezTo>
                  <a:pt x="367421" y="1872807"/>
                  <a:pt x="0" y="1465344"/>
                  <a:pt x="0" y="972066"/>
                </a:cubicBezTo>
                <a:cubicBezTo>
                  <a:pt x="0" y="435209"/>
                  <a:pt x="435209" y="0"/>
                  <a:pt x="972066" y="0"/>
                </a:cubicBezTo>
                <a:close/>
              </a:path>
            </a:pathLst>
          </a:custGeom>
          <a:gradFill flip="none" rotWithShape="1">
            <a:gsLst>
              <a:gs pos="0">
                <a:srgbClr val="09BFFF"/>
              </a:gs>
              <a:gs pos="16700">
                <a:srgbClr val="009AD0"/>
              </a:gs>
              <a:gs pos="100000">
                <a:srgbClr val="57D3FF"/>
              </a:gs>
            </a:gsLst>
            <a:lin ang="16200000" scaled="0"/>
            <a:tileRect/>
          </a:gra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椭圆​​ 2"/>
          <p:cNvSpPr/>
          <p:nvPr/>
        </p:nvSpPr>
        <p:spPr>
          <a:xfrm>
            <a:off x="6295479" y="1039100"/>
            <a:ext cx="1012825" cy="1274762"/>
          </a:xfrm>
          <a:custGeom>
            <a:avLst/>
            <a:gdLst/>
            <a:ahLst/>
            <a:cxnLst/>
            <a:rect l="l" t="t" r="r" b="b"/>
            <a:pathLst>
              <a:path w="1944132" h="2448272">
                <a:moveTo>
                  <a:pt x="972066" y="0"/>
                </a:moveTo>
                <a:cubicBezTo>
                  <a:pt x="1508923" y="0"/>
                  <a:pt x="1944132" y="435209"/>
                  <a:pt x="1944132" y="972066"/>
                </a:cubicBezTo>
                <a:cubicBezTo>
                  <a:pt x="1944132" y="1465344"/>
                  <a:pt x="1576711" y="1872807"/>
                  <a:pt x="1100480" y="1934684"/>
                </a:cubicBezTo>
                <a:lnTo>
                  <a:pt x="972066" y="2448272"/>
                </a:lnTo>
                <a:lnTo>
                  <a:pt x="843652" y="1934684"/>
                </a:lnTo>
                <a:cubicBezTo>
                  <a:pt x="367421" y="1872807"/>
                  <a:pt x="0" y="1465344"/>
                  <a:pt x="0" y="972066"/>
                </a:cubicBezTo>
                <a:cubicBezTo>
                  <a:pt x="0" y="435209"/>
                  <a:pt x="435209" y="0"/>
                  <a:pt x="972066" y="0"/>
                </a:cubicBezTo>
                <a:close/>
              </a:path>
            </a:pathLst>
          </a:custGeom>
          <a:gradFill flip="none" rotWithShape="1">
            <a:gsLst>
              <a:gs pos="0">
                <a:srgbClr val="09BFFF"/>
              </a:gs>
              <a:gs pos="16700">
                <a:srgbClr val="009AD0"/>
              </a:gs>
              <a:gs pos="100000">
                <a:srgbClr val="57D3FF"/>
              </a:gs>
            </a:gsLst>
            <a:lin ang="16200000" scaled="0"/>
            <a:tileRect/>
          </a:gra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椭圆​​ 6"/>
          <p:cNvSpPr/>
          <p:nvPr/>
        </p:nvSpPr>
        <p:spPr>
          <a:xfrm>
            <a:off x="2119064" y="4280055"/>
            <a:ext cx="1512168" cy="89613"/>
          </a:xfrm>
          <a:prstGeom prst="ellipse">
            <a:avLst/>
          </a:prstGeom>
          <a:gradFill flip="none" rotWithShape="1">
            <a:gsLst>
              <a:gs pos="80000">
                <a:schemeClr val="bg1">
                  <a:alpha val="35000"/>
                </a:schemeClr>
              </a:gs>
              <a:gs pos="0">
                <a:srgbClr val="009AD0">
                  <a:alpha val="4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​​ 9"/>
          <p:cNvSpPr/>
          <p:nvPr/>
        </p:nvSpPr>
        <p:spPr>
          <a:xfrm>
            <a:off x="4495328" y="3166741"/>
            <a:ext cx="1116000" cy="94844"/>
          </a:xfrm>
          <a:prstGeom prst="ellipse">
            <a:avLst/>
          </a:prstGeom>
          <a:gradFill flip="none" rotWithShape="1">
            <a:gsLst>
              <a:gs pos="80000">
                <a:schemeClr val="bg1">
                  <a:alpha val="35000"/>
                </a:schemeClr>
              </a:gs>
              <a:gs pos="0">
                <a:srgbClr val="009AD0">
                  <a:alpha val="4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​​ 10"/>
          <p:cNvSpPr/>
          <p:nvPr/>
        </p:nvSpPr>
        <p:spPr>
          <a:xfrm>
            <a:off x="6439624" y="2301932"/>
            <a:ext cx="720000" cy="94844"/>
          </a:xfrm>
          <a:prstGeom prst="ellipse">
            <a:avLst/>
          </a:prstGeom>
          <a:gradFill flip="none" rotWithShape="1">
            <a:gsLst>
              <a:gs pos="80000">
                <a:schemeClr val="bg1">
                  <a:alpha val="35000"/>
                </a:schemeClr>
              </a:gs>
              <a:gs pos="0">
                <a:srgbClr val="009AD0">
                  <a:alpha val="4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矩形​​ 16"/>
          <p:cNvSpPr>
            <a:spLocks noChangeArrowheads="1"/>
          </p:cNvSpPr>
          <p:nvPr/>
        </p:nvSpPr>
        <p:spPr bwMode="auto">
          <a:xfrm>
            <a:off x="2349787" y="2299575"/>
            <a:ext cx="11079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提早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准备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抓住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时机</a:t>
            </a:r>
          </a:p>
        </p:txBody>
      </p:sp>
      <p:sp>
        <p:nvSpPr>
          <p:cNvPr id="31" name="矩形​​ 17"/>
          <p:cNvSpPr>
            <a:spLocks noChangeArrowheads="1"/>
          </p:cNvSpPr>
          <p:nvPr/>
        </p:nvSpPr>
        <p:spPr bwMode="auto">
          <a:xfrm>
            <a:off x="4573578" y="1759825"/>
            <a:ext cx="100540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怀疑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常识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algn="ctr"/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勇于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质疑</a:t>
            </a:r>
          </a:p>
        </p:txBody>
      </p:sp>
      <p:sp>
        <p:nvSpPr>
          <p:cNvPr id="32" name="矩形​​ 18"/>
          <p:cNvSpPr>
            <a:spLocks noChangeArrowheads="1"/>
          </p:cNvSpPr>
          <p:nvPr/>
        </p:nvSpPr>
        <p:spPr bwMode="auto">
          <a:xfrm>
            <a:off x="6349692" y="1289925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因势利导</a:t>
            </a:r>
            <a:endParaRPr lang="en-US" altLang="zh-CN" sz="1400" dirty="0" smtClean="0"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algn="ctr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开创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蓝图</a:t>
            </a:r>
          </a:p>
        </p:txBody>
      </p:sp>
      <p:sp>
        <p:nvSpPr>
          <p:cNvPr id="33" name="新月形 32"/>
          <p:cNvSpPr/>
          <p:nvPr/>
        </p:nvSpPr>
        <p:spPr>
          <a:xfrm rot="3501444">
            <a:off x="2212714" y="1326863"/>
            <a:ext cx="716410" cy="1713742"/>
          </a:xfrm>
          <a:prstGeom prst="moon">
            <a:avLst>
              <a:gd name="adj" fmla="val 27473"/>
            </a:avLst>
          </a:prstGeom>
          <a:gradFill flip="none" rotWithShape="1">
            <a:gsLst>
              <a:gs pos="69000">
                <a:schemeClr val="bg1">
                  <a:alpha val="38000"/>
                </a:schemeClr>
              </a:gs>
              <a:gs pos="0">
                <a:schemeClr val="bg1">
                  <a:alpha val="0"/>
                  <a:lumMod val="91000"/>
                  <a:lumOff val="9000"/>
                </a:schemeClr>
              </a:gs>
              <a:gs pos="35000">
                <a:schemeClr val="bg1">
                  <a:lumMod val="96000"/>
                  <a:alpha val="7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新月形 33"/>
          <p:cNvSpPr/>
          <p:nvPr/>
        </p:nvSpPr>
        <p:spPr>
          <a:xfrm rot="3501444">
            <a:off x="4588854" y="1052969"/>
            <a:ext cx="593084" cy="1289194"/>
          </a:xfrm>
          <a:prstGeom prst="moon">
            <a:avLst>
              <a:gd name="adj" fmla="val 27473"/>
            </a:avLst>
          </a:prstGeom>
          <a:gradFill flip="none" rotWithShape="1">
            <a:gsLst>
              <a:gs pos="69000">
                <a:schemeClr val="bg1">
                  <a:alpha val="38000"/>
                </a:schemeClr>
              </a:gs>
              <a:gs pos="0">
                <a:schemeClr val="bg1">
                  <a:alpha val="0"/>
                  <a:lumMod val="91000"/>
                  <a:lumOff val="9000"/>
                </a:schemeClr>
              </a:gs>
              <a:gs pos="35000">
                <a:schemeClr val="bg1">
                  <a:lumMod val="96000"/>
                  <a:alpha val="7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新月形 34"/>
          <p:cNvSpPr/>
          <p:nvPr/>
        </p:nvSpPr>
        <p:spPr>
          <a:xfrm rot="3501444">
            <a:off x="6447002" y="840567"/>
            <a:ext cx="451183" cy="948981"/>
          </a:xfrm>
          <a:prstGeom prst="moon">
            <a:avLst>
              <a:gd name="adj" fmla="val 27473"/>
            </a:avLst>
          </a:prstGeom>
          <a:gradFill flip="none" rotWithShape="1">
            <a:gsLst>
              <a:gs pos="69000">
                <a:schemeClr val="bg1">
                  <a:alpha val="38000"/>
                </a:schemeClr>
              </a:gs>
              <a:gs pos="0">
                <a:schemeClr val="bg1">
                  <a:alpha val="0"/>
                  <a:lumMod val="91000"/>
                  <a:lumOff val="9000"/>
                </a:schemeClr>
              </a:gs>
              <a:gs pos="35000">
                <a:schemeClr val="bg1">
                  <a:lumMod val="96000"/>
                  <a:alpha val="7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39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187624" y="1345332"/>
            <a:ext cx="4464496" cy="2622051"/>
          </a:xfrm>
          <a:prstGeom prst="roundRect">
            <a:avLst/>
          </a:prstGeom>
          <a:gradFill>
            <a:gsLst>
              <a:gs pos="70000">
                <a:srgbClr val="7030A0">
                  <a:alpha val="73000"/>
                </a:srgbClr>
              </a:gs>
              <a:gs pos="0">
                <a:srgbClr val="7030A0"/>
              </a:gs>
              <a:gs pos="100000">
                <a:srgbClr val="7030A0">
                  <a:alpha val="0"/>
                </a:srgbClr>
              </a:gs>
            </a:gsLst>
            <a:lin ang="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672002" y="2065412"/>
            <a:ext cx="34085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 smtClean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劝说能力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8226" y="315308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&gt;&gt;&gt;&gt;&gt;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6"/>
          <a:stretch/>
        </p:blipFill>
        <p:spPr>
          <a:xfrm>
            <a:off x="4960087" y="1345331"/>
            <a:ext cx="2839738" cy="2622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6036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utoShape 5"/>
          <p:cNvSpPr>
            <a:spLocks noChangeArrowheads="1"/>
          </p:cNvSpPr>
          <p:nvPr/>
        </p:nvSpPr>
        <p:spPr bwMode="auto">
          <a:xfrm>
            <a:off x="755650" y="498097"/>
            <a:ext cx="7993063" cy="360363"/>
          </a:xfrm>
          <a:prstGeom prst="roundRect">
            <a:avLst>
              <a:gd name="adj" fmla="val 16667"/>
            </a:avLst>
          </a:prstGeom>
          <a:solidFill>
            <a:srgbClr val="203F2D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08" name="图片 10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6"/>
          <a:stretch/>
        </p:blipFill>
        <p:spPr>
          <a:xfrm>
            <a:off x="6588224" y="193204"/>
            <a:ext cx="1076473" cy="9939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9" name="矩形 108"/>
          <p:cNvSpPr/>
          <p:nvPr/>
        </p:nvSpPr>
        <p:spPr>
          <a:xfrm>
            <a:off x="789186" y="471944"/>
            <a:ext cx="2190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       节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劝说能力</a:t>
            </a:r>
          </a:p>
        </p:txBody>
      </p:sp>
      <p:sp>
        <p:nvSpPr>
          <p:cNvPr id="112" name="矩形 111"/>
          <p:cNvSpPr/>
          <p:nvPr/>
        </p:nvSpPr>
        <p:spPr>
          <a:xfrm>
            <a:off x="1056570" y="256044"/>
            <a:ext cx="63511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000" dirty="0">
                <a:solidFill>
                  <a:srgbClr val="9E69C5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dirty="0">
              <a:solidFill>
                <a:srgbClr val="9E69C5"/>
              </a:solidFill>
            </a:endParaRPr>
          </a:p>
        </p:txBody>
      </p:sp>
      <p:pic>
        <p:nvPicPr>
          <p:cNvPr id="113" name="图片 1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817" y="1489348"/>
            <a:ext cx="4522366" cy="30224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5" name="TextBox 114"/>
          <p:cNvSpPr txBox="1"/>
          <p:nvPr/>
        </p:nvSpPr>
        <p:spPr>
          <a:xfrm>
            <a:off x="1518047" y="1489348"/>
            <a:ext cx="461665" cy="24386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劝说能力的内涵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7278687" y="1993404"/>
            <a:ext cx="461665" cy="2520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发挥劝说能力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2843808" y="4767808"/>
            <a:ext cx="3989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劝说能力的必要性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89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187624" y="1345332"/>
            <a:ext cx="4464496" cy="2622051"/>
          </a:xfrm>
          <a:prstGeom prst="roundRect">
            <a:avLst/>
          </a:prstGeom>
          <a:gradFill>
            <a:gsLst>
              <a:gs pos="0">
                <a:srgbClr val="FFFF00"/>
              </a:gs>
              <a:gs pos="65000">
                <a:srgbClr val="FFFF8D">
                  <a:alpha val="76000"/>
                </a:srgbClr>
              </a:gs>
              <a:gs pos="100000">
                <a:schemeClr val="bg1">
                  <a:alpha val="31000"/>
                </a:schemeClr>
              </a:gs>
            </a:gsLst>
            <a:lin ang="0" scaled="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672002" y="2065412"/>
            <a:ext cx="34085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6000" dirty="0" smtClean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矛盾调适能力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8226" y="315308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&gt;&gt;&gt;&gt;&gt;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0" b="22438"/>
          <a:stretch/>
        </p:blipFill>
        <p:spPr>
          <a:xfrm>
            <a:off x="4917582" y="1345331"/>
            <a:ext cx="2628377" cy="2622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2849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/>
          <p:cNvSpPr>
            <a:spLocks noChangeArrowheads="1"/>
          </p:cNvSpPr>
          <p:nvPr/>
        </p:nvSpPr>
        <p:spPr bwMode="auto">
          <a:xfrm>
            <a:off x="755650" y="4820194"/>
            <a:ext cx="7993063" cy="360363"/>
          </a:xfrm>
          <a:prstGeom prst="roundRect">
            <a:avLst>
              <a:gd name="adj" fmla="val 16667"/>
            </a:avLst>
          </a:prstGeom>
          <a:solidFill>
            <a:srgbClr val="203F2D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9186" y="4819441"/>
            <a:ext cx="26516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       节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矛盾调适能力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31170" y="4361160"/>
            <a:ext cx="63511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000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dirty="0">
              <a:solidFill>
                <a:srgbClr val="FFFF00"/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835696" y="1489348"/>
            <a:ext cx="2426641" cy="0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0" b="22438"/>
          <a:stretch/>
        </p:blipFill>
        <p:spPr>
          <a:xfrm>
            <a:off x="5183983" y="1345331"/>
            <a:ext cx="2628377" cy="2622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" name="直接连接符 7"/>
          <p:cNvCxnSpPr/>
          <p:nvPr/>
        </p:nvCxnSpPr>
        <p:spPr>
          <a:xfrm>
            <a:off x="1835696" y="2137420"/>
            <a:ext cx="2426641" cy="0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835696" y="2785492"/>
            <a:ext cx="2426641" cy="0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262337" y="1489348"/>
            <a:ext cx="921646" cy="648072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262337" y="2137420"/>
            <a:ext cx="921646" cy="648072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262337" y="2785492"/>
            <a:ext cx="921646" cy="648072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1475656" y="1129308"/>
            <a:ext cx="504056" cy="50405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475656" y="1872692"/>
            <a:ext cx="504056" cy="50405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475656" y="2533464"/>
            <a:ext cx="504056" cy="504056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971204" y="1179324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矛盾调适能力的内涵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974280" y="182953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矛盾调试力的必要性</a:t>
            </a:r>
          </a:p>
        </p:txBody>
      </p:sp>
      <p:sp>
        <p:nvSpPr>
          <p:cNvPr id="22" name="矩形 21"/>
          <p:cNvSpPr/>
          <p:nvPr/>
        </p:nvSpPr>
        <p:spPr>
          <a:xfrm>
            <a:off x="2123435" y="246564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发挥矛盾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调适力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733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>
            <a:spLocks noChangeArrowheads="1"/>
          </p:cNvSpPr>
          <p:nvPr/>
        </p:nvSpPr>
        <p:spPr bwMode="auto">
          <a:xfrm rot="5400000">
            <a:off x="-720426" y="2102445"/>
            <a:ext cx="3599210" cy="1511300"/>
          </a:xfrm>
          <a:prstGeom prst="ellipse">
            <a:avLst/>
          </a:prstGeom>
          <a:gradFill rotWithShape="1">
            <a:gsLst>
              <a:gs pos="0">
                <a:srgbClr val="98442C"/>
              </a:gs>
              <a:gs pos="100000">
                <a:srgbClr val="CC0000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1385" y="1712839"/>
            <a:ext cx="792163" cy="287338"/>
            <a:chOff x="4921" y="209"/>
            <a:chExt cx="499" cy="181"/>
          </a:xfrm>
          <a:solidFill>
            <a:srgbClr val="98442C"/>
          </a:solidFill>
        </p:grpSpPr>
        <p:sp>
          <p:nvSpPr>
            <p:cNvPr id="4" name="Rectangle 13"/>
            <p:cNvSpPr>
              <a:spLocks noChangeArrowheads="1"/>
            </p:cNvSpPr>
            <p:nvPr/>
          </p:nvSpPr>
          <p:spPr bwMode="auto">
            <a:xfrm>
              <a:off x="4921" y="209"/>
              <a:ext cx="46" cy="18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-5400000">
              <a:off x="5148" y="-18"/>
              <a:ext cx="46" cy="4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624410" y="3008983"/>
            <a:ext cx="792163" cy="1008063"/>
            <a:chOff x="4967" y="1207"/>
            <a:chExt cx="499" cy="635"/>
          </a:xfrm>
          <a:solidFill>
            <a:srgbClr val="98442C"/>
          </a:solidFill>
        </p:grpSpPr>
        <p:sp>
          <p:nvSpPr>
            <p:cNvPr id="7" name="Line 17"/>
            <p:cNvSpPr>
              <a:spLocks noChangeShapeType="1"/>
            </p:cNvSpPr>
            <p:nvPr/>
          </p:nvSpPr>
          <p:spPr bwMode="auto">
            <a:xfrm>
              <a:off x="4967" y="1842"/>
              <a:ext cx="499" cy="0"/>
            </a:xfrm>
            <a:prstGeom prst="line">
              <a:avLst/>
            </a:prstGeom>
            <a:grpFill/>
            <a:ln w="9525">
              <a:solidFill>
                <a:srgbClr val="98442C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8"/>
            <p:cNvSpPr>
              <a:spLocks noChangeShapeType="1"/>
            </p:cNvSpPr>
            <p:nvPr/>
          </p:nvSpPr>
          <p:spPr bwMode="auto">
            <a:xfrm flipV="1">
              <a:off x="5466" y="1207"/>
              <a:ext cx="0" cy="635"/>
            </a:xfrm>
            <a:prstGeom prst="line">
              <a:avLst/>
            </a:prstGeom>
            <a:grpFill/>
            <a:ln w="9525">
              <a:solidFill>
                <a:srgbClr val="98442C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95167" y="1856904"/>
            <a:ext cx="615553" cy="20161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2800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职场商数</a:t>
            </a:r>
            <a:endParaRPr lang="zh-CN" altLang="en-US" sz="2800" dirty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0" b="22438"/>
          <a:stretch/>
        </p:blipFill>
        <p:spPr>
          <a:xfrm>
            <a:off x="5437707" y="2246827"/>
            <a:ext cx="1469074" cy="1465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85"/>
          <a:stretch/>
        </p:blipFill>
        <p:spPr>
          <a:xfrm>
            <a:off x="3765336" y="1057300"/>
            <a:ext cx="1412024" cy="1276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9"/>
          <a:stretch/>
        </p:blipFill>
        <p:spPr>
          <a:xfrm>
            <a:off x="3722763" y="3546050"/>
            <a:ext cx="1454598" cy="1277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6"/>
          <a:stretch/>
        </p:blipFill>
        <p:spPr>
          <a:xfrm>
            <a:off x="7202488" y="3624188"/>
            <a:ext cx="1384065" cy="1277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0" b="11425"/>
          <a:stretch/>
        </p:blipFill>
        <p:spPr>
          <a:xfrm>
            <a:off x="7179147" y="1057300"/>
            <a:ext cx="1418385" cy="1361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TextBox 14"/>
          <p:cNvSpPr txBox="1"/>
          <p:nvPr/>
        </p:nvSpPr>
        <p:spPr>
          <a:xfrm>
            <a:off x="3910866" y="2517931"/>
            <a:ext cx="1608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时间管理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82347" y="2517931"/>
            <a:ext cx="179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知识管理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82347" y="4983048"/>
            <a:ext cx="179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劝说能力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39986" y="4966073"/>
            <a:ext cx="179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先见力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78947" y="3786213"/>
            <a:ext cx="2031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矛盾调适能力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3275857" y="1201316"/>
            <a:ext cx="0" cy="3781732"/>
          </a:xfrm>
          <a:prstGeom prst="line">
            <a:avLst/>
          </a:prstGeom>
          <a:ln w="127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右箭头 25"/>
          <p:cNvSpPr/>
          <p:nvPr/>
        </p:nvSpPr>
        <p:spPr>
          <a:xfrm flipH="1">
            <a:off x="2699793" y="2478802"/>
            <a:ext cx="792088" cy="954762"/>
          </a:xfrm>
          <a:prstGeom prst="rightArrow">
            <a:avLst/>
          </a:prstGeom>
          <a:noFill/>
          <a:ln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095837" y="2738884"/>
            <a:ext cx="900100" cy="444500"/>
          </a:xfrm>
          <a:prstGeom prst="rect">
            <a:avLst/>
          </a:prstGeom>
          <a:solidFill>
            <a:srgbClr val="203F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>
            <a:off x="1834830" y="2363830"/>
            <a:ext cx="720947" cy="0"/>
          </a:xfrm>
          <a:prstGeom prst="line">
            <a:avLst/>
          </a:prstGeom>
          <a:ln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834830" y="2959348"/>
            <a:ext cx="720947" cy="0"/>
          </a:xfrm>
          <a:prstGeom prst="line">
            <a:avLst/>
          </a:prstGeom>
          <a:ln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834829" y="3505572"/>
            <a:ext cx="720947" cy="0"/>
          </a:xfrm>
          <a:prstGeom prst="line">
            <a:avLst/>
          </a:prstGeom>
          <a:ln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847529" y="2038277"/>
            <a:ext cx="720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6D79E"/>
                </a:solidFill>
                <a:latin typeface="微软雅黑" pitchFamily="34" charset="-122"/>
                <a:ea typeface="微软雅黑" pitchFamily="34" charset="-122"/>
              </a:rPr>
              <a:t>内涵</a:t>
            </a:r>
            <a:endParaRPr lang="zh-CN" altLang="en-US" dirty="0">
              <a:solidFill>
                <a:srgbClr val="F6D79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84773" y="2650351"/>
            <a:ext cx="961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6D79E"/>
                </a:solidFill>
                <a:latin typeface="微软雅黑" pitchFamily="34" charset="-122"/>
                <a:ea typeface="微软雅黑" pitchFamily="34" charset="-122"/>
              </a:rPr>
              <a:t>重要性</a:t>
            </a:r>
            <a:endParaRPr lang="zh-CN" altLang="en-US" sz="1600" dirty="0">
              <a:solidFill>
                <a:srgbClr val="F6D79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46673" y="3227518"/>
            <a:ext cx="96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F6D79E"/>
                </a:solidFill>
                <a:latin typeface="微软雅黑" pitchFamily="34" charset="-122"/>
                <a:ea typeface="微软雅黑" pitchFamily="34" charset="-122"/>
              </a:rPr>
              <a:t>培养策略</a:t>
            </a:r>
            <a:endParaRPr lang="zh-CN" altLang="en-US" sz="1400" dirty="0">
              <a:solidFill>
                <a:srgbClr val="F6D79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Oval 21"/>
          <p:cNvSpPr>
            <a:spLocks noChangeArrowheads="1"/>
          </p:cNvSpPr>
          <p:nvPr/>
        </p:nvSpPr>
        <p:spPr bwMode="auto">
          <a:xfrm rot="10800000">
            <a:off x="2989014" y="50054"/>
            <a:ext cx="3599210" cy="935237"/>
          </a:xfrm>
          <a:prstGeom prst="ellipse">
            <a:avLst/>
          </a:prstGeom>
          <a:gradFill rotWithShape="1">
            <a:gsLst>
              <a:gs pos="0">
                <a:srgbClr val="98442C"/>
              </a:gs>
              <a:gs pos="100000">
                <a:srgbClr val="CC0000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endParaRPr lang="zh-CN" alt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4067944" y="243672"/>
            <a:ext cx="1500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本章总结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334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3F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450">
            <a:off x="-52544" y="1395513"/>
            <a:ext cx="2807925" cy="2059877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10" descr="铁路边上网的女孩 听音乐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1169">
            <a:off x="-47495" y="3679930"/>
            <a:ext cx="2784744" cy="1814788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打电话的女人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66513">
            <a:off x="4789847" y="228946"/>
            <a:ext cx="2189212" cy="1554256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坐在图书馆地上看书拿手机打电话的女大学生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046"/>
          <a:stretch/>
        </p:blipFill>
        <p:spPr bwMode="auto">
          <a:xfrm rot="163210">
            <a:off x="6696821" y="531555"/>
            <a:ext cx="2205177" cy="3002371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交流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34238">
            <a:off x="295083" y="290569"/>
            <a:ext cx="2404711" cy="1528357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酒店客服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19"/>
          <a:stretch/>
        </p:blipFill>
        <p:spPr bwMode="auto">
          <a:xfrm rot="21360057">
            <a:off x="4818347" y="1949330"/>
            <a:ext cx="2160712" cy="1511092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职业人物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10408">
            <a:off x="2796230" y="448144"/>
            <a:ext cx="2441947" cy="1616837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客服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48579">
            <a:off x="2968552" y="1844254"/>
            <a:ext cx="2088367" cy="1490611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 descr="http://www.wikish.net/uploads/09/122082234991p4Qkff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3186">
            <a:off x="5656390" y="3118506"/>
            <a:ext cx="3428741" cy="2230265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8618">
            <a:off x="2390914" y="3401935"/>
            <a:ext cx="3351623" cy="1915213"/>
          </a:xfrm>
          <a:prstGeom prst="rect">
            <a:avLst/>
          </a:prstGeom>
          <a:noFill/>
          <a:ln w="381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矩形 1"/>
          <p:cNvSpPr/>
          <p:nvPr/>
        </p:nvSpPr>
        <p:spPr>
          <a:xfrm>
            <a:off x="-16788" y="-114524"/>
            <a:ext cx="9210000" cy="5867624"/>
          </a:xfrm>
          <a:prstGeom prst="rect">
            <a:avLst/>
          </a:prstGeom>
          <a:solidFill>
            <a:srgbClr val="203F2D"/>
          </a:solidFill>
          <a:ln w="127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Lao UI" pitchFamily="34" charset="0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2270396" y="2266905"/>
            <a:ext cx="1440159" cy="374571"/>
          </a:xfrm>
          <a:prstGeom prst="roundRect">
            <a:avLst/>
          </a:prstGeom>
          <a:solidFill>
            <a:srgbClr val="FFC000"/>
          </a:solidFill>
          <a:ln w="127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rPr>
              <a:t>果冻制作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Lao UI" pitchFamily="34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126379" y="2281436"/>
            <a:ext cx="2229597" cy="374571"/>
          </a:xfrm>
          <a:prstGeom prst="roundRect">
            <a:avLst/>
          </a:prstGeom>
          <a:solidFill>
            <a:srgbClr val="FFC000"/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rPr>
              <a:t>致敬爱的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o UI" pitchFamily="34" charset="0"/>
              </a:rPr>
              <a:t>XXXXXX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Lao UI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650410" y="-630640"/>
            <a:ext cx="285752" cy="6858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6007600" y="-630640"/>
            <a:ext cx="71438" cy="6858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306052" y="-630638"/>
            <a:ext cx="1428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6520366" y="-630638"/>
            <a:ext cx="21431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6864856" y="-630638"/>
            <a:ext cx="7143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5650410" y="2369734"/>
            <a:ext cx="285752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009505" y="2369734"/>
            <a:ext cx="71438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307322" y="2369734"/>
            <a:ext cx="142876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521001" y="2369734"/>
            <a:ext cx="214314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6866761" y="2369734"/>
            <a:ext cx="71438" cy="36669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372068" y="1914612"/>
            <a:ext cx="1000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FFC000"/>
                </a:solidFill>
                <a:latin typeface="黑体" pitchFamily="49" charset="-122"/>
                <a:ea typeface="黑体" pitchFamily="49" charset="-122"/>
              </a:rPr>
              <a:t>谢</a:t>
            </a:r>
            <a:endParaRPr lang="zh-CN" altLang="en-US" sz="6000" dirty="0">
              <a:solidFill>
                <a:srgbClr val="FFC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164156" y="2122906"/>
            <a:ext cx="1000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FFC000"/>
                </a:solidFill>
                <a:latin typeface="黑体" pitchFamily="49" charset="-122"/>
                <a:ea typeface="黑体" pitchFamily="49" charset="-122"/>
              </a:rPr>
              <a:t>谢</a:t>
            </a:r>
            <a:endParaRPr lang="zh-CN" altLang="en-US" sz="6000" dirty="0">
              <a:solidFill>
                <a:srgbClr val="FFC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5650410" y="-630638"/>
            <a:ext cx="285752" cy="2643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007600" y="-630638"/>
            <a:ext cx="71438" cy="2643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306052" y="-630638"/>
            <a:ext cx="142876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6520366" y="-630638"/>
            <a:ext cx="214314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6864856" y="-630638"/>
            <a:ext cx="71438" cy="2786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8186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5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350"/>
                            </p:stCondLst>
                            <p:childTnLst>
                              <p:par>
                                <p:cTn id="10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850"/>
                            </p:stCondLst>
                            <p:childTnLst>
                              <p:par>
                                <p:cTn id="108" presetID="42" presetClass="exit" presetSubtype="0" fill="hold" grpId="1" nodeType="afterEffect">
                                  <p:stCondLst>
                                    <p:cond delay="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65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150"/>
                            </p:stCondLst>
                            <p:childTnLst>
                              <p:par>
                                <p:cTn id="120" presetID="2" presetClass="entr" presetSubtype="4" accel="50000" decel="5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7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7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7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7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9850"/>
                            </p:stCondLst>
                            <p:childTnLst>
                              <p:par>
                                <p:cTn id="141" presetID="2" presetClass="exit" presetSubtype="4" accel="5000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7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7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7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7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7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7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7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7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1150"/>
                            </p:stCondLst>
                            <p:childTnLst>
                              <p:par>
                                <p:cTn id="182" presetID="55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5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5" presetClass="exit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2050"/>
                            </p:stCondLst>
                            <p:childTnLst>
                              <p:par>
                                <p:cTn id="20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4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4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4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4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4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" accel="50000" decel="5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3" grpId="0" animBg="1"/>
      <p:bldP spid="33" grpId="1" animBg="1"/>
      <p:bldP spid="3" grpId="0" animBg="1"/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/>
      <p:bldP spid="61" grpId="0"/>
      <p:bldP spid="62" grpId="0" animBg="1"/>
      <p:bldP spid="63" grpId="0" animBg="1"/>
      <p:bldP spid="64" grpId="0" animBg="1"/>
      <p:bldP spid="65" grpId="0" animBg="1"/>
      <p:bldP spid="66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演示文稿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网格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 w="12700"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wrap="square">
        <a:spAutoFit/>
      </a:bodyPr>
      <a:lstStyle>
        <a:defPPr>
          <a:defRPr sz="1600" b="1">
            <a:solidFill>
              <a:schemeClr val="bg1"/>
            </a:solidFill>
            <a:latin typeface="微软雅黑" pitchFamily="34" charset="-122"/>
            <a:ea typeface="微软雅黑" pitchFamily="34" charset="-122"/>
            <a:cs typeface="Lao UI" pitchFamily="34" charset="0"/>
          </a:defRPr>
        </a:defPPr>
      </a:lst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603</Words>
  <Application>Microsoft Office PowerPoint</Application>
  <PresentationFormat>全屏显示(16:10)</PresentationFormat>
  <Paragraphs>141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Office 主题​​</vt:lpstr>
      <vt:lpstr>演示文稿1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Noah</dc:creator>
  <cp:lastModifiedBy>LiuBin</cp:lastModifiedBy>
  <cp:revision>98</cp:revision>
  <dcterms:created xsi:type="dcterms:W3CDTF">2011-03-07T02:17:29Z</dcterms:created>
  <dcterms:modified xsi:type="dcterms:W3CDTF">2011-03-08T11:32:21Z</dcterms:modified>
</cp:coreProperties>
</file>