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F67D4-BBD4-4C8C-8129-E402E1214ED5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7A25C-3A56-4E0A-B6FA-AF3DC7D142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336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2023/3/6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51707E48-F2D7-4284-8C54-94689BC0DF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902386"/>
            <a:ext cx="1416864" cy="4899994"/>
          </a:xfrm>
          <a:prstGeom prst="rect">
            <a:avLst/>
          </a:prstGeom>
        </p:spPr>
      </p:pic>
      <p:sp>
        <p:nvSpPr>
          <p:cNvPr id="21" name="圆角矩形 10">
            <a:extLst>
              <a:ext uri="{FF2B5EF4-FFF2-40B4-BE49-F238E27FC236}">
                <a16:creationId xmlns:a16="http://schemas.microsoft.com/office/drawing/2014/main" id="{3726D3AA-5C7C-4B6A-8C84-F0C84ABCE9B7}"/>
              </a:ext>
            </a:extLst>
          </p:cNvPr>
          <p:cNvSpPr/>
          <p:nvPr/>
        </p:nvSpPr>
        <p:spPr>
          <a:xfrm>
            <a:off x="4394703" y="2348880"/>
            <a:ext cx="3137494" cy="6677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第一步：用弹簧测力计测出铝块的重力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G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A0A80D88-1B94-470C-AE73-AA0860216DE8}"/>
              </a:ext>
            </a:extLst>
          </p:cNvPr>
          <p:cNvGrpSpPr/>
          <p:nvPr/>
        </p:nvGrpSpPr>
        <p:grpSpPr>
          <a:xfrm>
            <a:off x="482453" y="188640"/>
            <a:ext cx="3723469" cy="740615"/>
            <a:chOff x="2816464" y="403136"/>
            <a:chExt cx="3436506" cy="899144"/>
          </a:xfrm>
        </p:grpSpPr>
        <p:sp>
          <p:nvSpPr>
            <p:cNvPr id="36" name="Shape 25434">
              <a:extLst>
                <a:ext uri="{FF2B5EF4-FFF2-40B4-BE49-F238E27FC236}">
                  <a16:creationId xmlns:a16="http://schemas.microsoft.com/office/drawing/2014/main" id="{9D9D810A-C1CF-4BCA-A258-3D37EDCCF979}"/>
                </a:ext>
              </a:extLst>
            </p:cNvPr>
            <p:cNvSpPr/>
            <p:nvPr/>
          </p:nvSpPr>
          <p:spPr>
            <a:xfrm>
              <a:off x="2957062" y="525519"/>
              <a:ext cx="617952" cy="560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37" name="Shape 25434">
              <a:extLst>
                <a:ext uri="{FF2B5EF4-FFF2-40B4-BE49-F238E27FC236}">
                  <a16:creationId xmlns:a16="http://schemas.microsoft.com/office/drawing/2014/main" id="{2859A2AB-8F3C-443A-B741-878F82BF249F}"/>
                </a:ext>
              </a:extLst>
            </p:cNvPr>
            <p:cNvSpPr/>
            <p:nvPr/>
          </p:nvSpPr>
          <p:spPr>
            <a:xfrm>
              <a:off x="2966587" y="468369"/>
              <a:ext cx="536808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38" name="圆角矩形 88">
              <a:extLst>
                <a:ext uri="{FF2B5EF4-FFF2-40B4-BE49-F238E27FC236}">
                  <a16:creationId xmlns:a16="http://schemas.microsoft.com/office/drawing/2014/main" id="{28939D9A-EC34-4C36-8F4B-EB7918E4B456}"/>
                </a:ext>
              </a:extLst>
            </p:cNvPr>
            <p:cNvSpPr/>
            <p:nvPr/>
          </p:nvSpPr>
          <p:spPr>
            <a:xfrm>
              <a:off x="3131465" y="598277"/>
              <a:ext cx="2735811" cy="567189"/>
            </a:xfrm>
            <a:prstGeom prst="roundRect">
              <a:avLst>
                <a:gd name="adj" fmla="val 48539"/>
              </a:avLst>
            </a:prstGeom>
            <a:solidFill>
              <a:srgbClr val="026BA5"/>
            </a:solidFill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grpSp>
          <p:nvGrpSpPr>
            <p:cNvPr id="39" name="Group 2261">
              <a:extLst>
                <a:ext uri="{FF2B5EF4-FFF2-40B4-BE49-F238E27FC236}">
                  <a16:creationId xmlns:a16="http://schemas.microsoft.com/office/drawing/2014/main" id="{0A18BDCE-7E32-4CB3-871F-6780985126B0}"/>
                </a:ext>
              </a:extLst>
            </p:cNvPr>
            <p:cNvGrpSpPr/>
            <p:nvPr/>
          </p:nvGrpSpPr>
          <p:grpSpPr>
            <a:xfrm flipH="1">
              <a:off x="2816464" y="403136"/>
              <a:ext cx="936802" cy="899144"/>
              <a:chOff x="-2" y="-1"/>
              <a:chExt cx="877274" cy="87727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42" name="Shape 2248">
                <a:extLst>
                  <a:ext uri="{FF2B5EF4-FFF2-40B4-BE49-F238E27FC236}">
                    <a16:creationId xmlns:a16="http://schemas.microsoft.com/office/drawing/2014/main" id="{49B44420-3978-4A71-972F-360792C231D4}"/>
                  </a:ext>
                </a:extLst>
              </p:cNvPr>
              <p:cNvSpPr/>
              <p:nvPr/>
            </p:nvSpPr>
            <p:spPr>
              <a:xfrm>
                <a:off x="-2" y="-1"/>
                <a:ext cx="877274" cy="877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26BA5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  <p:sp>
            <p:nvSpPr>
              <p:cNvPr id="43" name="Shape 2258">
                <a:extLst>
                  <a:ext uri="{FF2B5EF4-FFF2-40B4-BE49-F238E27FC236}">
                    <a16:creationId xmlns:a16="http://schemas.microsoft.com/office/drawing/2014/main" id="{4C7E6D7F-5FED-45FA-AF60-AC368A6F3643}"/>
                  </a:ext>
                </a:extLst>
              </p:cNvPr>
              <p:cNvSpPr/>
              <p:nvPr/>
            </p:nvSpPr>
            <p:spPr>
              <a:xfrm>
                <a:off x="549890" y="549890"/>
                <a:ext cx="49604" cy="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168" y="0"/>
                    </a:moveTo>
                    <a:cubicBezTo>
                      <a:pt x="3032" y="1516"/>
                      <a:pt x="1516" y="3032"/>
                      <a:pt x="0" y="4547"/>
                    </a:cubicBezTo>
                    <a:cubicBezTo>
                      <a:pt x="17053" y="21600"/>
                      <a:pt x="17053" y="21600"/>
                      <a:pt x="17053" y="21600"/>
                    </a:cubicBezTo>
                    <a:cubicBezTo>
                      <a:pt x="18568" y="20084"/>
                      <a:pt x="20084" y="18947"/>
                      <a:pt x="21600" y="17432"/>
                    </a:cubicBezTo>
                    <a:cubicBezTo>
                      <a:pt x="4168" y="0"/>
                      <a:pt x="4168" y="0"/>
                      <a:pt x="4168" y="0"/>
                    </a:cubicBezTo>
                  </a:path>
                </a:pathLst>
              </a:custGeom>
              <a:solidFill>
                <a:srgbClr val="C4C6C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</p:grp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5718D82B-C9F8-416C-B267-3C56493341B5}"/>
                </a:ext>
              </a:extLst>
            </p:cNvPr>
            <p:cNvSpPr txBox="1"/>
            <p:nvPr/>
          </p:nvSpPr>
          <p:spPr>
            <a:xfrm>
              <a:off x="3481062" y="633488"/>
              <a:ext cx="2771908" cy="61545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 anchor="t">
              <a:noAutofit/>
              <a:scene3d>
                <a:camera prst="orthographicFront"/>
                <a:lightRig rig="threePt" dir="t"/>
              </a:scene3d>
              <a:sp3d>
                <a:bevelT w="0" h="0"/>
                <a:bevelB w="0" h="0"/>
              </a:sp3d>
            </a:bodyPr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称重法测浮力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41" name="Shape 25434">
              <a:extLst>
                <a:ext uri="{FF2B5EF4-FFF2-40B4-BE49-F238E27FC236}">
                  <a16:creationId xmlns:a16="http://schemas.microsoft.com/office/drawing/2014/main" id="{7D25C44F-0657-42E8-AC4A-05E99480FBE5}"/>
                </a:ext>
              </a:extLst>
            </p:cNvPr>
            <p:cNvSpPr/>
            <p:nvPr/>
          </p:nvSpPr>
          <p:spPr>
            <a:xfrm>
              <a:off x="3005219" y="566701"/>
              <a:ext cx="559291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68240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50797C2-C22D-4939-B306-7B018A760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705" y="889251"/>
            <a:ext cx="1186706" cy="4798283"/>
          </a:xfrm>
          <a:prstGeom prst="rect">
            <a:avLst/>
          </a:prstGeom>
        </p:spPr>
      </p:pic>
      <p:sp>
        <p:nvSpPr>
          <p:cNvPr id="44" name="圆角矩形 10">
            <a:extLst>
              <a:ext uri="{FF2B5EF4-FFF2-40B4-BE49-F238E27FC236}">
                <a16:creationId xmlns:a16="http://schemas.microsoft.com/office/drawing/2014/main" id="{D7506691-C732-406B-96AD-CFE95223C2DC}"/>
              </a:ext>
            </a:extLst>
          </p:cNvPr>
          <p:cNvSpPr/>
          <p:nvPr/>
        </p:nvSpPr>
        <p:spPr>
          <a:xfrm>
            <a:off x="4283968" y="1969628"/>
            <a:ext cx="3376752" cy="134905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第二步：将铝块浸没水中，记录此时弹簧测力计的示数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9247ADF3-21D3-4869-962B-A1049833E769}"/>
              </a:ext>
            </a:extLst>
          </p:cNvPr>
          <p:cNvGrpSpPr/>
          <p:nvPr/>
        </p:nvGrpSpPr>
        <p:grpSpPr>
          <a:xfrm>
            <a:off x="482453" y="188640"/>
            <a:ext cx="3723469" cy="740615"/>
            <a:chOff x="2816464" y="403136"/>
            <a:chExt cx="3436506" cy="899144"/>
          </a:xfrm>
        </p:grpSpPr>
        <p:sp>
          <p:nvSpPr>
            <p:cNvPr id="46" name="Shape 25434">
              <a:extLst>
                <a:ext uri="{FF2B5EF4-FFF2-40B4-BE49-F238E27FC236}">
                  <a16:creationId xmlns:a16="http://schemas.microsoft.com/office/drawing/2014/main" id="{F88C986C-E5DF-44B1-B2AB-F427A5CDE5B5}"/>
                </a:ext>
              </a:extLst>
            </p:cNvPr>
            <p:cNvSpPr/>
            <p:nvPr/>
          </p:nvSpPr>
          <p:spPr>
            <a:xfrm>
              <a:off x="2957062" y="525519"/>
              <a:ext cx="617952" cy="560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47" name="Shape 25434">
              <a:extLst>
                <a:ext uri="{FF2B5EF4-FFF2-40B4-BE49-F238E27FC236}">
                  <a16:creationId xmlns:a16="http://schemas.microsoft.com/office/drawing/2014/main" id="{180101D4-5097-467E-8C4E-59E61766FD87}"/>
                </a:ext>
              </a:extLst>
            </p:cNvPr>
            <p:cNvSpPr/>
            <p:nvPr/>
          </p:nvSpPr>
          <p:spPr>
            <a:xfrm>
              <a:off x="2966587" y="468369"/>
              <a:ext cx="536808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48" name="圆角矩形 88">
              <a:extLst>
                <a:ext uri="{FF2B5EF4-FFF2-40B4-BE49-F238E27FC236}">
                  <a16:creationId xmlns:a16="http://schemas.microsoft.com/office/drawing/2014/main" id="{4B1E7BF4-E8C3-4D23-AB8C-12C7BC1102EE}"/>
                </a:ext>
              </a:extLst>
            </p:cNvPr>
            <p:cNvSpPr/>
            <p:nvPr/>
          </p:nvSpPr>
          <p:spPr>
            <a:xfrm>
              <a:off x="3131465" y="598277"/>
              <a:ext cx="2735811" cy="567189"/>
            </a:xfrm>
            <a:prstGeom prst="roundRect">
              <a:avLst>
                <a:gd name="adj" fmla="val 48539"/>
              </a:avLst>
            </a:prstGeom>
            <a:solidFill>
              <a:srgbClr val="026BA5"/>
            </a:solidFill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grpSp>
          <p:nvGrpSpPr>
            <p:cNvPr id="49" name="Group 2261">
              <a:extLst>
                <a:ext uri="{FF2B5EF4-FFF2-40B4-BE49-F238E27FC236}">
                  <a16:creationId xmlns:a16="http://schemas.microsoft.com/office/drawing/2014/main" id="{0DD5619D-91FD-40ED-AD78-A7BC42D94A27}"/>
                </a:ext>
              </a:extLst>
            </p:cNvPr>
            <p:cNvGrpSpPr/>
            <p:nvPr/>
          </p:nvGrpSpPr>
          <p:grpSpPr>
            <a:xfrm flipH="1">
              <a:off x="2816464" y="403136"/>
              <a:ext cx="936802" cy="899144"/>
              <a:chOff x="-2" y="-1"/>
              <a:chExt cx="877274" cy="87727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52" name="Shape 2248">
                <a:extLst>
                  <a:ext uri="{FF2B5EF4-FFF2-40B4-BE49-F238E27FC236}">
                    <a16:creationId xmlns:a16="http://schemas.microsoft.com/office/drawing/2014/main" id="{07E1FA51-F4D1-4180-A32C-85C5588E8501}"/>
                  </a:ext>
                </a:extLst>
              </p:cNvPr>
              <p:cNvSpPr/>
              <p:nvPr/>
            </p:nvSpPr>
            <p:spPr>
              <a:xfrm>
                <a:off x="-2" y="-1"/>
                <a:ext cx="877274" cy="877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26BA5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  <p:sp>
            <p:nvSpPr>
              <p:cNvPr id="53" name="Shape 2258">
                <a:extLst>
                  <a:ext uri="{FF2B5EF4-FFF2-40B4-BE49-F238E27FC236}">
                    <a16:creationId xmlns:a16="http://schemas.microsoft.com/office/drawing/2014/main" id="{11FA955D-D309-4974-8E75-C65ADFFED48F}"/>
                  </a:ext>
                </a:extLst>
              </p:cNvPr>
              <p:cNvSpPr/>
              <p:nvPr/>
            </p:nvSpPr>
            <p:spPr>
              <a:xfrm>
                <a:off x="549890" y="549890"/>
                <a:ext cx="49604" cy="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168" y="0"/>
                    </a:moveTo>
                    <a:cubicBezTo>
                      <a:pt x="3032" y="1516"/>
                      <a:pt x="1516" y="3032"/>
                      <a:pt x="0" y="4547"/>
                    </a:cubicBezTo>
                    <a:cubicBezTo>
                      <a:pt x="17053" y="21600"/>
                      <a:pt x="17053" y="21600"/>
                      <a:pt x="17053" y="21600"/>
                    </a:cubicBezTo>
                    <a:cubicBezTo>
                      <a:pt x="18568" y="20084"/>
                      <a:pt x="20084" y="18947"/>
                      <a:pt x="21600" y="17432"/>
                    </a:cubicBezTo>
                    <a:cubicBezTo>
                      <a:pt x="4168" y="0"/>
                      <a:pt x="4168" y="0"/>
                      <a:pt x="4168" y="0"/>
                    </a:cubicBezTo>
                  </a:path>
                </a:pathLst>
              </a:custGeom>
              <a:solidFill>
                <a:srgbClr val="C4C6C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</p:grp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90314E57-6004-4638-98EE-164384F8E6F4}"/>
                </a:ext>
              </a:extLst>
            </p:cNvPr>
            <p:cNvSpPr txBox="1"/>
            <p:nvPr/>
          </p:nvSpPr>
          <p:spPr>
            <a:xfrm>
              <a:off x="3481062" y="633488"/>
              <a:ext cx="2771908" cy="61545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 anchor="t">
              <a:noAutofit/>
              <a:scene3d>
                <a:camera prst="orthographicFront"/>
                <a:lightRig rig="threePt" dir="t"/>
              </a:scene3d>
              <a:sp3d>
                <a:bevelT w="0" h="0"/>
                <a:bevelB w="0" h="0"/>
              </a:sp3d>
            </a:bodyPr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称重法测浮力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51" name="Shape 25434">
              <a:extLst>
                <a:ext uri="{FF2B5EF4-FFF2-40B4-BE49-F238E27FC236}">
                  <a16:creationId xmlns:a16="http://schemas.microsoft.com/office/drawing/2014/main" id="{9BF90DE7-A717-4CD1-A779-5AD27FA26B2C}"/>
                </a:ext>
              </a:extLst>
            </p:cNvPr>
            <p:cNvSpPr/>
            <p:nvPr/>
          </p:nvSpPr>
          <p:spPr>
            <a:xfrm>
              <a:off x="3005219" y="566701"/>
              <a:ext cx="559291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272301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50797C2-C22D-4939-B306-7B018A760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871" y="866689"/>
            <a:ext cx="1216181" cy="4187668"/>
          </a:xfrm>
          <a:prstGeom prst="rect">
            <a:avLst/>
          </a:prstGeom>
        </p:spPr>
      </p:pic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D1ADD848-AC17-4A65-BB36-8858AC6F9648}"/>
              </a:ext>
            </a:extLst>
          </p:cNvPr>
          <p:cNvCxnSpPr>
            <a:cxnSpLocks/>
          </p:cNvCxnSpPr>
          <p:nvPr/>
        </p:nvCxnSpPr>
        <p:spPr>
          <a:xfrm flipV="1">
            <a:off x="2045295" y="3779534"/>
            <a:ext cx="0" cy="564480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9D2A7B29-E16A-4D15-B2C7-43DD73B0A776}"/>
              </a:ext>
            </a:extLst>
          </p:cNvPr>
          <p:cNvSpPr/>
          <p:nvPr/>
        </p:nvSpPr>
        <p:spPr>
          <a:xfrm>
            <a:off x="2125229" y="3436211"/>
            <a:ext cx="290464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DFEE430-09CB-435A-8C30-512FBF24486A}"/>
              </a:ext>
            </a:extLst>
          </p:cNvPr>
          <p:cNvSpPr/>
          <p:nvPr/>
        </p:nvSpPr>
        <p:spPr>
          <a:xfrm>
            <a:off x="2120059" y="3776344"/>
            <a:ext cx="428322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1200" b="1" baseline="-250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浮</a:t>
            </a:r>
            <a:r>
              <a:rPr lang="zh-CN" altLang="en-US" sz="1200" b="1" dirty="0">
                <a:solidFill>
                  <a:prstClr val="black"/>
                </a:solidFill>
              </a:rPr>
              <a:t> 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F9B039A-056F-4B8F-981C-56E7BF519256}"/>
              </a:ext>
            </a:extLst>
          </p:cNvPr>
          <p:cNvSpPr/>
          <p:nvPr/>
        </p:nvSpPr>
        <p:spPr>
          <a:xfrm>
            <a:off x="2129828" y="5190166"/>
            <a:ext cx="3097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CN" altLang="en-US" sz="1350" dirty="0">
              <a:solidFill>
                <a:prstClr val="black"/>
              </a:solidFill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05491A9C-DB12-448E-A140-6EB9076E797F}"/>
              </a:ext>
            </a:extLst>
          </p:cNvPr>
          <p:cNvSpPr/>
          <p:nvPr/>
        </p:nvSpPr>
        <p:spPr>
          <a:xfrm>
            <a:off x="2031590" y="4351992"/>
            <a:ext cx="42421" cy="42421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prstClr val="white"/>
              </a:solidFill>
            </a:endParaRPr>
          </a:p>
        </p:txBody>
      </p: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80C2E167-B374-45A4-B41D-A0515AEEFA18}"/>
              </a:ext>
            </a:extLst>
          </p:cNvPr>
          <p:cNvCxnSpPr>
            <a:cxnSpLocks/>
          </p:cNvCxnSpPr>
          <p:nvPr/>
        </p:nvCxnSpPr>
        <p:spPr>
          <a:xfrm>
            <a:off x="2051720" y="4383609"/>
            <a:ext cx="0" cy="1017405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A9205E79-A5A0-4DCC-A4E3-0B6F287E20D4}"/>
              </a:ext>
            </a:extLst>
          </p:cNvPr>
          <p:cNvCxnSpPr>
            <a:cxnSpLocks/>
          </p:cNvCxnSpPr>
          <p:nvPr/>
        </p:nvCxnSpPr>
        <p:spPr>
          <a:xfrm flipH="1" flipV="1">
            <a:off x="2048185" y="3597069"/>
            <a:ext cx="1" cy="754515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id="{59DC53AB-FDBB-4621-9B09-74F4FD5615DD}"/>
              </a:ext>
            </a:extLst>
          </p:cNvPr>
          <p:cNvSpPr/>
          <p:nvPr/>
        </p:nvSpPr>
        <p:spPr>
          <a:xfrm>
            <a:off x="3002036" y="3862409"/>
            <a:ext cx="981571" cy="507831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1350" dirty="0">
                <a:solidFill>
                  <a:prstClr val="black"/>
                </a:solidFill>
              </a:rPr>
              <a:t>  </a:t>
            </a:r>
            <a:r>
              <a:rPr lang="en-US" altLang="zh-CN" sz="13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1350" dirty="0">
                <a:solidFill>
                  <a:prstClr val="black"/>
                </a:solidFill>
              </a:rPr>
              <a:t> </a:t>
            </a:r>
            <a:r>
              <a:rPr lang="en-US" altLang="zh-CN" sz="1350" i="1" dirty="0">
                <a:solidFill>
                  <a:srgbClr val="333333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1350" b="1" baseline="-250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浮</a:t>
            </a:r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350" dirty="0">
                <a:solidFill>
                  <a:prstClr val="black"/>
                </a:solidFill>
              </a:rPr>
              <a:t>+ </a:t>
            </a:r>
            <a:r>
              <a:rPr lang="en-US" altLang="zh-CN" sz="1350" i="1" dirty="0">
                <a:solidFill>
                  <a:srgbClr val="333333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44A561BC-A5AF-420B-8A1D-C99653F6BD23}"/>
              </a:ext>
            </a:extLst>
          </p:cNvPr>
          <p:cNvGrpSpPr/>
          <p:nvPr/>
        </p:nvGrpSpPr>
        <p:grpSpPr>
          <a:xfrm>
            <a:off x="4067944" y="5340207"/>
            <a:ext cx="3528392" cy="954738"/>
            <a:chOff x="5734632" y="6015910"/>
            <a:chExt cx="3390514" cy="703272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50224605-C55E-4A6F-9C4E-53F40EB5C8C5}"/>
                </a:ext>
              </a:extLst>
            </p:cNvPr>
            <p:cNvSpPr/>
            <p:nvPr/>
          </p:nvSpPr>
          <p:spPr>
            <a:xfrm>
              <a:off x="5961015" y="6271240"/>
              <a:ext cx="1468874" cy="2380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i="1" dirty="0">
                  <a:solidFill>
                    <a:srgbClr val="333333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</a:t>
              </a:r>
              <a:r>
                <a:rPr lang="zh-CN" altLang="en-US" sz="1350" b="1" baseline="-25000" dirty="0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浮</a:t>
              </a:r>
              <a:r>
                <a:rPr lang="zh-CN" altLang="en-US" sz="135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15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r>
                <a:rPr lang="en-US" altLang="zh-CN" sz="1500" dirty="0">
                  <a:solidFill>
                    <a:prstClr val="black"/>
                  </a:solidFill>
                </a:rPr>
                <a:t> </a:t>
              </a:r>
              <a:r>
                <a:rPr lang="en-US" altLang="zh-CN" sz="15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 </a:t>
              </a:r>
              <a:r>
                <a:rPr lang="en-US" altLang="zh-CN" sz="15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sz="1500" dirty="0">
                  <a:solidFill>
                    <a:prstClr val="black"/>
                  </a:solidFill>
                </a:rPr>
                <a:t> </a:t>
              </a:r>
              <a:r>
                <a:rPr lang="en-US" altLang="zh-CN" sz="1500" i="1" dirty="0">
                  <a:solidFill>
                    <a:srgbClr val="333333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</a:t>
              </a:r>
              <a:endParaRPr lang="zh-CN" altLang="en-US" sz="1350" dirty="0">
                <a:solidFill>
                  <a:prstClr val="black"/>
                </a:solidFill>
              </a:endParaRPr>
            </a:p>
          </p:txBody>
        </p:sp>
        <p:sp>
          <p:nvSpPr>
            <p:cNvPr id="33" name="圆角矩形 6">
              <a:extLst>
                <a:ext uri="{FF2B5EF4-FFF2-40B4-BE49-F238E27FC236}">
                  <a16:creationId xmlns:a16="http://schemas.microsoft.com/office/drawing/2014/main" id="{F05E901F-986F-4700-A480-8A8E98BA8512}"/>
                </a:ext>
              </a:extLst>
            </p:cNvPr>
            <p:cNvSpPr/>
            <p:nvPr/>
          </p:nvSpPr>
          <p:spPr>
            <a:xfrm>
              <a:off x="7718309" y="6141178"/>
              <a:ext cx="1151707" cy="452735"/>
            </a:xfrm>
            <a:prstGeom prst="roundRect">
              <a:avLst/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称重法</a:t>
              </a:r>
            </a:p>
          </p:txBody>
        </p:sp>
        <p:sp>
          <p:nvSpPr>
            <p:cNvPr id="34" name="圆角矩形 58">
              <a:extLst>
                <a:ext uri="{FF2B5EF4-FFF2-40B4-BE49-F238E27FC236}">
                  <a16:creationId xmlns:a16="http://schemas.microsoft.com/office/drawing/2014/main" id="{7C2EBB10-FE49-4BB3-8752-FD84ADB56B14}"/>
                </a:ext>
              </a:extLst>
            </p:cNvPr>
            <p:cNvSpPr/>
            <p:nvPr/>
          </p:nvSpPr>
          <p:spPr>
            <a:xfrm>
              <a:off x="5734632" y="6015910"/>
              <a:ext cx="3390514" cy="703272"/>
            </a:xfrm>
            <a:prstGeom prst="roundRect">
              <a:avLst/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9D856DE1-8542-4D33-87FD-66FEDFD59A0C}"/>
              </a:ext>
            </a:extLst>
          </p:cNvPr>
          <p:cNvGrpSpPr/>
          <p:nvPr/>
        </p:nvGrpSpPr>
        <p:grpSpPr>
          <a:xfrm>
            <a:off x="482453" y="188640"/>
            <a:ext cx="3723469" cy="740615"/>
            <a:chOff x="2816464" y="403136"/>
            <a:chExt cx="3436506" cy="899144"/>
          </a:xfrm>
        </p:grpSpPr>
        <p:sp>
          <p:nvSpPr>
            <p:cNvPr id="45" name="Shape 25434">
              <a:extLst>
                <a:ext uri="{FF2B5EF4-FFF2-40B4-BE49-F238E27FC236}">
                  <a16:creationId xmlns:a16="http://schemas.microsoft.com/office/drawing/2014/main" id="{C63973BB-2C2D-418B-A623-F62DB5BCC2C6}"/>
                </a:ext>
              </a:extLst>
            </p:cNvPr>
            <p:cNvSpPr/>
            <p:nvPr/>
          </p:nvSpPr>
          <p:spPr>
            <a:xfrm>
              <a:off x="2957062" y="525519"/>
              <a:ext cx="617952" cy="560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46" name="Shape 25434">
              <a:extLst>
                <a:ext uri="{FF2B5EF4-FFF2-40B4-BE49-F238E27FC236}">
                  <a16:creationId xmlns:a16="http://schemas.microsoft.com/office/drawing/2014/main" id="{653FCA51-4BB3-40EC-B795-A4F8FB50FCEF}"/>
                </a:ext>
              </a:extLst>
            </p:cNvPr>
            <p:cNvSpPr/>
            <p:nvPr/>
          </p:nvSpPr>
          <p:spPr>
            <a:xfrm>
              <a:off x="2966587" y="468369"/>
              <a:ext cx="536808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47" name="圆角矩形 88">
              <a:extLst>
                <a:ext uri="{FF2B5EF4-FFF2-40B4-BE49-F238E27FC236}">
                  <a16:creationId xmlns:a16="http://schemas.microsoft.com/office/drawing/2014/main" id="{F0B0E0BA-CAD5-4615-A5FE-22FEA18AE2E9}"/>
                </a:ext>
              </a:extLst>
            </p:cNvPr>
            <p:cNvSpPr/>
            <p:nvPr/>
          </p:nvSpPr>
          <p:spPr>
            <a:xfrm>
              <a:off x="3131465" y="598277"/>
              <a:ext cx="2735811" cy="567189"/>
            </a:xfrm>
            <a:prstGeom prst="roundRect">
              <a:avLst>
                <a:gd name="adj" fmla="val 48539"/>
              </a:avLst>
            </a:prstGeom>
            <a:solidFill>
              <a:srgbClr val="026BA5"/>
            </a:solidFill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grpSp>
          <p:nvGrpSpPr>
            <p:cNvPr id="48" name="Group 2261">
              <a:extLst>
                <a:ext uri="{FF2B5EF4-FFF2-40B4-BE49-F238E27FC236}">
                  <a16:creationId xmlns:a16="http://schemas.microsoft.com/office/drawing/2014/main" id="{9DDE8540-BCE5-4B62-A587-6577418DFF76}"/>
                </a:ext>
              </a:extLst>
            </p:cNvPr>
            <p:cNvGrpSpPr/>
            <p:nvPr/>
          </p:nvGrpSpPr>
          <p:grpSpPr>
            <a:xfrm flipH="1">
              <a:off x="2816464" y="403136"/>
              <a:ext cx="936802" cy="899144"/>
              <a:chOff x="-2" y="-1"/>
              <a:chExt cx="877274" cy="87727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Shape 2248">
                <a:extLst>
                  <a:ext uri="{FF2B5EF4-FFF2-40B4-BE49-F238E27FC236}">
                    <a16:creationId xmlns:a16="http://schemas.microsoft.com/office/drawing/2014/main" id="{95BFFEF6-9F0C-4617-B4DA-385A9C3FB9FF}"/>
                  </a:ext>
                </a:extLst>
              </p:cNvPr>
              <p:cNvSpPr/>
              <p:nvPr/>
            </p:nvSpPr>
            <p:spPr>
              <a:xfrm>
                <a:off x="-2" y="-1"/>
                <a:ext cx="877274" cy="877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26BA5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  <p:sp>
            <p:nvSpPr>
              <p:cNvPr id="52" name="Shape 2258">
                <a:extLst>
                  <a:ext uri="{FF2B5EF4-FFF2-40B4-BE49-F238E27FC236}">
                    <a16:creationId xmlns:a16="http://schemas.microsoft.com/office/drawing/2014/main" id="{47E0D27E-A782-4C2A-92FC-49542C1C1F95}"/>
                  </a:ext>
                </a:extLst>
              </p:cNvPr>
              <p:cNvSpPr/>
              <p:nvPr/>
            </p:nvSpPr>
            <p:spPr>
              <a:xfrm>
                <a:off x="549890" y="549890"/>
                <a:ext cx="49604" cy="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168" y="0"/>
                    </a:moveTo>
                    <a:cubicBezTo>
                      <a:pt x="3032" y="1516"/>
                      <a:pt x="1516" y="3032"/>
                      <a:pt x="0" y="4547"/>
                    </a:cubicBezTo>
                    <a:cubicBezTo>
                      <a:pt x="17053" y="21600"/>
                      <a:pt x="17053" y="21600"/>
                      <a:pt x="17053" y="21600"/>
                    </a:cubicBezTo>
                    <a:cubicBezTo>
                      <a:pt x="18568" y="20084"/>
                      <a:pt x="20084" y="18947"/>
                      <a:pt x="21600" y="17432"/>
                    </a:cubicBezTo>
                    <a:cubicBezTo>
                      <a:pt x="4168" y="0"/>
                      <a:pt x="4168" y="0"/>
                      <a:pt x="4168" y="0"/>
                    </a:cubicBezTo>
                  </a:path>
                </a:pathLst>
              </a:custGeom>
              <a:solidFill>
                <a:srgbClr val="C4C6C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</p:grp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9559BD2D-7014-4C57-9AFC-10C818501034}"/>
                </a:ext>
              </a:extLst>
            </p:cNvPr>
            <p:cNvSpPr txBox="1"/>
            <p:nvPr/>
          </p:nvSpPr>
          <p:spPr>
            <a:xfrm>
              <a:off x="3481062" y="633488"/>
              <a:ext cx="2771908" cy="61545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 anchor="t">
              <a:noAutofit/>
              <a:scene3d>
                <a:camera prst="orthographicFront"/>
                <a:lightRig rig="threePt" dir="t"/>
              </a:scene3d>
              <a:sp3d>
                <a:bevelT w="0" h="0"/>
                <a:bevelB w="0" h="0"/>
              </a:sp3d>
            </a:bodyPr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称重法测浮力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50" name="Shape 25434">
              <a:extLst>
                <a:ext uri="{FF2B5EF4-FFF2-40B4-BE49-F238E27FC236}">
                  <a16:creationId xmlns:a16="http://schemas.microsoft.com/office/drawing/2014/main" id="{FF452F08-F0D1-40B8-A56E-0D5FC6BDF2D3}"/>
                </a:ext>
              </a:extLst>
            </p:cNvPr>
            <p:cNvSpPr/>
            <p:nvPr/>
          </p:nvSpPr>
          <p:spPr>
            <a:xfrm>
              <a:off x="3005219" y="566701"/>
              <a:ext cx="559291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</p:grpSp>
      <p:sp>
        <p:nvSpPr>
          <p:cNvPr id="53" name="圆角矩形 10">
            <a:extLst>
              <a:ext uri="{FF2B5EF4-FFF2-40B4-BE49-F238E27FC236}">
                <a16:creationId xmlns:a16="http://schemas.microsoft.com/office/drawing/2014/main" id="{A82B0EA6-4567-4A67-AC5A-C71859D5BE94}"/>
              </a:ext>
            </a:extLst>
          </p:cNvPr>
          <p:cNvSpPr/>
          <p:nvPr/>
        </p:nvSpPr>
        <p:spPr>
          <a:xfrm>
            <a:off x="3698318" y="1552028"/>
            <a:ext cx="3376752" cy="134905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第三步：对水中的铝块受力分析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2" name="图片 61">
            <a:extLst>
              <a:ext uri="{FF2B5EF4-FFF2-40B4-BE49-F238E27FC236}">
                <a16:creationId xmlns:a16="http://schemas.microsoft.com/office/drawing/2014/main" id="{73BD275D-0CCD-4DDA-B3A5-72B8AED2D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675">
            <a:off x="3888588" y="4814137"/>
            <a:ext cx="587804" cy="267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14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4" grpId="0"/>
      <p:bldP spid="15" grpId="0" animBg="1"/>
      <p:bldP spid="18" grpId="0" animBg="1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50797C2-C22D-4939-B306-7B018A760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1052736"/>
            <a:ext cx="784133" cy="2700000"/>
          </a:xfrm>
          <a:prstGeom prst="rect">
            <a:avLst/>
          </a:prstGeom>
        </p:spPr>
      </p:pic>
      <p:cxnSp>
        <p:nvCxnSpPr>
          <p:cNvPr id="5" name="直接箭头连接符 4">
            <a:extLst>
              <a:ext uri="{FF2B5EF4-FFF2-40B4-BE49-F238E27FC236}">
                <a16:creationId xmlns:a16="http://schemas.microsoft.com/office/drawing/2014/main" id="{D1ADD848-AC17-4A65-BB36-8858AC6F9648}"/>
              </a:ext>
            </a:extLst>
          </p:cNvPr>
          <p:cNvCxnSpPr/>
          <p:nvPr/>
        </p:nvCxnSpPr>
        <p:spPr>
          <a:xfrm flipV="1">
            <a:off x="3349393" y="3015004"/>
            <a:ext cx="871" cy="293100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>
            <a:extLst>
              <a:ext uri="{FF2B5EF4-FFF2-40B4-BE49-F238E27FC236}">
                <a16:creationId xmlns:a16="http://schemas.microsoft.com/office/drawing/2014/main" id="{51707E48-F2D7-4284-8C54-94689BC0DF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992" y="1062449"/>
            <a:ext cx="780722" cy="27000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D2A7B29-E16A-4D15-B2C7-43DD73B0A776}"/>
              </a:ext>
            </a:extLst>
          </p:cNvPr>
          <p:cNvSpPr/>
          <p:nvPr/>
        </p:nvSpPr>
        <p:spPr>
          <a:xfrm>
            <a:off x="3383004" y="3026136"/>
            <a:ext cx="290464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BD620FA-BDD7-4772-BA5E-91831E5C933C}"/>
              </a:ext>
            </a:extLst>
          </p:cNvPr>
          <p:cNvSpPr/>
          <p:nvPr/>
        </p:nvSpPr>
        <p:spPr>
          <a:xfrm>
            <a:off x="2190839" y="2902026"/>
            <a:ext cx="341760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50" i="1" dirty="0">
                <a:solidFill>
                  <a:srgbClr val="333333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1200" baseline="-25000" dirty="0">
                <a:solidFill>
                  <a:srgbClr val="333333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6D6CD74-42DD-4DD4-A87A-2F1FD18F4B81}"/>
              </a:ext>
            </a:extLst>
          </p:cNvPr>
          <p:cNvSpPr/>
          <p:nvPr/>
        </p:nvSpPr>
        <p:spPr>
          <a:xfrm>
            <a:off x="2310415" y="3805361"/>
            <a:ext cx="309700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CN" altLang="en-US" sz="1350" dirty="0">
              <a:solidFill>
                <a:prstClr val="black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DFEE430-09CB-435A-8C30-512FBF24486A}"/>
              </a:ext>
            </a:extLst>
          </p:cNvPr>
          <p:cNvSpPr/>
          <p:nvPr/>
        </p:nvSpPr>
        <p:spPr>
          <a:xfrm>
            <a:off x="3357978" y="2810482"/>
            <a:ext cx="428322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1200" b="1" baseline="-250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浮</a:t>
            </a:r>
            <a:r>
              <a:rPr lang="zh-CN" altLang="en-US" sz="1200" b="1" dirty="0">
                <a:solidFill>
                  <a:prstClr val="black"/>
                </a:solidFill>
              </a:rPr>
              <a:t> 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6D90204C-079C-4AC6-B2FE-7C772334A81B}"/>
              </a:ext>
            </a:extLst>
          </p:cNvPr>
          <p:cNvSpPr/>
          <p:nvPr/>
        </p:nvSpPr>
        <p:spPr>
          <a:xfrm>
            <a:off x="2137740" y="3475508"/>
            <a:ext cx="42421" cy="42421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prstClr val="white"/>
              </a:solidFill>
            </a:endParaRPr>
          </a:p>
        </p:txBody>
      </p: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04D183FE-8015-4842-BDBD-D91B40C912C3}"/>
              </a:ext>
            </a:extLst>
          </p:cNvPr>
          <p:cNvCxnSpPr/>
          <p:nvPr/>
        </p:nvCxnSpPr>
        <p:spPr>
          <a:xfrm>
            <a:off x="2163860" y="3526175"/>
            <a:ext cx="2160" cy="452556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DDEEA010-24E6-4875-8949-FD31EE69F08D}"/>
              </a:ext>
            </a:extLst>
          </p:cNvPr>
          <p:cNvCxnSpPr/>
          <p:nvPr/>
        </p:nvCxnSpPr>
        <p:spPr>
          <a:xfrm flipV="1">
            <a:off x="2163860" y="3026137"/>
            <a:ext cx="2160" cy="452556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>
            <a:extLst>
              <a:ext uri="{FF2B5EF4-FFF2-40B4-BE49-F238E27FC236}">
                <a16:creationId xmlns:a16="http://schemas.microsoft.com/office/drawing/2014/main" id="{EF9B039A-056F-4B8F-981C-56E7BF519256}"/>
              </a:ext>
            </a:extLst>
          </p:cNvPr>
          <p:cNvSpPr/>
          <p:nvPr/>
        </p:nvSpPr>
        <p:spPr>
          <a:xfrm>
            <a:off x="3328618" y="3725601"/>
            <a:ext cx="309700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CN" altLang="en-US" sz="1350" dirty="0">
              <a:solidFill>
                <a:prstClr val="black"/>
              </a:solidFill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05491A9C-DB12-448E-A140-6EB9076E797F}"/>
              </a:ext>
            </a:extLst>
          </p:cNvPr>
          <p:cNvSpPr/>
          <p:nvPr/>
        </p:nvSpPr>
        <p:spPr>
          <a:xfrm>
            <a:off x="3335688" y="3316082"/>
            <a:ext cx="42421" cy="42421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prstClr val="white"/>
              </a:solidFill>
            </a:endParaRPr>
          </a:p>
        </p:txBody>
      </p: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80C2E167-B374-45A4-B41D-A0515AEEFA18}"/>
              </a:ext>
            </a:extLst>
          </p:cNvPr>
          <p:cNvCxnSpPr/>
          <p:nvPr/>
        </p:nvCxnSpPr>
        <p:spPr>
          <a:xfrm>
            <a:off x="3355818" y="3347699"/>
            <a:ext cx="2160" cy="452556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A9205E79-A5A0-4DCC-A4E3-0B6F287E20D4}"/>
              </a:ext>
            </a:extLst>
          </p:cNvPr>
          <p:cNvCxnSpPr/>
          <p:nvPr/>
        </p:nvCxnSpPr>
        <p:spPr>
          <a:xfrm flipH="1" flipV="1">
            <a:off x="3347372" y="3110722"/>
            <a:ext cx="4911" cy="204952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id="{59DC53AB-FDBB-4621-9B09-74F4FD5615DD}"/>
              </a:ext>
            </a:extLst>
          </p:cNvPr>
          <p:cNvSpPr/>
          <p:nvPr/>
        </p:nvSpPr>
        <p:spPr>
          <a:xfrm>
            <a:off x="3771957" y="3701732"/>
            <a:ext cx="981571" cy="507831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altLang="en-US" sz="1350" dirty="0">
                <a:solidFill>
                  <a:prstClr val="black"/>
                </a:solidFill>
              </a:rPr>
              <a:t>  </a:t>
            </a:r>
            <a:r>
              <a:rPr lang="en-US" altLang="zh-CN" sz="13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1350" dirty="0">
                <a:solidFill>
                  <a:prstClr val="black"/>
                </a:solidFill>
              </a:rPr>
              <a:t> </a:t>
            </a:r>
            <a:r>
              <a:rPr lang="en-US" altLang="zh-CN" sz="1350" i="1" dirty="0">
                <a:solidFill>
                  <a:srgbClr val="333333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zh-CN" altLang="en-US" sz="1350" b="1" baseline="-25000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浮</a:t>
            </a:r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350" dirty="0">
                <a:solidFill>
                  <a:prstClr val="black"/>
                </a:solidFill>
              </a:rPr>
              <a:t>+ </a:t>
            </a:r>
            <a:r>
              <a:rPr lang="en-US" altLang="zh-CN" sz="1350" i="1" dirty="0">
                <a:solidFill>
                  <a:srgbClr val="333333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D23CA94B-12F5-44CD-870E-327596FD9B64}"/>
              </a:ext>
            </a:extLst>
          </p:cNvPr>
          <p:cNvSpPr/>
          <p:nvPr/>
        </p:nvSpPr>
        <p:spPr>
          <a:xfrm>
            <a:off x="1278617" y="3623949"/>
            <a:ext cx="641855" cy="300082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350" i="1" dirty="0">
                <a:solidFill>
                  <a:srgbClr val="333333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1200" baseline="-25000" dirty="0">
                <a:solidFill>
                  <a:srgbClr val="333333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1200" b="1" dirty="0">
                <a:solidFill>
                  <a:prstClr val="black"/>
                </a:solidFill>
              </a:rPr>
              <a:t> </a:t>
            </a:r>
            <a:r>
              <a:rPr lang="en-US" altLang="zh-CN" sz="135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1350" dirty="0">
                <a:solidFill>
                  <a:prstClr val="black"/>
                </a:solidFill>
              </a:rPr>
              <a:t> </a:t>
            </a:r>
            <a:r>
              <a:rPr lang="en-US" altLang="zh-CN" sz="13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CN" altLang="en-US" sz="1200" dirty="0">
              <a:solidFill>
                <a:prstClr val="black"/>
              </a:solidFill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44A561BC-A5AF-420B-8A1D-C99653F6BD23}"/>
              </a:ext>
            </a:extLst>
          </p:cNvPr>
          <p:cNvGrpSpPr/>
          <p:nvPr/>
        </p:nvGrpSpPr>
        <p:grpSpPr>
          <a:xfrm>
            <a:off x="1663035" y="4275342"/>
            <a:ext cx="2542886" cy="527454"/>
            <a:chOff x="5734632" y="6015910"/>
            <a:chExt cx="3390514" cy="703272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50224605-C55E-4A6F-9C4E-53F40EB5C8C5}"/>
                </a:ext>
              </a:extLst>
            </p:cNvPr>
            <p:cNvSpPr/>
            <p:nvPr/>
          </p:nvSpPr>
          <p:spPr>
            <a:xfrm>
              <a:off x="7341898" y="6171393"/>
              <a:ext cx="14688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i="1" dirty="0">
                  <a:solidFill>
                    <a:srgbClr val="333333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</a:t>
              </a:r>
              <a:r>
                <a:rPr lang="zh-CN" altLang="en-US" sz="1350" b="1" baseline="-25000" dirty="0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浮</a:t>
              </a:r>
              <a:r>
                <a:rPr lang="zh-CN" altLang="en-US" sz="135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15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r>
                <a:rPr lang="en-US" altLang="zh-CN" sz="1500" dirty="0">
                  <a:solidFill>
                    <a:prstClr val="black"/>
                  </a:solidFill>
                </a:rPr>
                <a:t> </a:t>
              </a:r>
              <a:r>
                <a:rPr lang="en-US" altLang="zh-CN" sz="15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 </a:t>
              </a:r>
              <a:r>
                <a:rPr lang="en-US" altLang="zh-CN" sz="15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sz="1500" dirty="0">
                  <a:solidFill>
                    <a:prstClr val="black"/>
                  </a:solidFill>
                </a:rPr>
                <a:t> </a:t>
              </a:r>
              <a:r>
                <a:rPr lang="en-US" altLang="zh-CN" sz="1500" i="1" dirty="0">
                  <a:solidFill>
                    <a:srgbClr val="333333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</a:t>
              </a:r>
              <a:endParaRPr lang="zh-CN" altLang="en-US" sz="1350" dirty="0">
                <a:solidFill>
                  <a:prstClr val="black"/>
                </a:solidFill>
              </a:endParaRPr>
            </a:p>
          </p:txBody>
        </p:sp>
        <p:sp>
          <p:nvSpPr>
            <p:cNvPr id="33" name="圆角矩形 6">
              <a:extLst>
                <a:ext uri="{FF2B5EF4-FFF2-40B4-BE49-F238E27FC236}">
                  <a16:creationId xmlns:a16="http://schemas.microsoft.com/office/drawing/2014/main" id="{F05E901F-986F-4700-A480-8A8E98BA8512}"/>
                </a:ext>
              </a:extLst>
            </p:cNvPr>
            <p:cNvSpPr/>
            <p:nvPr/>
          </p:nvSpPr>
          <p:spPr>
            <a:xfrm>
              <a:off x="5945603" y="6150536"/>
              <a:ext cx="1151707" cy="452735"/>
            </a:xfrm>
            <a:prstGeom prst="roundRect">
              <a:avLst/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称重法</a:t>
              </a:r>
            </a:p>
          </p:txBody>
        </p:sp>
        <p:sp>
          <p:nvSpPr>
            <p:cNvPr id="34" name="圆角矩形 58">
              <a:extLst>
                <a:ext uri="{FF2B5EF4-FFF2-40B4-BE49-F238E27FC236}">
                  <a16:creationId xmlns:a16="http://schemas.microsoft.com/office/drawing/2014/main" id="{7C2EBB10-FE49-4BB3-8752-FD84ADB56B14}"/>
                </a:ext>
              </a:extLst>
            </p:cNvPr>
            <p:cNvSpPr/>
            <p:nvPr/>
          </p:nvSpPr>
          <p:spPr>
            <a:xfrm>
              <a:off x="5734632" y="6015910"/>
              <a:ext cx="3390514" cy="703272"/>
            </a:xfrm>
            <a:prstGeom prst="roundRect">
              <a:avLst/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ABB5ECC1-1C91-4854-B4CA-A20B504E710D}"/>
              </a:ext>
            </a:extLst>
          </p:cNvPr>
          <p:cNvGrpSpPr/>
          <p:nvPr/>
        </p:nvGrpSpPr>
        <p:grpSpPr>
          <a:xfrm>
            <a:off x="482453" y="188640"/>
            <a:ext cx="3723469" cy="740615"/>
            <a:chOff x="2816464" y="403136"/>
            <a:chExt cx="3436506" cy="899144"/>
          </a:xfrm>
        </p:grpSpPr>
        <p:sp>
          <p:nvSpPr>
            <p:cNvPr id="45" name="Shape 25434">
              <a:extLst>
                <a:ext uri="{FF2B5EF4-FFF2-40B4-BE49-F238E27FC236}">
                  <a16:creationId xmlns:a16="http://schemas.microsoft.com/office/drawing/2014/main" id="{83A20B58-CEA2-4CA0-B5EE-E1A658D369D5}"/>
                </a:ext>
              </a:extLst>
            </p:cNvPr>
            <p:cNvSpPr/>
            <p:nvPr/>
          </p:nvSpPr>
          <p:spPr>
            <a:xfrm>
              <a:off x="2957062" y="525519"/>
              <a:ext cx="617952" cy="560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46" name="Shape 25434">
              <a:extLst>
                <a:ext uri="{FF2B5EF4-FFF2-40B4-BE49-F238E27FC236}">
                  <a16:creationId xmlns:a16="http://schemas.microsoft.com/office/drawing/2014/main" id="{3BFEDDFD-2E2E-49C9-B863-549D5B6D448B}"/>
                </a:ext>
              </a:extLst>
            </p:cNvPr>
            <p:cNvSpPr/>
            <p:nvPr/>
          </p:nvSpPr>
          <p:spPr>
            <a:xfrm>
              <a:off x="2966587" y="468369"/>
              <a:ext cx="536808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  <p:sp>
          <p:nvSpPr>
            <p:cNvPr id="47" name="圆角矩形 88">
              <a:extLst>
                <a:ext uri="{FF2B5EF4-FFF2-40B4-BE49-F238E27FC236}">
                  <a16:creationId xmlns:a16="http://schemas.microsoft.com/office/drawing/2014/main" id="{BC1ABEFB-25D2-45EE-9622-EA3831DA5BFC}"/>
                </a:ext>
              </a:extLst>
            </p:cNvPr>
            <p:cNvSpPr/>
            <p:nvPr/>
          </p:nvSpPr>
          <p:spPr>
            <a:xfrm>
              <a:off x="3131465" y="598277"/>
              <a:ext cx="2735811" cy="567189"/>
            </a:xfrm>
            <a:prstGeom prst="roundRect">
              <a:avLst>
                <a:gd name="adj" fmla="val 48539"/>
              </a:avLst>
            </a:prstGeom>
            <a:solidFill>
              <a:srgbClr val="026BA5"/>
            </a:solidFill>
            <a:ln w="28575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grpSp>
          <p:nvGrpSpPr>
            <p:cNvPr id="48" name="Group 2261">
              <a:extLst>
                <a:ext uri="{FF2B5EF4-FFF2-40B4-BE49-F238E27FC236}">
                  <a16:creationId xmlns:a16="http://schemas.microsoft.com/office/drawing/2014/main" id="{DDFB1124-995C-4644-ADE0-2C0F161CAAB5}"/>
                </a:ext>
              </a:extLst>
            </p:cNvPr>
            <p:cNvGrpSpPr/>
            <p:nvPr/>
          </p:nvGrpSpPr>
          <p:grpSpPr>
            <a:xfrm flipH="1">
              <a:off x="2816464" y="403136"/>
              <a:ext cx="936802" cy="899144"/>
              <a:chOff x="-2" y="-1"/>
              <a:chExt cx="877274" cy="87727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Shape 2248">
                <a:extLst>
                  <a:ext uri="{FF2B5EF4-FFF2-40B4-BE49-F238E27FC236}">
                    <a16:creationId xmlns:a16="http://schemas.microsoft.com/office/drawing/2014/main" id="{9799C052-E164-40FE-A5EC-C384AF573D18}"/>
                  </a:ext>
                </a:extLst>
              </p:cNvPr>
              <p:cNvSpPr/>
              <p:nvPr/>
            </p:nvSpPr>
            <p:spPr>
              <a:xfrm>
                <a:off x="-2" y="-1"/>
                <a:ext cx="877274" cy="877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26BA5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  <p:sp>
            <p:nvSpPr>
              <p:cNvPr id="52" name="Shape 2258">
                <a:extLst>
                  <a:ext uri="{FF2B5EF4-FFF2-40B4-BE49-F238E27FC236}">
                    <a16:creationId xmlns:a16="http://schemas.microsoft.com/office/drawing/2014/main" id="{046F9730-709F-448E-8B97-6B4C7AF5B532}"/>
                  </a:ext>
                </a:extLst>
              </p:cNvPr>
              <p:cNvSpPr/>
              <p:nvPr/>
            </p:nvSpPr>
            <p:spPr>
              <a:xfrm>
                <a:off x="549890" y="549890"/>
                <a:ext cx="49604" cy="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168" y="0"/>
                    </a:moveTo>
                    <a:cubicBezTo>
                      <a:pt x="3032" y="1516"/>
                      <a:pt x="1516" y="3032"/>
                      <a:pt x="0" y="4547"/>
                    </a:cubicBezTo>
                    <a:cubicBezTo>
                      <a:pt x="17053" y="21600"/>
                      <a:pt x="17053" y="21600"/>
                      <a:pt x="17053" y="21600"/>
                    </a:cubicBezTo>
                    <a:cubicBezTo>
                      <a:pt x="18568" y="20084"/>
                      <a:pt x="20084" y="18947"/>
                      <a:pt x="21600" y="17432"/>
                    </a:cubicBezTo>
                    <a:cubicBezTo>
                      <a:pt x="4168" y="0"/>
                      <a:pt x="4168" y="0"/>
                      <a:pt x="4168" y="0"/>
                    </a:cubicBezTo>
                  </a:path>
                </a:pathLst>
              </a:custGeom>
              <a:solidFill>
                <a:srgbClr val="C4C6C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 sz="1350" dirty="0"/>
              </a:p>
            </p:txBody>
          </p:sp>
        </p:grp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39B7F9FC-276A-4CFE-A59C-11889D120169}"/>
                </a:ext>
              </a:extLst>
            </p:cNvPr>
            <p:cNvSpPr txBox="1"/>
            <p:nvPr/>
          </p:nvSpPr>
          <p:spPr>
            <a:xfrm>
              <a:off x="3481062" y="633488"/>
              <a:ext cx="2771908" cy="61545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 anchor="t">
              <a:noAutofit/>
              <a:scene3d>
                <a:camera prst="orthographicFront"/>
                <a:lightRig rig="threePt" dir="t"/>
              </a:scene3d>
              <a:sp3d>
                <a:bevelT w="0" h="0"/>
                <a:bevelB w="0" h="0"/>
              </a:sp3d>
            </a:bodyPr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称重法测浮力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50" name="Shape 25434">
              <a:extLst>
                <a:ext uri="{FF2B5EF4-FFF2-40B4-BE49-F238E27FC236}">
                  <a16:creationId xmlns:a16="http://schemas.microsoft.com/office/drawing/2014/main" id="{DED6C558-65FF-4FBF-A180-FE66E21154A1}"/>
                </a:ext>
              </a:extLst>
            </p:cNvPr>
            <p:cNvSpPr/>
            <p:nvPr/>
          </p:nvSpPr>
          <p:spPr>
            <a:xfrm>
              <a:off x="3005219" y="566701"/>
              <a:ext cx="559291" cy="487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89" y="16180"/>
                  </a:moveTo>
                  <a:lnTo>
                    <a:pt x="19889" y="9897"/>
                  </a:lnTo>
                  <a:lnTo>
                    <a:pt x="11620" y="9897"/>
                  </a:lnTo>
                  <a:lnTo>
                    <a:pt x="11620" y="5420"/>
                  </a:lnTo>
                  <a:lnTo>
                    <a:pt x="13331" y="5420"/>
                  </a:lnTo>
                  <a:lnTo>
                    <a:pt x="13331" y="0"/>
                  </a:lnTo>
                  <a:lnTo>
                    <a:pt x="8269" y="0"/>
                  </a:lnTo>
                  <a:lnTo>
                    <a:pt x="8269" y="5420"/>
                  </a:lnTo>
                  <a:lnTo>
                    <a:pt x="9980" y="5420"/>
                  </a:lnTo>
                  <a:lnTo>
                    <a:pt x="9980" y="9897"/>
                  </a:lnTo>
                  <a:lnTo>
                    <a:pt x="1711" y="9897"/>
                  </a:lnTo>
                  <a:lnTo>
                    <a:pt x="1711" y="16180"/>
                  </a:lnTo>
                  <a:lnTo>
                    <a:pt x="0" y="16180"/>
                  </a:lnTo>
                  <a:lnTo>
                    <a:pt x="0" y="21600"/>
                  </a:lnTo>
                  <a:lnTo>
                    <a:pt x="4919" y="21600"/>
                  </a:lnTo>
                  <a:lnTo>
                    <a:pt x="4919" y="16180"/>
                  </a:lnTo>
                  <a:lnTo>
                    <a:pt x="3350" y="16180"/>
                  </a:lnTo>
                  <a:lnTo>
                    <a:pt x="3350" y="11703"/>
                  </a:lnTo>
                  <a:lnTo>
                    <a:pt x="9980" y="11703"/>
                  </a:lnTo>
                  <a:lnTo>
                    <a:pt x="9980" y="16180"/>
                  </a:lnTo>
                  <a:lnTo>
                    <a:pt x="8269" y="16180"/>
                  </a:lnTo>
                  <a:lnTo>
                    <a:pt x="8269" y="21600"/>
                  </a:lnTo>
                  <a:lnTo>
                    <a:pt x="13331" y="21600"/>
                  </a:lnTo>
                  <a:lnTo>
                    <a:pt x="13331" y="16180"/>
                  </a:lnTo>
                  <a:lnTo>
                    <a:pt x="11620" y="16180"/>
                  </a:lnTo>
                  <a:lnTo>
                    <a:pt x="11620" y="11703"/>
                  </a:lnTo>
                  <a:lnTo>
                    <a:pt x="18250" y="11703"/>
                  </a:lnTo>
                  <a:lnTo>
                    <a:pt x="18250" y="16180"/>
                  </a:lnTo>
                  <a:lnTo>
                    <a:pt x="16681" y="16180"/>
                  </a:lnTo>
                  <a:lnTo>
                    <a:pt x="16681" y="21600"/>
                  </a:lnTo>
                  <a:lnTo>
                    <a:pt x="21600" y="21600"/>
                  </a:lnTo>
                  <a:lnTo>
                    <a:pt x="21600" y="16180"/>
                  </a:lnTo>
                  <a:lnTo>
                    <a:pt x="19889" y="1618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sz="1350" dirty="0"/>
            </a:p>
          </p:txBody>
        </p:sp>
      </p:grpSp>
      <p:sp>
        <p:nvSpPr>
          <p:cNvPr id="53" name="圆角矩形 10">
            <a:extLst>
              <a:ext uri="{FF2B5EF4-FFF2-40B4-BE49-F238E27FC236}">
                <a16:creationId xmlns:a16="http://schemas.microsoft.com/office/drawing/2014/main" id="{125A5644-0791-4FAB-9CB3-46CE0CA2695B}"/>
              </a:ext>
            </a:extLst>
          </p:cNvPr>
          <p:cNvSpPr/>
          <p:nvPr/>
        </p:nvSpPr>
        <p:spPr>
          <a:xfrm>
            <a:off x="5188229" y="1124744"/>
            <a:ext cx="3137494" cy="6677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第一步：用弹簧测力计测出铝块的重力</a:t>
            </a:r>
            <a:r>
              <a:rPr lang="en-US" altLang="zh-CN" sz="1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G</a:t>
            </a:r>
            <a:endParaRPr lang="zh-CN" altLang="en-US" sz="1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" name="圆角矩形 10">
            <a:extLst>
              <a:ext uri="{FF2B5EF4-FFF2-40B4-BE49-F238E27FC236}">
                <a16:creationId xmlns:a16="http://schemas.microsoft.com/office/drawing/2014/main" id="{AB63B2CB-EF90-4980-BFCD-CF07F12B27A6}"/>
              </a:ext>
            </a:extLst>
          </p:cNvPr>
          <p:cNvSpPr/>
          <p:nvPr/>
        </p:nvSpPr>
        <p:spPr>
          <a:xfrm>
            <a:off x="5178373" y="2420887"/>
            <a:ext cx="3210051" cy="88721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第二步：将铝块浸没水中，记录此时弹簧测力计的示数</a:t>
            </a:r>
            <a:r>
              <a:rPr lang="en-US" altLang="zh-CN" sz="1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endParaRPr lang="zh-CN" altLang="en-US" sz="1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" name="圆角矩形 10">
            <a:extLst>
              <a:ext uri="{FF2B5EF4-FFF2-40B4-BE49-F238E27FC236}">
                <a16:creationId xmlns:a16="http://schemas.microsoft.com/office/drawing/2014/main" id="{90AA023E-E6B2-4918-839C-699DB8C7465C}"/>
              </a:ext>
            </a:extLst>
          </p:cNvPr>
          <p:cNvSpPr/>
          <p:nvPr/>
        </p:nvSpPr>
        <p:spPr>
          <a:xfrm>
            <a:off x="5190209" y="4025683"/>
            <a:ext cx="3266281" cy="88721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第三步：对水中的铝块受力分析得出浮力计算式</a:t>
            </a:r>
            <a:endParaRPr lang="zh-CN" altLang="en-US" sz="1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9555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151</Words>
  <Application>Microsoft Office PowerPoint</Application>
  <PresentationFormat>全屏显示(4:3)</PresentationFormat>
  <Paragraphs>25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3" baseType="lpstr">
      <vt:lpstr>等线</vt:lpstr>
      <vt:lpstr>黑体</vt:lpstr>
      <vt:lpstr>楷体</vt:lpstr>
      <vt:lpstr>隶书</vt:lpstr>
      <vt:lpstr>微软雅黑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Windows 用户</cp:lastModifiedBy>
  <cp:revision>2</cp:revision>
  <dcterms:created xsi:type="dcterms:W3CDTF">2023-03-06T07:10:55Z</dcterms:created>
  <dcterms:modified xsi:type="dcterms:W3CDTF">2023-03-06T07:58:15Z</dcterms:modified>
</cp:coreProperties>
</file>