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3" r:id="rId3"/>
    <p:sldId id="259" r:id="rId4"/>
    <p:sldId id="257" r:id="rId5"/>
    <p:sldId id="262" r:id="rId6"/>
    <p:sldId id="261" r:id="rId7"/>
    <p:sldId id="258" r:id="rId8"/>
  </p:sldIdLst>
  <p:sldSz cx="9144000" cy="5143500" type="screen16x9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DD75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2" d="100"/>
          <a:sy n="82" d="100"/>
        </p:scale>
        <p:origin x="-468" y="-90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36004" cy="36004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2016/7/8 Friday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 spd="slow" advClick="0" advTm="0">
    <p:pull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2016/7/8 Friday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 spd="slow" advClick="0" advTm="0">
    <p:pull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2016/7/8 Friday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 spd="slow" advClick="0" advTm="0">
    <p:pull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2016/7/8 Friday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 spd="slow" advClick="0" advTm="0">
    <p:pull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2016/7/8 Friday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 spd="slow" advClick="0" advTm="0">
    <p:pull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2016/7/8 Friday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 spd="slow" advClick="0" advTm="0">
    <p:pull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2016/7/8 Friday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 spd="slow" advClick="0" advTm="0">
    <p:pull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2016/7/8 Friday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 spd="slow" advClick="0" advTm="0">
    <p:pull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2016/7/8 Friday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 spd="slow" advClick="0" advTm="0">
    <p:pull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2016/7/8 Friday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 spd="slow" advClick="0" advTm="0">
    <p:pull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2016/7/8 Friday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 spd="slow" advClick="0" advTm="0">
    <p:pull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  <a:t>2016/7/8 Friday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 advTm="0">
    <p:pull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slide" Target="slide2.xml"/><Relationship Id="rId3" Type="http://schemas.openxmlformats.org/officeDocument/2006/relationships/image" Target="../media/image2.png"/><Relationship Id="rId7" Type="http://schemas.openxmlformats.org/officeDocument/2006/relationships/image" Target="../media/image4.png"/><Relationship Id="rId2" Type="http://schemas.openxmlformats.org/officeDocument/2006/relationships/slide" Target="slide4.xml"/><Relationship Id="rId1" Type="http://schemas.openxmlformats.org/officeDocument/2006/relationships/slideLayout" Target="../slideLayouts/slideLayout1.xml"/><Relationship Id="rId6" Type="http://schemas.openxmlformats.org/officeDocument/2006/relationships/slide" Target="slide6.xml"/><Relationship Id="rId5" Type="http://schemas.openxmlformats.org/officeDocument/2006/relationships/image" Target="../media/image3.png"/><Relationship Id="rId4" Type="http://schemas.openxmlformats.org/officeDocument/2006/relationships/slide" Target="slide5.xml"/><Relationship Id="rId9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2.png"/><Relationship Id="rId7" Type="http://schemas.openxmlformats.org/officeDocument/2006/relationships/image" Target="../media/image4.png"/><Relationship Id="rId2" Type="http://schemas.openxmlformats.org/officeDocument/2006/relationships/slide" Target="slide4.xml"/><Relationship Id="rId1" Type="http://schemas.openxmlformats.org/officeDocument/2006/relationships/slideLayout" Target="../slideLayouts/slideLayout1.xml"/><Relationship Id="rId6" Type="http://schemas.openxmlformats.org/officeDocument/2006/relationships/slide" Target="slide6.xml"/><Relationship Id="rId5" Type="http://schemas.openxmlformats.org/officeDocument/2006/relationships/image" Target="../media/image3.png"/><Relationship Id="rId4" Type="http://schemas.openxmlformats.org/officeDocument/2006/relationships/slide" Target="slide5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slide" Target="slide6.xml"/><Relationship Id="rId3" Type="http://schemas.openxmlformats.org/officeDocument/2006/relationships/image" Target="../media/image7.png"/><Relationship Id="rId7" Type="http://schemas.openxmlformats.org/officeDocument/2006/relationships/image" Target="../media/image3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Relationship Id="rId6" Type="http://schemas.openxmlformats.org/officeDocument/2006/relationships/slide" Target="slide5.xml"/><Relationship Id="rId5" Type="http://schemas.openxmlformats.org/officeDocument/2006/relationships/image" Target="../media/image2.png"/><Relationship Id="rId4" Type="http://schemas.openxmlformats.org/officeDocument/2006/relationships/slide" Target="slide4.xml"/><Relationship Id="rId9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slide" Target="slide2.xml"/><Relationship Id="rId3" Type="http://schemas.openxmlformats.org/officeDocument/2006/relationships/image" Target="../media/image7.png"/><Relationship Id="rId7" Type="http://schemas.openxmlformats.org/officeDocument/2006/relationships/image" Target="../media/image4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Relationship Id="rId6" Type="http://schemas.openxmlformats.org/officeDocument/2006/relationships/slide" Target="slide6.xml"/><Relationship Id="rId5" Type="http://schemas.openxmlformats.org/officeDocument/2006/relationships/image" Target="../media/image3.png"/><Relationship Id="rId4" Type="http://schemas.openxmlformats.org/officeDocument/2006/relationships/slide" Target="slide5.xml"/><Relationship Id="rId9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slide" Target="slide2.xml"/><Relationship Id="rId3" Type="http://schemas.openxmlformats.org/officeDocument/2006/relationships/image" Target="../media/image7.png"/><Relationship Id="rId7" Type="http://schemas.openxmlformats.org/officeDocument/2006/relationships/image" Target="../media/image4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Relationship Id="rId6" Type="http://schemas.openxmlformats.org/officeDocument/2006/relationships/slide" Target="slide6.xml"/><Relationship Id="rId5" Type="http://schemas.openxmlformats.org/officeDocument/2006/relationships/image" Target="../media/image2.png"/><Relationship Id="rId10" Type="http://schemas.openxmlformats.org/officeDocument/2006/relationships/image" Target="../media/image10.png"/><Relationship Id="rId4" Type="http://schemas.openxmlformats.org/officeDocument/2006/relationships/slide" Target="slide4.xml"/><Relationship Id="rId9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slide" Target="slide4.xml"/><Relationship Id="rId7" Type="http://schemas.openxmlformats.org/officeDocument/2006/relationships/slide" Target="slide2.xml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openxmlformats.org/officeDocument/2006/relationships/slide" Target="slide5.xml"/><Relationship Id="rId4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extBox 25"/>
          <p:cNvSpPr txBox="1"/>
          <p:nvPr/>
        </p:nvSpPr>
        <p:spPr>
          <a:xfrm>
            <a:off x="251520" y="77311"/>
            <a:ext cx="48965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>
                <a:latin typeface="微软雅黑" pitchFamily="34" charset="-122"/>
                <a:ea typeface="微软雅黑" pitchFamily="34" charset="-122"/>
              </a:rPr>
              <a:t>人教版语文九年级上册第三单元</a:t>
            </a:r>
            <a:endParaRPr lang="zh-CN" altLang="en-US" sz="240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2627785" y="1311610"/>
            <a:ext cx="3858812" cy="707886"/>
          </a:xfrm>
          <a:prstGeom prst="rect">
            <a:avLst/>
          </a:prstGeom>
          <a:noFill/>
        </p:spPr>
        <p:txBody>
          <a:bodyPr wrap="square" rtlCol="0">
            <a:prstTxWarp prst="textTriangle">
              <a:avLst/>
            </a:prstTxWarp>
            <a:spAutoFit/>
          </a:bodyPr>
          <a:lstStyle/>
          <a:p>
            <a:r>
              <a:rPr lang="zh-CN" altLang="en-US" sz="4000" b="1" spc="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我的叔叔于勒</a:t>
            </a:r>
            <a:endParaRPr lang="zh-CN" altLang="en-US" sz="4000" b="1" spc="4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3851920" y="2391730"/>
            <a:ext cx="176419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莫泊桑</a:t>
            </a:r>
            <a:endParaRPr lang="zh-CN" altLang="en-US" sz="32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2056" name="组合 2055"/>
          <p:cNvGrpSpPr/>
          <p:nvPr/>
        </p:nvGrpSpPr>
        <p:grpSpPr>
          <a:xfrm>
            <a:off x="2435968" y="3300856"/>
            <a:ext cx="4296272" cy="864097"/>
            <a:chOff x="2435968" y="3300856"/>
            <a:chExt cx="4296272" cy="864097"/>
          </a:xfrm>
        </p:grpSpPr>
        <p:sp>
          <p:nvSpPr>
            <p:cNvPr id="2055" name="梯形 2054"/>
            <p:cNvSpPr/>
            <p:nvPr/>
          </p:nvSpPr>
          <p:spPr>
            <a:xfrm rot="10800000">
              <a:off x="2435968" y="3300856"/>
              <a:ext cx="4296272" cy="864097"/>
            </a:xfrm>
            <a:prstGeom prst="trapezoid">
              <a:avLst/>
            </a:pr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053" name="TextBox 2052"/>
            <p:cNvSpPr txBox="1"/>
            <p:nvPr/>
          </p:nvSpPr>
          <p:spPr>
            <a:xfrm>
              <a:off x="3383868" y="3471295"/>
              <a:ext cx="274482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8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文科组</a:t>
              </a:r>
              <a:r>
                <a:rPr lang="en-US" altLang="zh-CN" sz="28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XXX</a:t>
              </a:r>
              <a:r>
                <a:rPr lang="zh-CN" altLang="en-US" sz="28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号</a:t>
              </a:r>
              <a:endParaRPr lang="zh-CN" altLang="en-US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pic>
        <p:nvPicPr>
          <p:cNvPr id="47" name="Picture 3">
            <a:hlinkClick r:id="rId2" action="ppaction://hlinksldjump" highlightClick="1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29809" y="4406592"/>
            <a:ext cx="1878013" cy="749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8" name="Picture 4">
            <a:hlinkClick r:id="rId4" action="ppaction://hlinksldjump" highlightClick="1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65831" y="4406592"/>
            <a:ext cx="1884363" cy="749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9" name="Picture 5">
            <a:hlinkClick r:id="rId6" action="ppaction://hlinksldjump" highlightClick="1"/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8204" y="4406592"/>
            <a:ext cx="1884363" cy="749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0" name="Picture 2">
            <a:hlinkClick r:id="rId8" action="ppaction://hlinksldjump" highlightClick="1"/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7437" y="4398446"/>
            <a:ext cx="1884363" cy="749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77773355"/>
      </p:ext>
    </p:extLst>
  </p:cSld>
  <p:clrMapOvr>
    <a:masterClrMapping/>
  </p:clrMapOvr>
  <p:transition spd="slow" advClick="0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8" dur="indefinite"/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9" dur="indefinite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/>
      <p:bldP spid="2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extBox 25"/>
          <p:cNvSpPr txBox="1"/>
          <p:nvPr/>
        </p:nvSpPr>
        <p:spPr>
          <a:xfrm>
            <a:off x="251520" y="77311"/>
            <a:ext cx="48965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>
                <a:latin typeface="微软雅黑" pitchFamily="34" charset="-122"/>
                <a:ea typeface="微软雅黑" pitchFamily="34" charset="-122"/>
              </a:rPr>
              <a:t>人教版语文九年级上册第三单元</a:t>
            </a:r>
            <a:endParaRPr lang="zh-CN" altLang="en-US" sz="2400" dirty="0"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1027" name="Picture 3">
            <a:hlinkClick r:id="rId2" action="ppaction://hlinksldjump" highlightClick="1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29809" y="4406592"/>
            <a:ext cx="1878013" cy="749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>
            <a:hlinkClick r:id="rId4" action="ppaction://hlinksldjump" highlightClick="1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65831" y="4406592"/>
            <a:ext cx="1884363" cy="749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>
            <a:hlinkClick r:id="rId6" action="ppaction://hlinksldjump" highlightClick="1"/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8204" y="4406592"/>
            <a:ext cx="1884363" cy="749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7437" y="4414738"/>
            <a:ext cx="1884363" cy="749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TextBox 9"/>
          <p:cNvSpPr txBox="1"/>
          <p:nvPr/>
        </p:nvSpPr>
        <p:spPr>
          <a:xfrm>
            <a:off x="1252118" y="1059582"/>
            <a:ext cx="666074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800" b="1" dirty="0" smtClean="0">
                <a:latin typeface="幼圆" pitchFamily="49" charset="-122"/>
                <a:ea typeface="幼圆" pitchFamily="49" charset="-122"/>
              </a:rPr>
              <a:t>    1.</a:t>
            </a:r>
            <a:r>
              <a:rPr lang="zh-CN" altLang="en-US" sz="2800" b="1" dirty="0" smtClean="0">
                <a:latin typeface="幼圆" pitchFamily="49" charset="-122"/>
                <a:ea typeface="幼圆" pitchFamily="49" charset="-122"/>
              </a:rPr>
              <a:t>快速阅读课文，分别勾画出人物动作、语言、神态、心理等的词句。</a:t>
            </a:r>
            <a:endParaRPr lang="en-US" altLang="zh-CN" sz="2800" b="1" dirty="0" smtClean="0">
              <a:latin typeface="幼圆" pitchFamily="49" charset="-122"/>
              <a:ea typeface="幼圆" pitchFamily="49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800" b="1" dirty="0" smtClean="0">
                <a:latin typeface="幼圆" pitchFamily="49" charset="-122"/>
                <a:ea typeface="幼圆" pitchFamily="49" charset="-122"/>
              </a:rPr>
              <a:t>    </a:t>
            </a:r>
          </a:p>
          <a:p>
            <a:pPr>
              <a:lnSpc>
                <a:spcPct val="150000"/>
              </a:lnSpc>
            </a:pPr>
            <a:r>
              <a:rPr lang="en-US" altLang="zh-CN" sz="2800" b="1" dirty="0">
                <a:latin typeface="幼圆" pitchFamily="49" charset="-122"/>
                <a:ea typeface="幼圆" pitchFamily="49" charset="-122"/>
              </a:rPr>
              <a:t> </a:t>
            </a:r>
            <a:r>
              <a:rPr lang="en-US" altLang="zh-CN" sz="2800" b="1" dirty="0" smtClean="0">
                <a:latin typeface="幼圆" pitchFamily="49" charset="-122"/>
                <a:ea typeface="幼圆" pitchFamily="49" charset="-122"/>
              </a:rPr>
              <a:t>   2.</a:t>
            </a:r>
            <a:r>
              <a:rPr lang="zh-CN" altLang="en-US" sz="2800" b="1" dirty="0">
                <a:latin typeface="幼圆" pitchFamily="49" charset="-122"/>
                <a:ea typeface="幼圆" pitchFamily="49" charset="-122"/>
              </a:rPr>
              <a:t>分角色朗读</a:t>
            </a:r>
            <a:r>
              <a:rPr lang="zh-CN" altLang="en-US" sz="2800" b="1" dirty="0" smtClean="0">
                <a:latin typeface="幼圆" pitchFamily="49" charset="-122"/>
                <a:ea typeface="幼圆" pitchFamily="49" charset="-122"/>
              </a:rPr>
              <a:t>课文，回答问题。</a:t>
            </a:r>
          </a:p>
        </p:txBody>
      </p:sp>
    </p:spTree>
    <p:extLst>
      <p:ext uri="{BB962C8B-B14F-4D97-AF65-F5344CB8AC3E}">
        <p14:creationId xmlns:p14="http://schemas.microsoft.com/office/powerpoint/2010/main" val="1813865179"/>
      </p:ext>
    </p:extLst>
  </p:cSld>
  <p:clrMapOvr>
    <a:masterClrMapping/>
  </p:clrMapOvr>
  <p:transition spd="slow" advClick="0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extBox 25"/>
          <p:cNvSpPr txBox="1"/>
          <p:nvPr/>
        </p:nvSpPr>
        <p:spPr>
          <a:xfrm>
            <a:off x="251520" y="77311"/>
            <a:ext cx="48965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>
                <a:latin typeface="微软雅黑" pitchFamily="34" charset="-122"/>
                <a:ea typeface="微软雅黑" pitchFamily="34" charset="-122"/>
              </a:rPr>
              <a:t>人教版语文九年级上册第三单元</a:t>
            </a:r>
            <a:endParaRPr lang="zh-CN" altLang="en-US" sz="2400" dirty="0"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7437" y="4414738"/>
            <a:ext cx="1884363" cy="749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1583668" y="1113083"/>
            <a:ext cx="64807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 smtClean="0">
                <a:latin typeface="幼圆" pitchFamily="49" charset="-122"/>
                <a:ea typeface="幼圆" pitchFamily="49" charset="-122"/>
              </a:rPr>
              <a:t>1.</a:t>
            </a:r>
            <a:r>
              <a:rPr lang="zh-CN" altLang="en-US" sz="2800" b="1" dirty="0" smtClean="0">
                <a:latin typeface="幼圆" pitchFamily="49" charset="-122"/>
                <a:ea typeface="幼圆" pitchFamily="49" charset="-122"/>
              </a:rPr>
              <a:t>于勒是个什么样的人</a:t>
            </a:r>
            <a:endParaRPr lang="zh-CN" altLang="en-US" sz="2800" b="1" dirty="0">
              <a:latin typeface="幼圆" pitchFamily="49" charset="-122"/>
              <a:ea typeface="幼圆" pitchFamily="49" charset="-122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595684" y="2012526"/>
            <a:ext cx="64807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 smtClean="0">
                <a:latin typeface="幼圆" pitchFamily="49" charset="-122"/>
                <a:ea typeface="幼圆" pitchFamily="49" charset="-122"/>
              </a:rPr>
              <a:t>2.</a:t>
            </a:r>
            <a:r>
              <a:rPr lang="zh-CN" altLang="en-US" sz="2800" b="1" dirty="0" smtClean="0">
                <a:latin typeface="幼圆" pitchFamily="49" charset="-122"/>
                <a:ea typeface="幼圆" pitchFamily="49" charset="-122"/>
              </a:rPr>
              <a:t>菲利普夫妇又是什么样的人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583668" y="2876622"/>
            <a:ext cx="61926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 smtClean="0">
                <a:latin typeface="幼圆" pitchFamily="49" charset="-122"/>
                <a:ea typeface="幼圆" pitchFamily="49" charset="-122"/>
              </a:rPr>
              <a:t>3.</a:t>
            </a:r>
            <a:r>
              <a:rPr lang="zh-CN" altLang="en-US" sz="2800" b="1" dirty="0" smtClean="0">
                <a:latin typeface="幼圆" pitchFamily="49" charset="-122"/>
                <a:ea typeface="幼圆" pitchFamily="49" charset="-122"/>
              </a:rPr>
              <a:t>“我”又是什么样的人</a:t>
            </a:r>
          </a:p>
        </p:txBody>
      </p:sp>
      <p:pic>
        <p:nvPicPr>
          <p:cNvPr id="12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940862">
            <a:off x="5481055" y="1026113"/>
            <a:ext cx="792163" cy="749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977033">
            <a:off x="6474164" y="1937434"/>
            <a:ext cx="792163" cy="749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741416">
            <a:off x="5912451" y="2838257"/>
            <a:ext cx="792163" cy="749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" name="Picture 3">
            <a:hlinkClick r:id="rId4" action="ppaction://hlinksldjump" highlightClick="1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29809" y="4406592"/>
            <a:ext cx="1878013" cy="749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8" name="Picture 4">
            <a:hlinkClick r:id="rId6" action="ppaction://hlinksldjump" highlightClick="1"/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65831" y="4406592"/>
            <a:ext cx="1884363" cy="749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" name="Picture 5">
            <a:hlinkClick r:id="rId8" action="ppaction://hlinksldjump" highlightClick="1"/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8204" y="4406592"/>
            <a:ext cx="1884363" cy="749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99961662"/>
      </p:ext>
    </p:extLst>
  </p:cSld>
  <p:clrMapOvr>
    <a:masterClrMapping/>
  </p:clrMapOvr>
  <p:transition spd="slow" advClick="0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mph" presetSubtype="0" repeatCount="indefinite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800000">
                                      <p:cBhvr>
                                        <p:cTn id="1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8" presetClass="emph" presetSubtype="0" repeatCount="indefinite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800000">
                                      <p:cBhvr>
                                        <p:cTn id="2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"/>
                            </p:stCondLst>
                            <p:childTnLst>
                              <p:par>
                                <p:cTn id="29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8" presetClass="emph" presetSubtype="0" repeatCount="indefinite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800000">
                                      <p:cBhvr>
                                        <p:cTn id="3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extBox 25"/>
          <p:cNvSpPr txBox="1"/>
          <p:nvPr/>
        </p:nvSpPr>
        <p:spPr>
          <a:xfrm>
            <a:off x="251520" y="77311"/>
            <a:ext cx="48965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>
                <a:latin typeface="微软雅黑" pitchFamily="34" charset="-122"/>
                <a:ea typeface="微软雅黑" pitchFamily="34" charset="-122"/>
              </a:rPr>
              <a:t>人教版语文九年级上册第三单元</a:t>
            </a:r>
            <a:endParaRPr lang="zh-CN" altLang="en-US" sz="2400" dirty="0"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29809" y="4398446"/>
            <a:ext cx="1878013" cy="749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" name="TextBox 10"/>
          <p:cNvSpPr txBox="1"/>
          <p:nvPr/>
        </p:nvSpPr>
        <p:spPr>
          <a:xfrm>
            <a:off x="1217458" y="951570"/>
            <a:ext cx="6696744" cy="27699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3200" b="1" dirty="0" smtClean="0">
                <a:latin typeface="幼圆" pitchFamily="49" charset="-122"/>
                <a:ea typeface="幼圆" pitchFamily="49" charset="-122"/>
              </a:rPr>
              <a:t>    </a:t>
            </a:r>
            <a:r>
              <a:rPr lang="zh-CN" altLang="en-US" sz="2800" b="1" dirty="0" smtClean="0">
                <a:latin typeface="幼圆" pitchFamily="49" charset="-122"/>
                <a:ea typeface="幼圆" pitchFamily="49" charset="-122"/>
              </a:rPr>
              <a:t>探讨菲利普夫妇对于勒态度发生变化的主要原因是什么</a:t>
            </a:r>
            <a:endParaRPr lang="en-US" altLang="zh-CN" sz="2800" b="1" dirty="0" smtClean="0">
              <a:latin typeface="幼圆" pitchFamily="49" charset="-122"/>
              <a:ea typeface="幼圆" pitchFamily="49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800" b="1" dirty="0" smtClean="0">
                <a:latin typeface="幼圆" pitchFamily="49" charset="-122"/>
                <a:ea typeface="幼圆" pitchFamily="49" charset="-122"/>
              </a:rPr>
              <a:t>    </a:t>
            </a:r>
            <a:endParaRPr lang="en-US" altLang="zh-CN" sz="2800" b="1" dirty="0" smtClean="0">
              <a:latin typeface="幼圆" pitchFamily="49" charset="-122"/>
              <a:ea typeface="幼圆" pitchFamily="49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800" b="1" dirty="0">
                <a:latin typeface="幼圆" pitchFamily="49" charset="-122"/>
                <a:ea typeface="幼圆" pitchFamily="49" charset="-122"/>
              </a:rPr>
              <a:t> </a:t>
            </a:r>
            <a:r>
              <a:rPr lang="en-US" altLang="zh-CN" sz="2800" b="1" dirty="0" smtClean="0">
                <a:latin typeface="幼圆" pitchFamily="49" charset="-122"/>
                <a:ea typeface="幼圆" pitchFamily="49" charset="-122"/>
              </a:rPr>
              <a:t>   </a:t>
            </a:r>
            <a:r>
              <a:rPr lang="zh-CN" altLang="en-US" sz="2800" b="1" dirty="0" smtClean="0">
                <a:latin typeface="幼圆" pitchFamily="49" charset="-122"/>
                <a:ea typeface="幼圆" pitchFamily="49" charset="-122"/>
              </a:rPr>
              <a:t>你如何评价菲利普夫妇的做法</a:t>
            </a:r>
          </a:p>
        </p:txBody>
      </p:sp>
      <p:pic>
        <p:nvPicPr>
          <p:cNvPr id="28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940862">
            <a:off x="4629967" y="1710740"/>
            <a:ext cx="792163" cy="749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9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940862">
            <a:off x="6764265" y="2986500"/>
            <a:ext cx="792163" cy="749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椭圆 11"/>
          <p:cNvSpPr/>
          <p:nvPr/>
        </p:nvSpPr>
        <p:spPr>
          <a:xfrm>
            <a:off x="3059832" y="2906702"/>
            <a:ext cx="828092" cy="790234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31" name="Picture 4">
            <a:hlinkClick r:id="rId4" action="ppaction://hlinksldjump" highlightClick="1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65831" y="4406592"/>
            <a:ext cx="1884363" cy="749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2" name="Picture 5">
            <a:hlinkClick r:id="rId6" action="ppaction://hlinksldjump" highlightClick="1"/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8204" y="4406592"/>
            <a:ext cx="1884363" cy="749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3" name="Picture 2">
            <a:hlinkClick r:id="rId8" action="ppaction://hlinksldjump" highlightClick="1"/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7437" y="4398446"/>
            <a:ext cx="1884363" cy="749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40527001"/>
      </p:ext>
    </p:extLst>
  </p:cSld>
  <p:clrMapOvr>
    <a:masterClrMapping/>
  </p:clrMapOvr>
  <p:transition spd="slow" advClick="0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mph" presetSubtype="0" repeatCount="indefinite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800000">
                                      <p:cBhvr>
                                        <p:cTn id="12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8" presetClass="emph" presetSubtype="0" repeatCount="indefinite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800000">
                                      <p:cBhvr>
                                        <p:cTn id="27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extBox 25"/>
          <p:cNvSpPr txBox="1"/>
          <p:nvPr/>
        </p:nvSpPr>
        <p:spPr>
          <a:xfrm>
            <a:off x="251520" y="77311"/>
            <a:ext cx="48965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>
                <a:latin typeface="微软雅黑" pitchFamily="34" charset="-122"/>
                <a:ea typeface="微软雅黑" pitchFamily="34" charset="-122"/>
              </a:rPr>
              <a:t>人教版语文九年级上册第三单元</a:t>
            </a:r>
            <a:endParaRPr lang="zh-CN" altLang="en-US" sz="2400" dirty="0"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57882" y="4400396"/>
            <a:ext cx="1884363" cy="749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295636" y="1046222"/>
            <a:ext cx="6552728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800" b="1" dirty="0" smtClean="0">
                <a:latin typeface="幼圆" pitchFamily="49" charset="-122"/>
                <a:ea typeface="幼圆" pitchFamily="49" charset="-122"/>
              </a:rPr>
              <a:t>    1</a:t>
            </a:r>
            <a:r>
              <a:rPr lang="en-US" altLang="zh-CN" sz="2800" b="1" dirty="0">
                <a:latin typeface="幼圆" pitchFamily="49" charset="-122"/>
                <a:ea typeface="幼圆" pitchFamily="49" charset="-122"/>
              </a:rPr>
              <a:t>.</a:t>
            </a:r>
            <a:r>
              <a:rPr lang="zh-CN" altLang="en-US" sz="2800" b="1" dirty="0">
                <a:latin typeface="幼圆" pitchFamily="49" charset="-122"/>
                <a:ea typeface="幼圆" pitchFamily="49" charset="-122"/>
              </a:rPr>
              <a:t>如果你就是菲利普或克拉丽丝，你怎么对待</a:t>
            </a:r>
            <a:r>
              <a:rPr lang="zh-CN" altLang="en-US" sz="2800" b="1" dirty="0" smtClean="0">
                <a:latin typeface="幼圆" pitchFamily="49" charset="-122"/>
                <a:ea typeface="幼圆" pitchFamily="49" charset="-122"/>
              </a:rPr>
              <a:t>于勒</a:t>
            </a:r>
            <a:endParaRPr lang="en-US" altLang="zh-CN" sz="2800" b="1" dirty="0" smtClean="0">
              <a:latin typeface="幼圆" pitchFamily="49" charset="-122"/>
              <a:ea typeface="幼圆" pitchFamily="49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800" b="1" dirty="0" smtClean="0">
                <a:latin typeface="幼圆" pitchFamily="49" charset="-122"/>
                <a:ea typeface="幼圆" pitchFamily="49" charset="-122"/>
              </a:rPr>
              <a:t>    2</a:t>
            </a:r>
            <a:r>
              <a:rPr lang="en-US" altLang="zh-CN" sz="2800" b="1" dirty="0">
                <a:latin typeface="幼圆" pitchFamily="49" charset="-122"/>
                <a:ea typeface="幼圆" pitchFamily="49" charset="-122"/>
              </a:rPr>
              <a:t>.</a:t>
            </a:r>
            <a:r>
              <a:rPr lang="zh-CN" altLang="en-US" sz="2800" b="1" dirty="0">
                <a:latin typeface="幼圆" pitchFamily="49" charset="-122"/>
                <a:ea typeface="幼圆" pitchFamily="49" charset="-122"/>
              </a:rPr>
              <a:t>如果你是约瑟夫，你</a:t>
            </a:r>
            <a:r>
              <a:rPr lang="zh-CN" altLang="en-US" sz="2800" b="1" dirty="0" smtClean="0">
                <a:latin typeface="幼圆" pitchFamily="49" charset="-122"/>
                <a:ea typeface="幼圆" pitchFamily="49" charset="-122"/>
              </a:rPr>
              <a:t>怎么办</a:t>
            </a:r>
            <a:endParaRPr lang="en-US" altLang="zh-CN" sz="2800" b="1" dirty="0" smtClean="0">
              <a:latin typeface="幼圆" pitchFamily="49" charset="-122"/>
              <a:ea typeface="幼圆" pitchFamily="49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800" b="1" dirty="0" smtClean="0">
                <a:latin typeface="幼圆" pitchFamily="49" charset="-122"/>
                <a:ea typeface="幼圆" pitchFamily="49" charset="-122"/>
              </a:rPr>
              <a:t>    3</a:t>
            </a:r>
            <a:r>
              <a:rPr lang="en-US" altLang="zh-CN" sz="2800" b="1" dirty="0">
                <a:latin typeface="幼圆" pitchFamily="49" charset="-122"/>
                <a:ea typeface="幼圆" pitchFamily="49" charset="-122"/>
              </a:rPr>
              <a:t>.</a:t>
            </a:r>
            <a:r>
              <a:rPr lang="zh-CN" altLang="en-US" sz="2800" b="1" dirty="0">
                <a:latin typeface="幼圆" pitchFamily="49" charset="-122"/>
                <a:ea typeface="幼圆" pitchFamily="49" charset="-122"/>
              </a:rPr>
              <a:t>如果你是于勒，你</a:t>
            </a:r>
            <a:r>
              <a:rPr lang="zh-CN" altLang="en-US" sz="2800" b="1" dirty="0" smtClean="0">
                <a:latin typeface="幼圆" pitchFamily="49" charset="-122"/>
                <a:ea typeface="幼圆" pitchFamily="49" charset="-122"/>
              </a:rPr>
              <a:t>怎么办</a:t>
            </a:r>
          </a:p>
        </p:txBody>
      </p:sp>
      <p:pic>
        <p:nvPicPr>
          <p:cNvPr id="10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940862">
            <a:off x="4024068" y="1753839"/>
            <a:ext cx="792163" cy="749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940862">
            <a:off x="6868384" y="2365905"/>
            <a:ext cx="792163" cy="749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940862">
            <a:off x="6508345" y="3000404"/>
            <a:ext cx="792163" cy="749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" name="Picture 3">
            <a:hlinkClick r:id="rId4" action="ppaction://hlinksldjump" highlightClick="1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29809" y="4406592"/>
            <a:ext cx="1878013" cy="749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" name="Picture 5">
            <a:hlinkClick r:id="rId6" action="ppaction://hlinksldjump" highlightClick="1"/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8204" y="4406592"/>
            <a:ext cx="1884363" cy="749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" name="Picture 2">
            <a:hlinkClick r:id="rId8" action="ppaction://hlinksldjump" highlightClick="1"/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7437" y="4398446"/>
            <a:ext cx="1884363" cy="749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1516" y="604231"/>
            <a:ext cx="7320967" cy="3561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20853093"/>
      </p:ext>
    </p:extLst>
  </p:cSld>
  <p:clrMapOvr>
    <a:masterClrMapping/>
  </p:clrMapOvr>
  <p:transition spd="slow" advClick="0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500"/>
                            </p:stCondLst>
                            <p:childTnLst>
                              <p:par>
                                <p:cTn id="13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8" presetClass="emph" presetSubtype="0" repeatCount="indefinite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800000">
                                      <p:cBhvr>
                                        <p:cTn id="1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8" presetClass="emph" presetSubtype="0" repeatCount="indefinite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800000">
                                      <p:cBhvr>
                                        <p:cTn id="2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"/>
                            </p:stCondLst>
                            <p:childTnLst>
                              <p:par>
                                <p:cTn id="33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8" presetClass="emph" presetSubtype="0" repeatCount="indefinite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800000">
                                      <p:cBhvr>
                                        <p:cTn id="3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extBox 25"/>
          <p:cNvSpPr txBox="1"/>
          <p:nvPr/>
        </p:nvSpPr>
        <p:spPr>
          <a:xfrm>
            <a:off x="251520" y="77311"/>
            <a:ext cx="48965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>
                <a:latin typeface="微软雅黑" pitchFamily="34" charset="-122"/>
                <a:ea typeface="微软雅黑" pitchFamily="34" charset="-122"/>
              </a:rPr>
              <a:t>人教版语文九年级上册第三单元</a:t>
            </a:r>
            <a:endParaRPr lang="zh-CN" altLang="en-US" sz="2400" dirty="0"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8204" y="4371950"/>
            <a:ext cx="1884363" cy="749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259632" y="987574"/>
            <a:ext cx="6588732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b="1" dirty="0" smtClean="0">
                <a:latin typeface="幼圆" pitchFamily="49" charset="-122"/>
                <a:ea typeface="幼圆" pitchFamily="49" charset="-122"/>
              </a:rPr>
              <a:t>    想象</a:t>
            </a:r>
            <a:r>
              <a:rPr lang="zh-CN" altLang="en-US" sz="2800" b="1" dirty="0">
                <a:latin typeface="幼圆" pitchFamily="49" charset="-122"/>
                <a:ea typeface="幼圆" pitchFamily="49" charset="-122"/>
              </a:rPr>
              <a:t>一下，假如穷困潦倒的于勒通过自己的努力又重亲发达了，并且找到了菲利普的儿子，那将是怎样的一种情景，</a:t>
            </a:r>
            <a:r>
              <a:rPr lang="zh-CN" altLang="en-US" sz="2800" b="1" dirty="0" smtClean="0">
                <a:latin typeface="幼圆" pitchFamily="49" charset="-122"/>
                <a:ea typeface="幼圆" pitchFamily="49" charset="-122"/>
              </a:rPr>
              <a:t>请据此写一篇</a:t>
            </a:r>
            <a:r>
              <a:rPr lang="en-US" altLang="zh-CN" sz="2800" b="1" dirty="0" smtClean="0">
                <a:latin typeface="幼圆" pitchFamily="49" charset="-122"/>
                <a:ea typeface="幼圆" pitchFamily="49" charset="-122"/>
              </a:rPr>
              <a:t>200</a:t>
            </a:r>
            <a:r>
              <a:rPr lang="zh-CN" altLang="en-US" sz="2800" b="1" dirty="0" smtClean="0">
                <a:latin typeface="幼圆" pitchFamily="49" charset="-122"/>
                <a:ea typeface="幼圆" pitchFamily="49" charset="-122"/>
              </a:rPr>
              <a:t>字左右的小短文。</a:t>
            </a:r>
          </a:p>
        </p:txBody>
      </p:sp>
      <p:pic>
        <p:nvPicPr>
          <p:cNvPr id="13" name="Picture 3">
            <a:hlinkClick r:id="rId3" action="ppaction://hlinksldjump" highlightClick="1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29809" y="4406592"/>
            <a:ext cx="1878013" cy="749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" name="Picture 4">
            <a:hlinkClick r:id="rId5" action="ppaction://hlinksldjump" highlightClick="1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65831" y="4406592"/>
            <a:ext cx="1884363" cy="749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" name="Picture 2">
            <a:hlinkClick r:id="rId7" action="ppaction://hlinksldjump" highlightClick="1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7437" y="4398446"/>
            <a:ext cx="1884363" cy="749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51197134"/>
      </p:ext>
    </p:extLst>
  </p:cSld>
  <p:clrMapOvr>
    <a:masterClrMapping/>
  </p:clrMapOvr>
  <p:transition spd="slow" advClick="0" advTm="0">
    <p:pull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0" y="4587973"/>
            <a:ext cx="9144000" cy="72000"/>
          </a:xfrm>
          <a:prstGeom prst="rect">
            <a:avLst/>
          </a:prstGeom>
          <a:gradFill flip="none" rotWithShape="1">
            <a:gsLst>
              <a:gs pos="98000">
                <a:srgbClr val="FFC000"/>
              </a:gs>
              <a:gs pos="50000">
                <a:schemeClr val="accent5">
                  <a:lumMod val="60000"/>
                  <a:lumOff val="40000"/>
                </a:schemeClr>
              </a:gs>
              <a:gs pos="2000">
                <a:schemeClr val="accent5">
                  <a:lumMod val="40000"/>
                  <a:lumOff val="60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7365" y="711051"/>
            <a:ext cx="4743450" cy="3444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86338966"/>
      </p:ext>
    </p:extLst>
  </p:cSld>
  <p:clrMapOvr>
    <a:masterClrMapping/>
  </p:clrMapOvr>
  <p:transition spd="slow" advClick="0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614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主题">
  <a:themeElements>
    <a:clrScheme name="波形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>
          <a:defRPr sz="3200" b="1" dirty="0" smtClean="0">
            <a:latin typeface="幼圆" pitchFamily="49" charset="-122"/>
            <a:ea typeface="幼圆" pitchFamily="49" charset="-122"/>
          </a:defRPr>
        </a:defPPr>
      </a:lstStyle>
    </a:tx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138</TotalTime>
  <Words>225</Words>
  <Application>Microsoft Office PowerPoint</Application>
  <PresentationFormat>全屏显示(16:9)</PresentationFormat>
  <Paragraphs>22</Paragraphs>
  <Slides>7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7</vt:i4>
      </vt:variant>
    </vt:vector>
  </HeadingPairs>
  <TitlesOfParts>
    <vt:vector size="8" baseType="lpstr"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Administrator</dc:creator>
  <cp:lastModifiedBy>9jing.cn</cp:lastModifiedBy>
  <cp:revision>16</cp:revision>
  <dcterms:created xsi:type="dcterms:W3CDTF">2016-07-06T14:47:49Z</dcterms:created>
  <dcterms:modified xsi:type="dcterms:W3CDTF">2016-07-08T12:52:58Z</dcterms:modified>
</cp:coreProperties>
</file>