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7"/>
  </p:notesMasterIdLst>
  <p:sldIdLst>
    <p:sldId id="708" r:id="rId2"/>
    <p:sldId id="320" r:id="rId3"/>
    <p:sldId id="521" r:id="rId4"/>
    <p:sldId id="838" r:id="rId5"/>
    <p:sldId id="267" r:id="rId6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C7ADF"/>
    <a:srgbClr val="EDEDED"/>
    <a:srgbClr val="F4F5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66" autoAdjust="0"/>
    <p:restoredTop sz="92399" autoAdjust="0"/>
  </p:normalViewPr>
  <p:slideViewPr>
    <p:cSldViewPr>
      <p:cViewPr>
        <p:scale>
          <a:sx n="75" d="100"/>
          <a:sy n="75" d="100"/>
        </p:scale>
        <p:origin x="1512" y="653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9C754D-FF8E-4867-A613-7C1FB3F548FD}" type="datetimeFigureOut">
              <a:rPr lang="zh-CN" altLang="en-US" smtClean="0"/>
              <a:t>2023/3/29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85BA-6CDA-4E94-91C3-71C397332D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47419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要让工具好用，用得顺手。</a:t>
            </a:r>
            <a:endParaRPr lang="en-US" altLang="zh-CN" dirty="0"/>
          </a:p>
          <a:p>
            <a:r>
              <a:rPr lang="zh-CN" altLang="en-US" b="1" dirty="0"/>
              <a:t>改变工具</a:t>
            </a:r>
            <a:r>
              <a:rPr lang="en-US" altLang="zh-CN" b="1" dirty="0"/>
              <a:t>——</a:t>
            </a:r>
            <a:r>
              <a:rPr lang="zh-CN" altLang="en-US" b="1" dirty="0"/>
              <a:t>我最喜欢的</a:t>
            </a:r>
            <a:r>
              <a:rPr lang="en-US" altLang="zh-CN" b="1" dirty="0"/>
              <a:t>PPT</a:t>
            </a:r>
            <a:r>
              <a:rPr lang="zh-CN" altLang="en-US" b="1" dirty="0"/>
              <a:t>功能是什么</a:t>
            </a:r>
            <a:r>
              <a:rPr lang="zh-CN" altLang="en-US" dirty="0"/>
              <a:t>：两把刷子、两个窗格、图形运算、平滑动画、缩放演示</a:t>
            </a:r>
            <a:r>
              <a:rPr lang="en-US" altLang="zh-CN" dirty="0"/>
              <a:t>…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9CCB9A6-8D3B-42F0-9CF1-EDA1E86B9C6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13639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11F6E35-AF3A-4ED7-B516-96799028ADFF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19194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 dirty="0"/>
              <a:t>动画刷及定制</a:t>
            </a: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11F6E35-AF3A-4ED7-B516-96799028ADFF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10594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/>
              <a:t>PPT</a:t>
            </a:r>
            <a:r>
              <a:rPr lang="zh-CN" altLang="en-US" dirty="0"/>
              <a:t>两个重要的功能</a:t>
            </a:r>
            <a:r>
              <a:rPr lang="en-US" altLang="zh-CN" dirty="0"/>
              <a:t>-</a:t>
            </a:r>
            <a:r>
              <a:rPr lang="zh-CN" altLang="en-US" dirty="0"/>
              <a:t>选择窗格和动画窗格，</a:t>
            </a:r>
            <a:r>
              <a:rPr lang="zh-CN" altLang="en-US" b="1" dirty="0"/>
              <a:t>如果时间不同步</a:t>
            </a:r>
            <a:r>
              <a:rPr lang="zh-CN" altLang="en-US" dirty="0"/>
              <a:t>，应当如何修改呢？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0F85BA-6CDA-4E94-91C3-71C397332D5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65999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替换其中图片</a:t>
            </a: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7E8E0-F4B3-4B22-95BE-FF22AD8B3EC6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9066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8090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25043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ags" Target="../tags/tag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4"/>
    </p:custDataLst>
    <p:extLst>
      <p:ext uri="{BB962C8B-B14F-4D97-AF65-F5344CB8AC3E}">
        <p14:creationId xmlns:p14="http://schemas.microsoft.com/office/powerpoint/2010/main" val="3993562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72" r:id="rId2"/>
  </p:sldLayoutIdLst>
  <p:hf hdr="0" ftr="0" dt="0"/>
  <p:txStyles>
    <p:titleStyle>
      <a:lvl1pPr algn="ctr" defTabSz="91437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10" Type="http://schemas.openxmlformats.org/officeDocument/2006/relationships/image" Target="../media/image11.jpeg"/><Relationship Id="rId4" Type="http://schemas.openxmlformats.org/officeDocument/2006/relationships/image" Target="../media/image6.jpe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13.jpeg"/><Relationship Id="rId5" Type="http://schemas.microsoft.com/office/2007/relationships/hdphoto" Target="../media/hdphoto2.wdp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7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5FFADE3-83C0-4E25-AD08-41AD96A43A0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5486"/>
            <a:ext cx="9144000" cy="1378743"/>
          </a:xfrm>
          <a:prstGeom prst="rect">
            <a:avLst/>
          </a:prstGeom>
        </p:spPr>
      </p:pic>
      <p:sp>
        <p:nvSpPr>
          <p:cNvPr id="4" name="矩形: 圆角 3">
            <a:extLst>
              <a:ext uri="{FF2B5EF4-FFF2-40B4-BE49-F238E27FC236}">
                <a16:creationId xmlns:a16="http://schemas.microsoft.com/office/drawing/2014/main" id="{19E1448E-D5C5-425C-BB8B-5876E429AB46}"/>
              </a:ext>
            </a:extLst>
          </p:cNvPr>
          <p:cNvSpPr/>
          <p:nvPr/>
        </p:nvSpPr>
        <p:spPr>
          <a:xfrm>
            <a:off x="2812528" y="1851670"/>
            <a:ext cx="3816424" cy="936104"/>
          </a:xfrm>
          <a:prstGeom prst="roundRect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b="1" spc="600" dirty="0"/>
              <a:t>改变工具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41E17E78-D771-454C-9620-36F7AD35C0A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880" y="2890552"/>
            <a:ext cx="1368152" cy="580660"/>
          </a:xfrm>
          <a:prstGeom prst="rect">
            <a:avLst/>
          </a:prstGeom>
        </p:spPr>
      </p:pic>
      <p:pic>
        <p:nvPicPr>
          <p:cNvPr id="8" name="图片 7" descr="徽标&#10;&#10;描述已自动生成">
            <a:extLst>
              <a:ext uri="{FF2B5EF4-FFF2-40B4-BE49-F238E27FC236}">
                <a16:creationId xmlns:a16="http://schemas.microsoft.com/office/drawing/2014/main" id="{CD8E8AF6-02EB-427C-A22F-1A42447F520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6223" y="2926149"/>
            <a:ext cx="737218" cy="542871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B9275C09-0B5A-40CA-8F30-7A6422B87768}"/>
              </a:ext>
            </a:extLst>
          </p:cNvPr>
          <p:cNvSpPr txBox="1"/>
          <p:nvPr/>
        </p:nvSpPr>
        <p:spPr>
          <a:xfrm>
            <a:off x="3387298" y="3642335"/>
            <a:ext cx="2447408" cy="2626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>
                <a:latin typeface="+mn-ea"/>
              </a:rPr>
              <a:t>2016</a:t>
            </a:r>
            <a:r>
              <a:rPr lang="zh-CN" altLang="en-US" sz="1100" dirty="0">
                <a:latin typeface="+mn-ea"/>
              </a:rPr>
              <a:t>、</a:t>
            </a:r>
            <a:r>
              <a:rPr lang="en-US" altLang="zh-CN" sz="1100" dirty="0">
                <a:latin typeface="+mn-ea"/>
              </a:rPr>
              <a:t>365</a:t>
            </a:r>
            <a:r>
              <a:rPr lang="zh-CN" altLang="en-US" sz="1100" dirty="0">
                <a:latin typeface="+mn-ea"/>
              </a:rPr>
              <a:t>、</a:t>
            </a:r>
            <a:r>
              <a:rPr lang="en-US" altLang="zh-CN" sz="1100" dirty="0">
                <a:latin typeface="+mn-ea"/>
              </a:rPr>
              <a:t>2019</a:t>
            </a:r>
            <a:r>
              <a:rPr lang="zh-CN" altLang="en-US" sz="1100" dirty="0">
                <a:latin typeface="+mn-ea"/>
              </a:rPr>
              <a:t>、</a:t>
            </a:r>
            <a:r>
              <a:rPr lang="en-US" altLang="zh-CN" sz="1100" dirty="0">
                <a:latin typeface="+mn-ea"/>
              </a:rPr>
              <a:t>2021</a:t>
            </a:r>
            <a:endParaRPr lang="zh-CN" altLang="en-US" sz="1100" dirty="0">
              <a:latin typeface="+mn-ea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F55A62F9-EA00-409C-9B2D-53923C5F18F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5949" y="2787774"/>
            <a:ext cx="1623800" cy="200414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912405CC-D1C2-B1A8-A5BA-DB6CD9E2113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7944" y="4687493"/>
            <a:ext cx="1094234" cy="420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30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99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3468" y="1221917"/>
            <a:ext cx="3115984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F7E7117C-BE4E-42C7-8AD8-30D46394E66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691" y="2599190"/>
            <a:ext cx="1829758" cy="182975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Picture 7">
            <a:extLst>
              <a:ext uri="{FF2B5EF4-FFF2-40B4-BE49-F238E27FC236}">
                <a16:creationId xmlns:a16="http://schemas.microsoft.com/office/drawing/2014/main" id="{BA52A4E3-CCE2-4042-80B0-3EE398D328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828" y="1041288"/>
            <a:ext cx="1440160" cy="8254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814E2CDB-8A3D-D2DD-FE53-D6C6EA2DA23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21840" y="810862"/>
            <a:ext cx="1440160" cy="1440160"/>
          </a:xfrm>
          <a:prstGeom prst="ellipse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0D0793B9-3E4A-0B49-5F58-8D8831826DE3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2087" y="1984323"/>
            <a:ext cx="1174854" cy="1174854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C9C1D740-3316-9CAF-19DA-9D87DE1165BF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680" y="2974010"/>
            <a:ext cx="1920212" cy="1080119"/>
          </a:xfrm>
          <a:prstGeom prst="cube">
            <a:avLst>
              <a:gd name="adj" fmla="val 21038"/>
            </a:avLst>
          </a:prstGeom>
          <a:ln w="57150"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softEdge rad="63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5629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4CD2F9F1-CB4D-4599-B024-568A7390274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35696" y="232637"/>
            <a:ext cx="2098519" cy="183620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7" descr="LEAF">
            <a:extLst>
              <a:ext uri="{FF2B5EF4-FFF2-40B4-BE49-F238E27FC236}">
                <a16:creationId xmlns:a16="http://schemas.microsoft.com/office/drawing/2014/main" id="{FAC75677-7C38-54F0-491A-15CEF1BAB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843558"/>
            <a:ext cx="592931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A339A2AA-D0C7-E221-7033-08BA753B899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2544316"/>
            <a:ext cx="1303644" cy="828151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A3C3443C-A1D7-A659-D7E5-665257A4C687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4168" y="3383113"/>
            <a:ext cx="1174854" cy="11748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67059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20988E-6 C 0.01545 0.0429 0.03628 0.0608 0.06198 0.09012 C 0.06493 0.09321 0.06718 0.09814 0.06996 0.10154 C 0.07968 0.11265 0.09375 0.12037 0.10486 0.12932 C 0.13593 0.15308 0.1677 0.17284 0.20121 0.19135 C 0.21718 0.2 0.23454 0.20432 0.25069 0.21203 C 0.26319 0.21852 0.27673 0.22345 0.28975 0.23055 C 0.29566 0.23426 0.30138 0.23889 0.30746 0.24228 C 0.31632 0.24598 0.32517 0.24691 0.33402 0.25154 C 0.37968 0.27314 0.42569 0.29784 0.47309 0.31358 C 0.48402 0.32345 0.47187 0.31358 0.49305 0.32253 C 0.49548 0.32345 0.49704 0.32654 0.49948 0.32747 C 0.5151 0.33271 0.53246 0.33642 0.54826 0.33889 C 0.5684 0.34691 0.59027 0.3537 0.61093 0.3571 C 0.6342 0.36821 0.6618 0.37994 0.68454 0.38179 C 0.75607 0.38395 0.96788 0.40895 1.03802 0.4071 C 1.10816 0.40494 1.09184 0.37808 1.1059 0.37068 " pathEditMode="relative" rAng="0" ptsTypes="AAAAAAAAAAAAAAAAA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295" y="2034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100" fill="hold"/>
                                        <p:tgtEl>
                                          <p:spTgt spid="5"/>
                                        </p:tgtEl>
                                      </p:cBhvr>
                                      <p:by x="1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6" presetClass="emph" presetSubtype="0" repeatCount="indefinite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20000" y="2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2" presetClass="pat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0.00031 C -0.13872 -0.56512 0.47986 0.01265 0.02725 0.02469 C 0.47986 0.01265 0.15521 0.63086 0.01267 0.05216 C 0.15521 0.63086 -0.46354 0.05309 -0.01407 0.02716 C -0.46354 0.05309 -0.13872 -0.56512 2.77778E-6 -0.00031 Z " pathEditMode="relative" rAng="2100000" ptsTypes="AAAAA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4" y="31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432" y="267494"/>
            <a:ext cx="7707000" cy="43351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9" name="TextBox 13">
            <a:extLst>
              <a:ext uri="{FF2B5EF4-FFF2-40B4-BE49-F238E27FC236}">
                <a16:creationId xmlns:a16="http://schemas.microsoft.com/office/drawing/2014/main" id="{08106FD6-9074-4680-89EE-332F213E6055}"/>
              </a:ext>
            </a:extLst>
          </p:cNvPr>
          <p:cNvSpPr txBox="1"/>
          <p:nvPr/>
        </p:nvSpPr>
        <p:spPr>
          <a:xfrm>
            <a:off x="6100975" y="1120603"/>
            <a:ext cx="461665" cy="254449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defTabSz="685800">
              <a:defRPr/>
            </a:pPr>
            <a:r>
              <a:rPr lang="zh-CN" altLang="en-US" b="1" dirty="0">
                <a:solidFill>
                  <a:prstClr val="black"/>
                </a:solidFill>
                <a:latin typeface="华文隶书" pitchFamily="2" charset="-122"/>
                <a:ea typeface="华文隶书" pitchFamily="2" charset="-122"/>
              </a:rPr>
              <a:t>春花秋月何时了，</a:t>
            </a:r>
            <a:endParaRPr lang="zh-CN" altLang="en-US" b="1" dirty="0">
              <a:solidFill>
                <a:prstClr val="black"/>
              </a:solidFill>
              <a:latin typeface="Copperplate Gothic Bold"/>
              <a:ea typeface="微软雅黑"/>
            </a:endParaRPr>
          </a:p>
        </p:txBody>
      </p:sp>
      <p:sp>
        <p:nvSpPr>
          <p:cNvPr id="30" name="TextBox 15">
            <a:extLst>
              <a:ext uri="{FF2B5EF4-FFF2-40B4-BE49-F238E27FC236}">
                <a16:creationId xmlns:a16="http://schemas.microsoft.com/office/drawing/2014/main" id="{E5AF40AB-1196-4E45-986C-4DAAF3CA6361}"/>
              </a:ext>
            </a:extLst>
          </p:cNvPr>
          <p:cNvSpPr txBox="1"/>
          <p:nvPr/>
        </p:nvSpPr>
        <p:spPr>
          <a:xfrm>
            <a:off x="5469296" y="1120603"/>
            <a:ext cx="461665" cy="210623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defTabSz="685800">
              <a:defRPr/>
            </a:pPr>
            <a:r>
              <a:rPr lang="zh-CN" altLang="en-US" b="1" dirty="0">
                <a:solidFill>
                  <a:prstClr val="black"/>
                </a:solidFill>
                <a:latin typeface="华文隶书" pitchFamily="2" charset="-122"/>
                <a:ea typeface="华文隶书" pitchFamily="2" charset="-122"/>
              </a:rPr>
              <a:t>往事知多少</a:t>
            </a:r>
            <a:r>
              <a:rPr lang="zh-CN" altLang="en-US" b="1" dirty="0">
                <a:solidFill>
                  <a:prstClr val="black"/>
                </a:solidFill>
                <a:latin typeface="Copperplate Gothic Bold"/>
                <a:ea typeface="微软雅黑"/>
              </a:rPr>
              <a:t>。</a:t>
            </a:r>
          </a:p>
        </p:txBody>
      </p:sp>
      <p:sp>
        <p:nvSpPr>
          <p:cNvPr id="31" name="TextBox 19">
            <a:extLst>
              <a:ext uri="{FF2B5EF4-FFF2-40B4-BE49-F238E27FC236}">
                <a16:creationId xmlns:a16="http://schemas.microsoft.com/office/drawing/2014/main" id="{18E17CC7-3ED8-4391-B3B5-1E79E88C9F66}"/>
              </a:ext>
            </a:extLst>
          </p:cNvPr>
          <p:cNvSpPr txBox="1"/>
          <p:nvPr/>
        </p:nvSpPr>
        <p:spPr>
          <a:xfrm>
            <a:off x="4837616" y="1120603"/>
            <a:ext cx="461665" cy="262258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pPr defTabSz="685800">
              <a:defRPr/>
            </a:pPr>
            <a:r>
              <a:rPr lang="zh-CN" altLang="en-US" sz="1800" b="1" dirty="0">
                <a:solidFill>
                  <a:prstClr val="black"/>
                </a:solidFill>
              </a:rPr>
              <a:t>小楼昨夜又东风，</a:t>
            </a:r>
          </a:p>
        </p:txBody>
      </p:sp>
      <p:sp>
        <p:nvSpPr>
          <p:cNvPr id="32" name="TextBox 20">
            <a:extLst>
              <a:ext uri="{FF2B5EF4-FFF2-40B4-BE49-F238E27FC236}">
                <a16:creationId xmlns:a16="http://schemas.microsoft.com/office/drawing/2014/main" id="{0F4894B1-F258-4243-B8E7-9D5B4192232E}"/>
              </a:ext>
            </a:extLst>
          </p:cNvPr>
          <p:cNvSpPr txBox="1"/>
          <p:nvPr/>
        </p:nvSpPr>
        <p:spPr>
          <a:xfrm>
            <a:off x="4205936" y="1120603"/>
            <a:ext cx="461665" cy="27580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pPr defTabSz="685800">
              <a:defRPr/>
            </a:pPr>
            <a:r>
              <a:rPr lang="zh-CN" altLang="en-US" sz="1800" b="1" dirty="0">
                <a:solidFill>
                  <a:prstClr val="black"/>
                </a:solidFill>
              </a:rPr>
              <a:t>故国不堪回首月明中。</a:t>
            </a:r>
          </a:p>
        </p:txBody>
      </p:sp>
      <p:sp>
        <p:nvSpPr>
          <p:cNvPr id="33" name="TextBox 21">
            <a:extLst>
              <a:ext uri="{FF2B5EF4-FFF2-40B4-BE49-F238E27FC236}">
                <a16:creationId xmlns:a16="http://schemas.microsoft.com/office/drawing/2014/main" id="{3A234F27-1499-4309-A5EC-8427A0CBDCC5}"/>
              </a:ext>
            </a:extLst>
          </p:cNvPr>
          <p:cNvSpPr txBox="1"/>
          <p:nvPr/>
        </p:nvSpPr>
        <p:spPr>
          <a:xfrm>
            <a:off x="3574256" y="1120603"/>
            <a:ext cx="461665" cy="252047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pPr defTabSz="685800">
              <a:defRPr/>
            </a:pPr>
            <a:r>
              <a:rPr lang="zh-CN" altLang="en-US" sz="1800" b="1" dirty="0">
                <a:solidFill>
                  <a:prstClr val="black"/>
                </a:solidFill>
              </a:rPr>
              <a:t>雕栏玉砌应犹在，</a:t>
            </a:r>
          </a:p>
        </p:txBody>
      </p:sp>
      <p:sp>
        <p:nvSpPr>
          <p:cNvPr id="34" name="TextBox 22">
            <a:extLst>
              <a:ext uri="{FF2B5EF4-FFF2-40B4-BE49-F238E27FC236}">
                <a16:creationId xmlns:a16="http://schemas.microsoft.com/office/drawing/2014/main" id="{44BD0B92-6ACA-478D-9F4E-002A8633105C}"/>
              </a:ext>
            </a:extLst>
          </p:cNvPr>
          <p:cNvSpPr txBox="1"/>
          <p:nvPr/>
        </p:nvSpPr>
        <p:spPr>
          <a:xfrm>
            <a:off x="2942576" y="1120603"/>
            <a:ext cx="461665" cy="252047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pPr defTabSz="685800">
              <a:defRPr/>
            </a:pPr>
            <a:r>
              <a:rPr lang="zh-CN" altLang="en-US" sz="1800" b="1" dirty="0">
                <a:solidFill>
                  <a:prstClr val="black"/>
                </a:solidFill>
              </a:rPr>
              <a:t>只是朱颜改。</a:t>
            </a:r>
          </a:p>
        </p:txBody>
      </p:sp>
      <p:sp>
        <p:nvSpPr>
          <p:cNvPr id="35" name="TextBox 23">
            <a:extLst>
              <a:ext uri="{FF2B5EF4-FFF2-40B4-BE49-F238E27FC236}">
                <a16:creationId xmlns:a16="http://schemas.microsoft.com/office/drawing/2014/main" id="{7113D32D-D3FC-4768-BC08-BD1F618C11E6}"/>
              </a:ext>
            </a:extLst>
          </p:cNvPr>
          <p:cNvSpPr txBox="1"/>
          <p:nvPr/>
        </p:nvSpPr>
        <p:spPr>
          <a:xfrm>
            <a:off x="2310896" y="1120603"/>
            <a:ext cx="461665" cy="282642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pPr defTabSz="685800">
              <a:defRPr/>
            </a:pPr>
            <a:r>
              <a:rPr lang="zh-CN" altLang="en-US" sz="1800" b="1" dirty="0">
                <a:solidFill>
                  <a:prstClr val="black"/>
                </a:solidFill>
              </a:rPr>
              <a:t>问君能有几多愁，</a:t>
            </a:r>
          </a:p>
        </p:txBody>
      </p:sp>
      <p:sp>
        <p:nvSpPr>
          <p:cNvPr id="36" name="TextBox 24">
            <a:extLst>
              <a:ext uri="{FF2B5EF4-FFF2-40B4-BE49-F238E27FC236}">
                <a16:creationId xmlns:a16="http://schemas.microsoft.com/office/drawing/2014/main" id="{05BBAED9-D5B4-4378-9248-B3022B159488}"/>
              </a:ext>
            </a:extLst>
          </p:cNvPr>
          <p:cNvSpPr txBox="1"/>
          <p:nvPr/>
        </p:nvSpPr>
        <p:spPr>
          <a:xfrm>
            <a:off x="1679216" y="1120603"/>
            <a:ext cx="461665" cy="321242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FFFF99"/>
                </a:solidFill>
                <a:latin typeface="华文隶书" pitchFamily="2" charset="-122"/>
                <a:ea typeface="华文隶书" pitchFamily="2" charset="-122"/>
              </a:defRPr>
            </a:lvl1pPr>
          </a:lstStyle>
          <a:p>
            <a:pPr defTabSz="685800">
              <a:defRPr/>
            </a:pPr>
            <a:r>
              <a:rPr lang="zh-CN" altLang="en-US" sz="1800" b="1" dirty="0">
                <a:solidFill>
                  <a:prstClr val="black"/>
                </a:solidFill>
              </a:rPr>
              <a:t>恰似一江春水向东流。</a:t>
            </a:r>
          </a:p>
        </p:txBody>
      </p:sp>
      <p:sp>
        <p:nvSpPr>
          <p:cNvPr id="37" name="TextBox 25">
            <a:extLst>
              <a:ext uri="{FF2B5EF4-FFF2-40B4-BE49-F238E27FC236}">
                <a16:creationId xmlns:a16="http://schemas.microsoft.com/office/drawing/2014/main" id="{B21454FD-E87D-4582-9C38-B5BD390E1BFD}"/>
              </a:ext>
            </a:extLst>
          </p:cNvPr>
          <p:cNvSpPr txBox="1"/>
          <p:nvPr/>
        </p:nvSpPr>
        <p:spPr>
          <a:xfrm>
            <a:off x="6786219" y="317675"/>
            <a:ext cx="807913" cy="378042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defTabSz="685800">
              <a:defRPr/>
            </a:pPr>
            <a:r>
              <a:rPr lang="zh-CN" altLang="en-US" sz="4050" b="1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    虞美人  </a:t>
            </a:r>
            <a:endParaRPr lang="zh-CN" altLang="en-US" sz="3000" b="1" dirty="0">
              <a:solidFill>
                <a:prstClr val="black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38" name="TextBox 25">
            <a:extLst>
              <a:ext uri="{FF2B5EF4-FFF2-40B4-BE49-F238E27FC236}">
                <a16:creationId xmlns:a16="http://schemas.microsoft.com/office/drawing/2014/main" id="{D4E26E54-DF24-48E3-A65E-E6B4193081F6}"/>
              </a:ext>
            </a:extLst>
          </p:cNvPr>
          <p:cNvSpPr txBox="1"/>
          <p:nvPr/>
        </p:nvSpPr>
        <p:spPr>
          <a:xfrm>
            <a:off x="6485326" y="2478249"/>
            <a:ext cx="461665" cy="79344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defTabSz="685800">
              <a:defRPr/>
            </a:pPr>
            <a:r>
              <a:rPr lang="zh-CN" altLang="en-US" b="1" dirty="0">
                <a:solidFill>
                  <a:prstClr val="black"/>
                </a:solidFill>
                <a:latin typeface="隶书" pitchFamily="49" charset="-122"/>
                <a:ea typeface="隶书" pitchFamily="49" charset="-122"/>
              </a:rPr>
              <a:t>李煜</a:t>
            </a:r>
          </a:p>
        </p:txBody>
      </p:sp>
      <p:pic>
        <p:nvPicPr>
          <p:cNvPr id="3" name="虞美人">
            <a:hlinkClick r:id="" action="ppaction://media"/>
            <a:extLst>
              <a:ext uri="{FF2B5EF4-FFF2-40B4-BE49-F238E27FC236}">
                <a16:creationId xmlns:a16="http://schemas.microsoft.com/office/drawing/2014/main" id="{E77371E5-7F78-4D82-B53C-7D9B34C59A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165891" y="519523"/>
            <a:ext cx="365522" cy="365522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0D77ADB7-729A-E82E-AF80-2073FF07FBA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8608" y="3271698"/>
            <a:ext cx="1234378" cy="119241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361702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8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2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9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39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4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6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50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54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7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8183" y="854342"/>
            <a:ext cx="1992549" cy="3567521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44966" y="854342"/>
            <a:ext cx="2112168" cy="3665062"/>
          </a:xfrm>
          <a:prstGeom prst="rect">
            <a:avLst/>
          </a:prstGeom>
        </p:spPr>
      </p:pic>
      <p:sp>
        <p:nvSpPr>
          <p:cNvPr id="9" name="自由: 形状 8"/>
          <p:cNvSpPr/>
          <p:nvPr/>
        </p:nvSpPr>
        <p:spPr>
          <a:xfrm>
            <a:off x="1459588" y="1664323"/>
            <a:ext cx="1524000" cy="2726724"/>
          </a:xfrm>
          <a:custGeom>
            <a:avLst/>
            <a:gdLst>
              <a:gd name="connsiteX0" fmla="*/ 0 w 1524000"/>
              <a:gd name="connsiteY0" fmla="*/ 0 h 2726724"/>
              <a:gd name="connsiteX1" fmla="*/ 1524000 w 1524000"/>
              <a:gd name="connsiteY1" fmla="*/ 16475 h 2726724"/>
              <a:gd name="connsiteX2" fmla="*/ 1515762 w 1524000"/>
              <a:gd name="connsiteY2" fmla="*/ 2726724 h 2726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24000" h="2726724">
                <a:moveTo>
                  <a:pt x="0" y="0"/>
                </a:moveTo>
                <a:lnTo>
                  <a:pt x="1524000" y="16475"/>
                </a:lnTo>
                <a:lnTo>
                  <a:pt x="1515762" y="2726724"/>
                </a:lnTo>
              </a:path>
            </a:pathLst>
          </a:cu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4966" y="867838"/>
            <a:ext cx="2119264" cy="356752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3134" y="867839"/>
            <a:ext cx="2124000" cy="3551606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7" cstate="email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61914"/>
            <a:ext cx="4598495" cy="5085024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3" name="椭圆 2">
            <a:hlinkClick r:id="" action="ppaction://noaction" highlightClick="1">
              <a:snd r:embed="rId8" name="camera.wav"/>
            </a:hlinkClick>
          </p:cNvPr>
          <p:cNvSpPr/>
          <p:nvPr/>
        </p:nvSpPr>
        <p:spPr>
          <a:xfrm>
            <a:off x="2406751" y="4427467"/>
            <a:ext cx="534359" cy="516057"/>
          </a:xfrm>
          <a:prstGeom prst="ellipse">
            <a:avLst/>
          </a:prstGeom>
          <a:solidFill>
            <a:srgbClr val="C00000">
              <a:alpha val="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774FA7D-A304-F476-22A3-D480B742764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3219822"/>
            <a:ext cx="1440700" cy="1511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627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7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2014年年终总结">
      <a:majorFont>
        <a:latin typeface="Copperplate Gothic Bold"/>
        <a:ea typeface="微软雅黑"/>
        <a:cs typeface=""/>
      </a:majorFont>
      <a:minorFont>
        <a:latin typeface="Copperplate Gothic Bold"/>
        <a:ea typeface="微软雅黑"/>
        <a:cs typeface=""/>
      </a:minorFont>
    </a:fontScheme>
    <a:fmtScheme name="Boo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80000">
              <a:schemeClr val="phClr">
                <a:tint val="7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7200000" scaled="1"/>
        </a:gra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180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>
              <a:rot lat="0" lon="0" rev="0"/>
            </a:camera>
            <a:lightRig rig="morning" dir="bl"/>
          </a:scene3d>
          <a:sp3d extrusionH="222250" contourW="25400" prstMaterial="matte">
            <a:bevelT w="38100" h="38100" prst="softRound"/>
            <a:bevelB/>
            <a:extrusionClr>
              <a:srgbClr val="FF0000"/>
            </a:extrusionClr>
            <a:contourClr>
              <a:schemeClr val="accent3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soft" dir="bl">
              <a:rot lat="0" lon="0" rev="0"/>
            </a:lightRig>
          </a:scene3d>
          <a:sp3d prstMaterial="plastic">
            <a:bevelT w="381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12579</TotalTime>
  <Words>134</Words>
  <Application>Microsoft Office PowerPoint</Application>
  <PresentationFormat>全屏显示(16:9)</PresentationFormat>
  <Paragraphs>22</Paragraphs>
  <Slides>5</Slides>
  <Notes>5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华文隶书</vt:lpstr>
      <vt:lpstr>隶书</vt:lpstr>
      <vt:lpstr>微软雅黑</vt:lpstr>
      <vt:lpstr>Arial</vt:lpstr>
      <vt:lpstr>Calibri</vt:lpstr>
      <vt:lpstr>Copperplate Gothic Bold</vt:lpstr>
      <vt:lpstr>7_Office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教育技术论坛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学教育技术，上教育技术论坛！http://www.etthink.com</dc:title>
  <dc:subject>学教育技术，上教育技术论坛！http://www.etthink.com</dc:subject>
  <dc:creator>且行</dc:creator>
  <cp:keywords>http:/www.etthink.com</cp:keywords>
  <dc:description>学教育技术，上教育技术论坛！http://www.etthink.com</dc:description>
  <cp:lastModifiedBy>方</cp:lastModifiedBy>
  <cp:revision>508</cp:revision>
  <dcterms:created xsi:type="dcterms:W3CDTF">2015-04-26T10:27:57Z</dcterms:created>
  <dcterms:modified xsi:type="dcterms:W3CDTF">2023-03-29T11:04:47Z</dcterms:modified>
</cp:coreProperties>
</file>