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4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7" r:id="rId9"/>
    <p:sldId id="263" r:id="rId10"/>
    <p:sldId id="264" r:id="rId11"/>
    <p:sldId id="265" r:id="rId12"/>
    <p:sldId id="268" r:id="rId13"/>
    <p:sldId id="269" r:id="rId14"/>
    <p:sldId id="266" r:id="rId15"/>
    <p:sldId id="270" r:id="rId16"/>
    <p:sldId id="271" r:id="rId17"/>
    <p:sldId id="272" r:id="rId18"/>
    <p:sldId id="285" r:id="rId19"/>
    <p:sldId id="273" r:id="rId20"/>
    <p:sldId id="274" r:id="rId21"/>
    <p:sldId id="275" r:id="rId22"/>
    <p:sldId id="276" r:id="rId23"/>
    <p:sldId id="279" r:id="rId24"/>
    <p:sldId id="287" r:id="rId25"/>
    <p:sldId id="288" r:id="rId26"/>
    <p:sldId id="277" r:id="rId27"/>
    <p:sldId id="289" r:id="rId28"/>
    <p:sldId id="291" r:id="rId29"/>
    <p:sldId id="290" r:id="rId30"/>
    <p:sldId id="292" r:id="rId31"/>
    <p:sldId id="293" r:id="rId32"/>
    <p:sldId id="294" r:id="rId33"/>
    <p:sldId id="295" r:id="rId34"/>
    <p:sldId id="280" r:id="rId35"/>
    <p:sldId id="278" r:id="rId36"/>
    <p:sldId id="286" r:id="rId37"/>
    <p:sldId id="296" r:id="rId38"/>
    <p:sldId id="283" r:id="rId39"/>
    <p:sldId id="282" r:id="rId40"/>
    <p:sldId id="297" r:id="rId4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EEE"/>
    <a:srgbClr val="33CC33"/>
    <a:srgbClr val="B63A9E"/>
    <a:srgbClr val="0000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浅色样式 1 - 强调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度样式 2 - 强调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度样式 2 - 强调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2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FFD86-43C2-4FFF-915B-756DACA85E95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EA5611-E3F9-4761-B6A8-19FFCC46AD7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dirty="0" smtClean="0"/>
              <a:t>1km2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EA5611-E3F9-4761-B6A8-19FFCC46AD7C}" type="slidenum">
              <a:rPr lang="zh-CN" altLang="en-US" smtClean="0"/>
              <a:pPr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7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47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6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5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13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09" y="491514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4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4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039904-31BA-409C-9F78-203101C8810C}" type="datetimeFigureOut">
              <a:rPr lang="zh-CN" altLang="en-US" smtClean="0"/>
              <a:pPr/>
              <a:t>2015/4/12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5C082F-282F-4600-AD31-4A1247639F1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1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0" y="1214422"/>
            <a:ext cx="9144064" cy="4143404"/>
          </a:xfrm>
        </p:spPr>
        <p:txBody>
          <a:bodyPr>
            <a:noAutofit/>
          </a:bodyPr>
          <a:lstStyle/>
          <a:p>
            <a:pPr algn="ctr"/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British Disease </a:t>
            </a:r>
            <a:b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and </a:t>
            </a:r>
            <a:b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Thatcher’s Prescription 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28596" y="1785926"/>
            <a:ext cx="8229600" cy="2571768"/>
          </a:xfrm>
        </p:spPr>
        <p:txBody>
          <a:bodyPr>
            <a:normAutofit/>
          </a:bodyPr>
          <a:lstStyle/>
          <a:p>
            <a:pPr algn="ctr"/>
            <a:r>
              <a:rPr lang="en-US" altLang="zh-CN" sz="8800" b="1" dirty="0" smtClean="0">
                <a:latin typeface="Times New Roman" pitchFamily="18" charset="0"/>
                <a:cs typeface="Times New Roman" pitchFamily="18" charset="0"/>
              </a:rPr>
              <a:t>British Disease </a:t>
            </a:r>
            <a:endParaRPr lang="zh-CN" altLang="en-US" sz="8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566882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Economic Problems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214554"/>
            <a:ext cx="8858280" cy="3929090"/>
          </a:xfrm>
        </p:spPr>
        <p:txBody>
          <a:bodyPr>
            <a:normAutofit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the balance of trade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industrial inefficiency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some unions controlled the employment plan of businesses ; companies hired more workers than were needed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 high unemployment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5. too much money in social welfare program </a:t>
            </a:r>
            <a:endParaRPr lang="zh-CN" alt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714356"/>
            <a:ext cx="8229600" cy="1143000"/>
          </a:xfrm>
        </p:spPr>
        <p:txBody>
          <a:bodyPr>
            <a:noAutofit/>
          </a:bodyPr>
          <a:lstStyle/>
          <a:p>
            <a:r>
              <a:rPr lang="en-US" altLang="zh-CN" sz="7200" b="1" dirty="0" smtClean="0">
                <a:latin typeface="Times New Roman" pitchFamily="18" charset="0"/>
                <a:cs typeface="Times New Roman" pitchFamily="18" charset="0"/>
              </a:rPr>
              <a:t>British Disease</a:t>
            </a:r>
            <a:endParaRPr lang="zh-CN" altLang="en-US" sz="7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85720" y="2357430"/>
            <a:ext cx="8572560" cy="300039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200" b="1" dirty="0" smtClean="0"/>
              <a:t>          </a:t>
            </a:r>
            <a:r>
              <a:rPr lang="en-US" altLang="zh-CN" sz="4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British’s slow growth of productivity, soaring inflation, and large unemployment gave birth to the mocking term “British Disease”.</a:t>
            </a:r>
            <a:endParaRPr lang="zh-CN" altLang="en-US" sz="4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Heated Debate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214422"/>
            <a:ext cx="8715436" cy="5286412"/>
          </a:xfrm>
        </p:spPr>
        <p:txBody>
          <a:bodyPr>
            <a:normAutofit fontScale="85000" lnSpcReduction="100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British’s sickness stemmed from its excessive “socialism” and its from-cradle-to-grave welfare program.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British government transferred too much money from the haves to the haves-not through the social welfare system.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Establishment(rich people with stable high income).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Workers are over-anxious to keep their jobs but reluctant </a:t>
            </a:r>
            <a:r>
              <a:rPr lang="en-US" altLang="zh-CN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to use </a:t>
            </a:r>
            <a:r>
              <a:rPr lang="en-US" altLang="zh-CN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labour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-saving techniques.</a:t>
            </a:r>
            <a:endParaRPr lang="en-US" altLang="zh-CN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None/>
            </a:pPr>
            <a:r>
              <a:rPr lang="en-US" altLang="zh-CN" b="1" dirty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     (Critics viewed the problem from different angles.)</a:t>
            </a:r>
          </a:p>
          <a:p>
            <a:endParaRPr lang="en-US" altLang="zh-CN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357322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Thatcher’s Prescription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Margaret_Thatcher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571612"/>
            <a:ext cx="8215370" cy="528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142984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Margaret Thatcher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内容占位符 4" descr="c:\users\lenovo\appdata\roaming\360se6\User Data\temp\s26377165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1928802"/>
            <a:ext cx="2828925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214810" y="1785926"/>
            <a:ext cx="4429156" cy="4411675"/>
          </a:xfrm>
        </p:spPr>
        <p:txBody>
          <a:bodyPr>
            <a:normAutofit/>
          </a:bodyPr>
          <a:lstStyle/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Britain 20</a:t>
            </a:r>
            <a:r>
              <a:rPr lang="en-US" altLang="zh-CN" sz="3600" b="1" baseline="30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century’s longest-serving head of government.</a:t>
            </a:r>
          </a:p>
          <a:p>
            <a:r>
              <a:rPr lang="en-US" altLang="zh-CN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The first female prime minister in Britain history.</a:t>
            </a:r>
          </a:p>
          <a:p>
            <a:endParaRPr lang="zh-CN" altLang="en-US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066800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Iron Lady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600200"/>
            <a:ext cx="8929718" cy="4525963"/>
          </a:xfrm>
        </p:spPr>
        <p:txBody>
          <a:bodyPr>
            <a:noAutofit/>
          </a:bodyPr>
          <a:lstStyle/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the 1979 general election, the Conservatives came to power and Thatcher became minister.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the 1987 general election, Thatcher won an unprecedented third term in office.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In November 1900, she was succeeded as party leader and prime minister by John Major.</a:t>
            </a:r>
          </a:p>
          <a:p>
            <a:r>
              <a:rPr lang="en-US" altLang="zh-CN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The aggressive woman prime minister was compelled to stand down in 1992.</a:t>
            </a:r>
            <a:endParaRPr lang="zh-CN" altLang="en-US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57298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Keynesianism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内容占位符 4" descr="c:\users\lenovo\appdata\roaming\360se6\User Data\temp\u=3103411360,4183412197&amp;fm=21&amp;gp=0.jpg"/>
          <p:cNvPicPr>
            <a:picLocks noGrp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71472" y="1214422"/>
            <a:ext cx="3571900" cy="4286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85860"/>
            <a:ext cx="4210080" cy="5286412"/>
          </a:xfrm>
        </p:spPr>
        <p:txBody>
          <a:bodyPr>
            <a:normAutofit/>
          </a:bodyPr>
          <a:lstStyle/>
          <a:p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Keynesianism was put forward by the great British economist John Maynard Keynes;</a:t>
            </a:r>
          </a:p>
          <a:p>
            <a:r>
              <a:rPr lang="en-US" altLang="zh-CN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Keynesianism stressed the importance of government intervention in </a:t>
            </a:r>
            <a:r>
              <a:rPr lang="en-US" altLang="zh-CN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conomy. </a:t>
            </a:r>
          </a:p>
          <a:p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Keynesianism argued government should guide and direct a free market economy without changing its capitalist nature.</a:t>
            </a:r>
            <a:endParaRPr lang="zh-CN" alt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428596" y="5857892"/>
          <a:ext cx="3786214" cy="94488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786214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800" dirty="0" smtClean="0"/>
                        <a:t>  </a:t>
                      </a:r>
                      <a:r>
                        <a:rPr lang="en-US" altLang="zh-CN" sz="28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John Maynard Keynes (1883-1946)</a:t>
                      </a:r>
                      <a:endParaRPr lang="zh-CN" altLang="en-US" sz="28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621510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Thatcher’s  prescription </a:t>
            </a:r>
          </a:p>
          <a:p>
            <a:pPr>
              <a:buNone/>
            </a:pPr>
            <a:r>
              <a:rPr lang="en-US" altLang="zh-CN" b="1" dirty="0"/>
              <a:t> </a:t>
            </a:r>
            <a:endParaRPr lang="en-US" altLang="zh-CN" b="1" dirty="0" smtClean="0"/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1. advocate tight fiscal and monetary policies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to reduce the inflation rate  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2. reduce taxes so as to stimulate investment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and consumption 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3. sell state-owned enterprises into the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private sector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4. reduce government interference and encourage competition </a:t>
            </a:r>
          </a:p>
          <a:p>
            <a:pPr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477280" cy="1357322"/>
          </a:xfrm>
        </p:spPr>
        <p:txBody>
          <a:bodyPr>
            <a:normAutofit/>
          </a:bodyPr>
          <a:lstStyle/>
          <a:p>
            <a:pPr algn="ctr"/>
            <a:r>
              <a:rPr lang="en-US" altLang="zh-CN" sz="6600" b="1" dirty="0" smtClean="0">
                <a:latin typeface="Times New Roman" pitchFamily="18" charset="0"/>
                <a:cs typeface="Times New Roman" pitchFamily="18" charset="0"/>
              </a:rPr>
              <a:t>Result </a:t>
            </a:r>
            <a:endParaRPr lang="zh-CN" altLang="en-US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85720" y="1714488"/>
            <a:ext cx="4041648" cy="457200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Remarkable achievement 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7158" y="2428867"/>
            <a:ext cx="4140230" cy="4071967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Inflation fell to about 4%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British’s economic growth rate was highest among West European countries </a:t>
            </a:r>
            <a:endParaRPr lang="en-US" altLang="zh-CN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Worker’s take-home pay increased by20%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The general standards of living were higher than before </a:t>
            </a:r>
            <a:endParaRPr lang="en-US" altLang="zh-CN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2000" b="1" dirty="0">
                <a:latin typeface="Times New Roman" pitchFamily="18" charset="0"/>
                <a:cs typeface="Times New Roman" pitchFamily="18" charset="0"/>
              </a:rPr>
              <a:t>Two-thirds of English people owned the houses (1/2 </a:t>
            </a:r>
            <a:r>
              <a:rPr lang="zh-CN" altLang="en-US" sz="2000" b="1" dirty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en-US" altLang="zh-CN" sz="2000" b="1" dirty="0">
                <a:latin typeface="Times New Roman" pitchFamily="18" charset="0"/>
                <a:cs typeface="Times New Roman" pitchFamily="18" charset="0"/>
              </a:rPr>
              <a:t>2/3</a:t>
            </a:r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Many British people became shareholders </a:t>
            </a:r>
          </a:p>
          <a:p>
            <a:pPr>
              <a:buNone/>
            </a:pPr>
            <a:r>
              <a:rPr lang="en-US" altLang="zh-CN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Thatcher’s economic policy  achieved remarkable success</a:t>
            </a:r>
            <a:endParaRPr lang="zh-CN" altLang="en-US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572000" y="1714488"/>
            <a:ext cx="4041775" cy="457200"/>
          </a:xfrm>
        </p:spPr>
        <p:txBody>
          <a:bodyPr>
            <a:normAutofit/>
          </a:bodyPr>
          <a:lstStyle/>
          <a:p>
            <a:r>
              <a:rPr lang="en-US" altLang="zh-CN" sz="2400" dirty="0" smtClean="0">
                <a:latin typeface="Times New Roman" pitchFamily="18" charset="0"/>
                <a:cs typeface="Times New Roman" pitchFamily="18" charset="0"/>
              </a:rPr>
              <a:t>Regrettable failure</a:t>
            </a:r>
            <a:endParaRPr lang="zh-CN" alt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429124" y="2428868"/>
            <a:ext cx="4429156" cy="4000528"/>
          </a:xfrm>
        </p:spPr>
        <p:txBody>
          <a:bodyPr>
            <a:normAutofit/>
          </a:bodyPr>
          <a:lstStyle/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The widened gap between incomes (the importance of social justice was neglected)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Crime rates increased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Unsatisfactory social services</a:t>
            </a:r>
          </a:p>
          <a:p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The quality of life deteriorated      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Thatcher’s policy was a bit too </a:t>
            </a:r>
            <a:r>
              <a:rPr lang="en-US" altLang="zh-CN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pragmatical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285884"/>
          </a:xfrm>
        </p:spPr>
        <p:txBody>
          <a:bodyPr>
            <a:noAutofit/>
          </a:bodyPr>
          <a:lstStyle/>
          <a:p>
            <a:r>
              <a:rPr lang="zh-CN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撒切尔夫人采取的新自由经济政策至今仍具有借鉴意义。</a:t>
            </a:r>
            <a:endParaRPr lang="zh-CN" altLang="en-US" sz="3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2428868"/>
            <a:ext cx="8229600" cy="4071966"/>
          </a:xfrm>
        </p:spPr>
        <p:txBody>
          <a:bodyPr>
            <a:normAutofit lnSpcReduction="10000"/>
          </a:bodyPr>
          <a:lstStyle/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大力减少国家干预，重视发挥市场机制；推行非国有化政策，鼓励私人经济；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对工会和罢工采取铁腕策略，削减教育、医疗和社会福利等公共开支；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强化与美国的关系，缔造英美联盟；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反对欧洲一体化，捍卫英国固有利益；</a:t>
            </a:r>
            <a:endParaRPr lang="en-US" altLang="zh-CN" b="1" dirty="0" smtClean="0">
              <a:solidFill>
                <a:srgbClr val="00B0F0"/>
              </a:solidFill>
              <a:latin typeface="+mn-ea"/>
            </a:endParaRPr>
          </a:p>
          <a:p>
            <a:r>
              <a:rPr lang="zh-CN" altLang="en-US" b="1" dirty="0" smtClean="0">
                <a:solidFill>
                  <a:srgbClr val="00B0F0"/>
                </a:solidFill>
                <a:latin typeface="+mn-ea"/>
              </a:rPr>
              <a:t>与中国就香港问题进行谈判，表现出识时务的一面</a:t>
            </a:r>
            <a:endParaRPr lang="zh-CN" altLang="en-US" b="1" dirty="0">
              <a:solidFill>
                <a:srgbClr val="00B0F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4697427"/>
          </a:xfrm>
        </p:spPr>
        <p:txBody>
          <a:bodyPr/>
          <a:lstStyle/>
          <a:p>
            <a:r>
              <a:rPr lang="en-US" altLang="zh-CN" dirty="0" smtClean="0"/>
              <a:t>     </a:t>
            </a:r>
            <a:r>
              <a:rPr lang="zh-CN" altLang="en-US" sz="4000" b="1" dirty="0" smtClean="0">
                <a:solidFill>
                  <a:srgbClr val="00B0F0"/>
                </a:solidFill>
                <a:latin typeface="+mn-ea"/>
              </a:rPr>
              <a:t>所有这些激进且争议巨大的措施被人们称为“撒切尔主义”。支持者认为她带领英国走出经济困境，提升了英国的国际地位；反对者则认为她是一个不折不扣的独裁者、自大狂，几乎毁了英国的福利制度。</a:t>
            </a:r>
            <a:endParaRPr lang="zh-CN" altLang="en-US" sz="4000" b="1" dirty="0">
              <a:solidFill>
                <a:srgbClr val="00B0F0"/>
              </a:solidFill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723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altLang="zh-CN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Over the past decade, Britain has benefited from a worldwide economic upswing as well as internal improvements.</a:t>
            </a:r>
          </a:p>
          <a:p>
            <a:pPr>
              <a:buNone/>
            </a:pPr>
            <a:r>
              <a:rPr lang="en-US" altLang="zh-CN" sz="3600" b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In 1997 Britain’s economy grew at a rate of 2.5%, one of the highest rates among members of the European Unions.</a:t>
            </a:r>
            <a:endParaRPr lang="zh-CN" altLang="en-US" sz="36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34" y="714356"/>
            <a:ext cx="8229600" cy="1143008"/>
          </a:xfrm>
        </p:spPr>
        <p:txBody>
          <a:bodyPr>
            <a:noAutofit/>
          </a:bodyPr>
          <a:lstStyle/>
          <a:p>
            <a:pPr algn="ctr"/>
            <a:r>
              <a:rPr lang="en-US" altLang="zh-CN" sz="9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Cities</a:t>
            </a:r>
            <a:endParaRPr lang="zh-CN" altLang="en-US" sz="9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u=969029750,3223676558&amp;fm=15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214554"/>
            <a:ext cx="8501121" cy="442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28670"/>
          </a:xfrm>
        </p:spPr>
        <p:txBody>
          <a:bodyPr/>
          <a:lstStyle/>
          <a:p>
            <a:r>
              <a:rPr lang="en-US" altLang="zh-CN" dirty="0" smtClean="0">
                <a:solidFill>
                  <a:srgbClr val="FF0000"/>
                </a:solidFill>
              </a:rPr>
              <a:t>Map of London 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4" name="内容占位符 3" descr="c:\users\lenovo\appdata\roaming\360se6\User Data\temp\20080103180159224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500042"/>
            <a:ext cx="8229600" cy="1066800"/>
          </a:xfrm>
        </p:spPr>
        <p:txBody>
          <a:bodyPr/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London</a:t>
            </a:r>
            <a:r>
              <a:rPr lang="en-US" altLang="zh-CN" dirty="0" smtClean="0"/>
              <a:t> 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483113"/>
          </a:xfrm>
        </p:spPr>
        <p:txBody>
          <a:bodyPr>
            <a:normAutofit fontScale="925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capital of the United Kingdom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largest and most important city in Britain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1610 square kilometers 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7 million, more than 11% of Britain’s total population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33 boroughs</a:t>
            </a:r>
          </a:p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of the 4 leading cities in the world: New York, Paris, Tokyo</a:t>
            </a:r>
          </a:p>
          <a:p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lenovo\appdata\roaming\360se6\User Data\temp\u=4123218800,158146408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3714752"/>
            <a:ext cx="4572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3" descr="c:\users\lenovo\appdata\roaming\360se6\User Data\temp\u=260484032,2408786430&amp;fm=23&amp;gp=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714752"/>
            <a:ext cx="457200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0" y="1428736"/>
            <a:ext cx="8686800" cy="4525963"/>
          </a:xfrm>
        </p:spPr>
        <p:txBody>
          <a:bodyPr/>
          <a:lstStyle/>
          <a:p>
            <a:pPr>
              <a:buNone/>
            </a:pPr>
            <a:endParaRPr lang="en-US" altLang="zh-CN" dirty="0" smtClean="0"/>
          </a:p>
          <a:p>
            <a:endParaRPr lang="en-US" altLang="zh-CN" dirty="0" smtClean="0"/>
          </a:p>
          <a:p>
            <a:endParaRPr lang="en-US" altLang="zh-CN" dirty="0" smtClean="0"/>
          </a:p>
          <a:p>
            <a:pPr>
              <a:buNone/>
            </a:pPr>
            <a:endParaRPr lang="en-US" altLang="zh-CN" sz="2800" b="1" dirty="0" smtClean="0">
              <a:solidFill>
                <a:srgbClr val="000066"/>
              </a:solidFill>
            </a:endParaRPr>
          </a:p>
          <a:p>
            <a:pPr>
              <a:buNone/>
            </a:pPr>
            <a:r>
              <a:rPr lang="zh-CN" altLang="en-US" sz="2800" b="1" dirty="0" smtClean="0">
                <a:solidFill>
                  <a:srgbClr val="000066"/>
                </a:solidFill>
              </a:rPr>
              <a:t>伦敦塔桥                                                                         金融街</a:t>
            </a:r>
            <a:endParaRPr lang="zh-CN" altLang="en-US" sz="2800" b="1" dirty="0">
              <a:solidFill>
                <a:srgbClr val="000066"/>
              </a:solidFill>
            </a:endParaRPr>
          </a:p>
        </p:txBody>
      </p:sp>
      <p:pic>
        <p:nvPicPr>
          <p:cNvPr id="3" name="图片 2" descr="c:\users\lenovo\appdata\roaming\360se6\User Data\temp\u=266727840,1970844822&amp;fm=23&amp;gp=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图片 1" descr="c:\users\lenovo\appdata\roaming\360se6\User Data\temp\u=969029750,3223676558&amp;fm=15&amp;gp=0.jpg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4572000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14446"/>
          </a:xfrm>
        </p:spPr>
        <p:txBody>
          <a:bodyPr>
            <a:normAutofit/>
          </a:bodyPr>
          <a:lstStyle/>
          <a:p>
            <a:r>
              <a:rPr lang="en-US" altLang="zh-CN" sz="4800" b="1" dirty="0" smtClean="0">
                <a:latin typeface="Times New Roman" pitchFamily="18" charset="0"/>
                <a:cs typeface="Times New Roman" pitchFamily="18" charset="0"/>
              </a:rPr>
              <a:t>Central London </a:t>
            </a:r>
            <a:endParaRPr lang="zh-CN" altLang="en-US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4786314" y="5072074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70C0"/>
                </a:solidFill>
              </a:rPr>
              <a:t>West End</a:t>
            </a:r>
          </a:p>
          <a:p>
            <a:pPr algn="ctr"/>
            <a:r>
              <a:rPr lang="zh-CN" altLang="en-US" sz="3200" dirty="0" smtClean="0">
                <a:solidFill>
                  <a:srgbClr val="0070C0"/>
                </a:solidFill>
              </a:rPr>
              <a:t>西区</a:t>
            </a:r>
          </a:p>
        </p:txBody>
      </p:sp>
      <p:sp>
        <p:nvSpPr>
          <p:cNvPr id="8" name="圆角矩形 7"/>
          <p:cNvSpPr/>
          <p:nvPr/>
        </p:nvSpPr>
        <p:spPr>
          <a:xfrm>
            <a:off x="357158" y="3000372"/>
            <a:ext cx="3000396" cy="2357454"/>
          </a:xfrm>
          <a:prstGeom prst="roundRect">
            <a:avLst/>
          </a:prstGeom>
          <a:ln>
            <a:solidFill>
              <a:srgbClr val="92D050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4800" dirty="0" smtClean="0">
                <a:solidFill>
                  <a:srgbClr val="0070C0"/>
                </a:solidFill>
              </a:rPr>
              <a:t>Central London</a:t>
            </a:r>
          </a:p>
          <a:p>
            <a:pPr algn="ctr"/>
            <a:r>
              <a:rPr lang="zh-CN" altLang="en-US" sz="1600" dirty="0" smtClean="0">
                <a:solidFill>
                  <a:srgbClr val="0070C0"/>
                </a:solidFill>
              </a:rPr>
              <a:t>伦敦中心城区</a:t>
            </a:r>
            <a:endParaRPr lang="zh-CN" altLang="en-US" sz="1600" dirty="0">
              <a:solidFill>
                <a:srgbClr val="0070C0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4929190" y="3214686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zh-CN" sz="3200" dirty="0" smtClean="0">
              <a:solidFill>
                <a:srgbClr val="0070C0"/>
              </a:solidFill>
            </a:endParaRPr>
          </a:p>
          <a:p>
            <a:pPr algn="ctr"/>
            <a:r>
              <a:rPr lang="en-US" altLang="zh-CN" sz="2400" dirty="0" smtClean="0">
                <a:solidFill>
                  <a:srgbClr val="0070C0"/>
                </a:solidFill>
              </a:rPr>
              <a:t>City of Westminster</a:t>
            </a:r>
          </a:p>
          <a:p>
            <a:pPr algn="ctr"/>
            <a:r>
              <a:rPr lang="zh-CN" altLang="en-US" sz="2400" dirty="0" smtClean="0">
                <a:solidFill>
                  <a:srgbClr val="0070C0"/>
                </a:solidFill>
              </a:rPr>
              <a:t>威斯敏斯特城</a:t>
            </a:r>
            <a:endParaRPr lang="en-US" altLang="zh-CN" sz="2400" dirty="0" smtClean="0">
              <a:solidFill>
                <a:srgbClr val="0070C0"/>
              </a:solidFill>
            </a:endParaRPr>
          </a:p>
          <a:p>
            <a:pPr algn="ctr"/>
            <a:endParaRPr lang="zh-CN" altLang="en-US" sz="3200" dirty="0" smtClean="0">
              <a:solidFill>
                <a:srgbClr val="0070C0"/>
              </a:solidFill>
            </a:endParaRPr>
          </a:p>
        </p:txBody>
      </p:sp>
      <p:sp>
        <p:nvSpPr>
          <p:cNvPr id="10" name="椭圆 9"/>
          <p:cNvSpPr/>
          <p:nvPr/>
        </p:nvSpPr>
        <p:spPr>
          <a:xfrm>
            <a:off x="4714876" y="1357298"/>
            <a:ext cx="3000396" cy="1571636"/>
          </a:xfrm>
          <a:prstGeom prst="ellipse">
            <a:avLst/>
          </a:prstGeom>
          <a:solidFill>
            <a:schemeClr val="bg2"/>
          </a:solidFill>
          <a:ln>
            <a:solidFill>
              <a:srgbClr val="FBFEEE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solidFill>
                  <a:srgbClr val="0070C0"/>
                </a:solidFill>
              </a:rPr>
              <a:t>The City of </a:t>
            </a:r>
            <a:r>
              <a:rPr lang="en-US" altLang="zh-CN" sz="3200" dirty="0" smtClean="0">
                <a:solidFill>
                  <a:srgbClr val="0070C0"/>
                </a:solidFill>
              </a:rPr>
              <a:t>London</a:t>
            </a:r>
          </a:p>
          <a:p>
            <a:pPr algn="ctr"/>
            <a:r>
              <a:rPr lang="zh-CN" altLang="en-US" sz="3200" dirty="0" smtClean="0">
                <a:solidFill>
                  <a:srgbClr val="0070C0"/>
                </a:solidFill>
              </a:rPr>
              <a:t>伦敦城</a:t>
            </a:r>
            <a:endParaRPr lang="zh-CN" altLang="en-US" sz="3200" dirty="0">
              <a:solidFill>
                <a:srgbClr val="0070C0"/>
              </a:solidFill>
            </a:endParaRPr>
          </a:p>
        </p:txBody>
      </p:sp>
      <p:sp>
        <p:nvSpPr>
          <p:cNvPr id="11" name="右箭头 10"/>
          <p:cNvSpPr/>
          <p:nvPr/>
        </p:nvSpPr>
        <p:spPr>
          <a:xfrm>
            <a:off x="3714744" y="3714752"/>
            <a:ext cx="1071570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 rot="20059455">
            <a:off x="3417358" y="2266045"/>
            <a:ext cx="1166376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右箭头 14"/>
          <p:cNvSpPr/>
          <p:nvPr/>
        </p:nvSpPr>
        <p:spPr>
          <a:xfrm rot="2004101">
            <a:off x="3511285" y="5111039"/>
            <a:ext cx="1306205" cy="428628"/>
          </a:xfrm>
          <a:prstGeom prst="rightArrow">
            <a:avLst/>
          </a:prstGeom>
          <a:solidFill>
            <a:schemeClr val="bg2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857364"/>
          </a:xfrm>
        </p:spPr>
        <p:txBody>
          <a:bodyPr>
            <a:normAutofit/>
          </a:bodyPr>
          <a:lstStyle/>
          <a:p>
            <a:pPr algn="ctr"/>
            <a:r>
              <a:rPr lang="en-US" altLang="zh-CN" sz="5400" b="1" dirty="0" smtClean="0">
                <a:latin typeface="Times New Roman" pitchFamily="18" charset="0"/>
                <a:cs typeface="Times New Roman" pitchFamily="18" charset="0"/>
              </a:rPr>
              <a:t>The City of London </a:t>
            </a:r>
            <a:endParaRPr lang="zh-CN" altLang="en-US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074362"/>
          </a:xfrm>
        </p:spPr>
        <p:txBody>
          <a:bodyPr/>
          <a:lstStyle/>
          <a:p>
            <a:r>
              <a:rPr lang="en-US" altLang="zh-CN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square mile with only 5000 permanent residents </a:t>
            </a:r>
          </a:p>
          <a:p>
            <a:r>
              <a:rPr lang="en-US" altLang="zh-CN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One of the world’s leading financial centers </a:t>
            </a:r>
          </a:p>
          <a:p>
            <a:endParaRPr lang="zh-CN" altLang="en-US" dirty="0"/>
          </a:p>
        </p:txBody>
      </p:sp>
      <p:graphicFrame>
        <p:nvGraphicFramePr>
          <p:cNvPr id="5" name="表格 4"/>
          <p:cNvGraphicFramePr>
            <a:graphicFrameLocks noGrp="1"/>
          </p:cNvGraphicFramePr>
          <p:nvPr/>
        </p:nvGraphicFramePr>
        <p:xfrm>
          <a:off x="214282" y="3357561"/>
          <a:ext cx="8929718" cy="36576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3357586"/>
                <a:gridCol w="5572132"/>
              </a:tblGrid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Lloyd’s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 famous insurance company 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60049">
                <a:tc>
                  <a:txBody>
                    <a:bodyPr/>
                    <a:lstStyle/>
                    <a:p>
                      <a:r>
                        <a:rPr lang="en-US" altLang="zh-CN" sz="2400" b="1" dirty="0" err="1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Threadneedle</a:t>
                      </a:r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Street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most of the financial activities are crowded along there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Tower of London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royal treasures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2033">
                <a:tc>
                  <a:txBody>
                    <a:bodyPr/>
                    <a:lstStyle/>
                    <a:p>
                      <a:r>
                        <a:rPr lang="en-US" altLang="zh-CN" sz="2400" b="1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Fleet Street </a:t>
                      </a:r>
                      <a:endParaRPr lang="zh-CN" altLang="en-US" sz="2400" b="1" dirty="0">
                        <a:solidFill>
                          <a:schemeClr val="accent3">
                            <a:lumMod val="7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2400" b="1" dirty="0" smtClean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newspaper industry </a:t>
                      </a:r>
                    </a:p>
                    <a:p>
                      <a:endParaRPr lang="zh-CN" altLang="en-US" sz="2400" b="1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4400" b="1" dirty="0" smtClean="0">
                <a:latin typeface="Times New Roman" pitchFamily="18" charset="0"/>
                <a:cs typeface="Times New Roman" pitchFamily="18" charset="0"/>
              </a:rPr>
              <a:t>The East End </a:t>
            </a:r>
            <a:endParaRPr lang="zh-CN" altLang="en-US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East End refers to the area to the east of the City of London and the Tower of London.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(slums, poverty, and crime)</a:t>
            </a:r>
          </a:p>
          <a:p>
            <a:pPr>
              <a:buNone/>
            </a:pPr>
            <a:endParaRPr lang="en-US" altLang="zh-CN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Weekend street markets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popular</a:t>
            </a:r>
          </a:p>
          <a:p>
            <a:pPr>
              <a:buNone/>
            </a:pPr>
            <a:r>
              <a:rPr lang="en-US" altLang="zh-CN" b="1" dirty="0" err="1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Southwark</a:t>
            </a: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entertainment  center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Tabard Inn   </a:t>
            </a:r>
            <a:r>
              <a:rPr lang="en-US" altLang="zh-CN" b="1" i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Canterbury Tales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Elizabethan theaters and Globe Theatre </a:t>
            </a:r>
          </a:p>
          <a:p>
            <a:pPr>
              <a:buNone/>
            </a:pPr>
            <a:endParaRPr lang="zh-CN" altLang="en-US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6000" b="1" dirty="0" smtClean="0">
                <a:latin typeface="Times New Roman" pitchFamily="18" charset="0"/>
                <a:cs typeface="Times New Roman" pitchFamily="18" charset="0"/>
              </a:rPr>
              <a:t>City of Westminster</a:t>
            </a:r>
            <a:endParaRPr lang="zh-CN" altLang="en-US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4282" y="1928802"/>
            <a:ext cx="8686800" cy="416877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altLang="zh-CN" dirty="0" smtClean="0">
                <a:solidFill>
                  <a:srgbClr val="0070C0"/>
                </a:solidFill>
              </a:rPr>
              <a:t>   ▲</a:t>
            </a: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about 2 miles upstream from the city of London</a:t>
            </a:r>
          </a:p>
          <a:p>
            <a:pPr>
              <a:buNone/>
            </a:pP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altLang="zh-CN" sz="3200" dirty="0" smtClean="0">
                <a:solidFill>
                  <a:srgbClr val="0070C0"/>
                </a:solidFill>
              </a:rPr>
              <a:t>▲</a:t>
            </a: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England’s political center of power</a:t>
            </a:r>
          </a:p>
          <a:p>
            <a:pPr>
              <a:buNone/>
            </a:pPr>
            <a:r>
              <a:rPr lang="en-US" altLang="zh-CN" sz="3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(Westminster model)</a:t>
            </a:r>
          </a:p>
          <a:p>
            <a:pPr>
              <a:buNone/>
            </a:pPr>
            <a:endParaRPr lang="en-US" altLang="zh-CN" b="1" dirty="0" smtClean="0">
              <a:solidFill>
                <a:srgbClr val="B63A9E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solidFill>
                  <a:srgbClr val="B63A9E"/>
                </a:solidFill>
                <a:latin typeface="Times New Roman" pitchFamily="18" charset="0"/>
                <a:cs typeface="Times New Roman" pitchFamily="18" charset="0"/>
              </a:rPr>
              <a:t>Westminster Abbey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At the heart of Westminster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Built in the11th century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used for such state occasions as coronations and royal funerals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 It’s also a giant mausoleum </a:t>
            </a:r>
          </a:p>
          <a:p>
            <a:pPr>
              <a:buNone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1214446"/>
          </a:xfrm>
        </p:spPr>
        <p:txBody>
          <a:bodyPr>
            <a:normAutofit/>
          </a:bodyPr>
          <a:lstStyle/>
          <a:p>
            <a:r>
              <a:rPr lang="zh-CN" altLang="en-US" sz="4400" b="1" dirty="0" smtClean="0">
                <a:latin typeface="+mn-ea"/>
                <a:ea typeface="+mn-ea"/>
              </a:rPr>
              <a:t>威斯敏斯特大教堂</a:t>
            </a:r>
            <a:endParaRPr lang="zh-CN" altLang="en-US" sz="4400" b="1" dirty="0"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zh-CN" altLang="en-US" dirty="0" smtClean="0"/>
              <a:t>    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坐落在英国伦敦议会广场西南侧的威斯敏斯特大教堂，正式名称为“圣彼得联合教堂”。它最初由笃信宗教的国王“忏悔者”爱德华一世于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1050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年下令修建，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1065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年建成。现存的教堂为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1245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年亨利三世时重建，以后历代都有增建，直到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世纪末才竣工，被认为是英国哥特式建筑的杰作。</a:t>
            </a:r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威斯敏斯特大教堂既是英国国教的礼拜堂，又是历代国王举行加冕典礼、王室成员举行婚礼的大教堂，还是一个国葬陵墓。</a:t>
            </a:r>
            <a:endParaRPr lang="en-US" altLang="zh-CN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教堂内的“诗人之角”因埋葬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r>
              <a:rPr lang="zh-CN" altLang="en-US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世纪诗人乔叟和文艺复兴时期诗人斯宾塞而得名。后来，英国著名的文学家、艺术家，如莎士比亚和狄更斯、哈代等，都在这里建有墓室或墓碑。此外还有著名的政治家、军事家、科学家如达尔文、牛顿、克伦威尔、丘吉尔等。</a:t>
            </a:r>
            <a:endParaRPr lang="zh-CN" altLang="en-US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sz="6600" dirty="0" smtClean="0"/>
              <a:t>Westminster Abbey</a:t>
            </a:r>
            <a:endParaRPr lang="zh-CN" altLang="en-US" sz="6600" dirty="0"/>
          </a:p>
        </p:txBody>
      </p:sp>
      <p:pic>
        <p:nvPicPr>
          <p:cNvPr id="4" name="图片 3" descr="c:\users\lenovo\appdata\roaming\360se6\User Data\temp\u=1402877541,303398538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500174"/>
            <a:ext cx="8429684" cy="5357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lenovo\appdata\roaming\360se6\User Data\temp\u=2545479384,214896607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357166"/>
            <a:ext cx="9144000" cy="6500834"/>
          </a:xfrm>
        </p:spPr>
        <p:txBody>
          <a:bodyPr>
            <a:noAutofit/>
          </a:bodyPr>
          <a:lstStyle/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Poets’ Corner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burial ground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The house of Parliament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New Palace of Westminster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New Scotland Yard </a:t>
            </a:r>
          </a:p>
          <a:p>
            <a:pPr>
              <a:buNone/>
            </a:pP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                  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headquarters of the London police</a:t>
            </a:r>
            <a:endParaRPr lang="zh-CN" altLang="en-US" sz="24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Whitehall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 Government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NO. 10, Downing Street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English prime minister’s official residence ;prime minister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Buckingham Palace  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monarch’s permanent  residence 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Hyde Park </a:t>
            </a:r>
          </a:p>
          <a:p>
            <a:r>
              <a:rPr lang="en-US" altLang="zh-CN" sz="3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Speaker’s Corner</a:t>
            </a: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epitome of British freedom of speech</a:t>
            </a:r>
            <a:endParaRPr lang="zh-CN" altLang="en-US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c:\users\lenovo\appdata\roaming\360se6\User Data\temp\u=1807055822,243610392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01080" cy="1868478"/>
          </a:xfrm>
        </p:spPr>
        <p:txBody>
          <a:bodyPr/>
          <a:lstStyle/>
          <a:p>
            <a:pPr algn="r"/>
            <a:r>
              <a:rPr lang="en-US" altLang="zh-CN" dirty="0" smtClean="0">
                <a:solidFill>
                  <a:srgbClr val="FFFF00"/>
                </a:solidFill>
              </a:rPr>
              <a:t>Poets’ Corner</a:t>
            </a:r>
            <a:endParaRPr lang="zh-CN" altLang="en-US" dirty="0">
              <a:solidFill>
                <a:srgbClr val="FFFF00"/>
              </a:solidFill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 descr="c:\users\lenovo\appdata\roaming\360se6\User Data\temp\u=3516954237,2791172922&amp;fm=11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3" name="图片 2" descr="c:\users\lenovo\appdata\roaming\360se6\User Data\temp\u=1799490997,393954749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c:\users\lenovo\appdata\roaming\360se6\User Data\temp\u=717319900,4150436846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en-US" altLang="zh-CN" sz="5400" dirty="0" smtClean="0">
                <a:solidFill>
                  <a:srgbClr val="FFFF00"/>
                </a:solidFill>
              </a:rPr>
              <a:t>Buckingham Palace</a:t>
            </a:r>
            <a:endParaRPr lang="zh-CN" altLang="en-US" sz="5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c:\users\lenovo\appdata\roaming\360se6\User Data\temp\u=490503151,305129722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615262" cy="1143000"/>
          </a:xfrm>
        </p:spPr>
        <p:txBody>
          <a:bodyPr>
            <a:normAutofit/>
          </a:bodyPr>
          <a:lstStyle/>
          <a:p>
            <a:pPr algn="l"/>
            <a:r>
              <a:rPr lang="en-US" altLang="zh-CN" dirty="0" smtClean="0">
                <a:solidFill>
                  <a:schemeClr val="tx2">
                    <a:lumMod val="50000"/>
                  </a:schemeClr>
                </a:solidFill>
              </a:rPr>
              <a:t>Hyde Park </a:t>
            </a:r>
            <a:endParaRPr lang="zh-CN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内容占位符 3" descr="c:\users\lenovo\appdata\roaming\360se6\User Data\temp\u=2977043423,4175723827&amp;fm=23&amp;gp=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en-US" altLang="zh-CN" dirty="0" smtClean="0">
                <a:solidFill>
                  <a:srgbClr val="FFFF00"/>
                </a:solidFill>
              </a:rPr>
              <a:t>Speaker’s Corner</a:t>
            </a:r>
            <a:endParaRPr lang="zh-CN" altLang="en-US" dirty="0">
              <a:solidFill>
                <a:srgbClr val="FFFF00"/>
              </a:solidFill>
            </a:endParaRPr>
          </a:p>
        </p:txBody>
      </p:sp>
      <p:pic>
        <p:nvPicPr>
          <p:cNvPr id="4" name="内容占位符 3" descr="c:\users\lenovo\appdata\roaming\360se6\User Data\temp\u=869413240,3773687967&amp;fm=23&amp;gp=0.jpg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858000"/>
          </a:xfrm>
        </p:spPr>
        <p:txBody>
          <a:bodyPr/>
          <a:lstStyle/>
          <a:p>
            <a:pPr>
              <a:buNone/>
            </a:pPr>
            <a:r>
              <a:rPr lang="en-US" altLang="zh-CN" sz="5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Trafalgar Square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a square in central London  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a tourist attraction</a:t>
            </a:r>
          </a:p>
          <a:p>
            <a:pPr>
              <a:buNone/>
            </a:pP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</a:p>
        </p:txBody>
      </p:sp>
      <p:pic>
        <p:nvPicPr>
          <p:cNvPr id="5" name="图片 4" descr="c:\users\lenovo\appdata\roaming\360se6\User Data\temp\u=3100360383,3117657571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428868"/>
            <a:ext cx="7500990" cy="44291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500042"/>
            <a:ext cx="8229600" cy="1285884"/>
          </a:xfrm>
        </p:spPr>
        <p:txBody>
          <a:bodyPr>
            <a:normAutofit/>
          </a:bodyPr>
          <a:lstStyle/>
          <a:p>
            <a:r>
              <a:rPr lang="en-US" altLang="zh-CN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West End </a:t>
            </a:r>
            <a:endParaRPr lang="zh-CN" altLang="en-US" sz="6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London’s shopping and entertainment hub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Oxford Street  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busiest shopping area</a:t>
            </a:r>
          </a:p>
          <a:p>
            <a:r>
              <a:rPr lang="en-US" altLang="zh-CN" b="1" dirty="0" err="1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Soho</a:t>
            </a:r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district   </a:t>
            </a:r>
            <a:r>
              <a:rPr lang="en-US" altLang="zh-CN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Royal Opera House , most of London’s 40 or so major theaters, the large  movie houses, hundreds of restaurants, cafes, and bars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Bloomsbury </a:t>
            </a:r>
            <a:r>
              <a:rPr lang="en-US" altLang="zh-CN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altLang="zh-CN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the city’s traditional intellectual center      (Bloomsbury Group)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British Museum 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University of London</a:t>
            </a:r>
          </a:p>
          <a:p>
            <a:r>
              <a:rPr lang="en-US" altLang="zh-CN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London School of Economics and Political Science</a:t>
            </a:r>
            <a:endParaRPr lang="zh-CN" altLang="en-US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85720" y="1000108"/>
            <a:ext cx="8229600" cy="1142984"/>
          </a:xfrm>
        </p:spPr>
        <p:txBody>
          <a:bodyPr>
            <a:normAutofit/>
          </a:bodyPr>
          <a:lstStyle/>
          <a:p>
            <a:pPr algn="ctr"/>
            <a:r>
              <a:rPr lang="en-US" altLang="zh-CN" sz="6600" b="1" dirty="0" smtClean="0">
                <a:latin typeface="Times New Roman" pitchFamily="18" charset="0"/>
                <a:cs typeface="Times New Roman" pitchFamily="18" charset="0"/>
              </a:rPr>
              <a:t>British Museum</a:t>
            </a:r>
            <a:endParaRPr lang="zh-CN" altLang="en-US" sz="66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内容占位符 3" descr="c:\users\lenovo\appdata\roaming\360se6\User Data\temp\u=1479639902,3787824460&amp;fm=23&amp;gp=0.jpg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2428875" y="2434431"/>
            <a:ext cx="4286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643074"/>
          </a:xfrm>
        </p:spPr>
        <p:txBody>
          <a:bodyPr>
            <a:normAutofit/>
          </a:bodyPr>
          <a:lstStyle/>
          <a:p>
            <a:r>
              <a:rPr lang="en-US" altLang="zh-CN" sz="5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University of London</a:t>
            </a:r>
            <a:endParaRPr lang="zh-CN" altLang="en-US" sz="5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图片 2" descr="c:\users\lenovo\appdata\roaming\360se6\User Data\temp\u=2227670025,1512969650&amp;fm=23&amp;gp=0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85926"/>
            <a:ext cx="9144000" cy="50720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内容占位符 6" descr="c:\users\lenovo\appdata\roaming\360se6\User Data\temp\13-29-22-87-6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42" y="0"/>
            <a:ext cx="628654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pPr algn="r"/>
            <a:r>
              <a:rPr lang="en-US" altLang="zh-CN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Major Cities </a:t>
            </a:r>
            <a:endParaRPr lang="zh-CN" altLang="en-US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内容占位符 5"/>
          <p:cNvGraphicFramePr>
            <a:graphicFrameLocks noGrp="1"/>
          </p:cNvGraphicFramePr>
          <p:nvPr>
            <p:ph idx="1"/>
          </p:nvPr>
        </p:nvGraphicFramePr>
        <p:xfrm>
          <a:off x="-71598" y="142852"/>
          <a:ext cx="9215598" cy="6277371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1243333"/>
                <a:gridCol w="2121035"/>
                <a:gridCol w="585113"/>
                <a:gridCol w="1170226"/>
                <a:gridCol w="1901651"/>
                <a:gridCol w="2194240"/>
              </a:tblGrid>
              <a:tr h="428628">
                <a:tc gridSpan="6">
                  <a:txBody>
                    <a:bodyPr/>
                    <a:lstStyle/>
                    <a:p>
                      <a:pPr algn="ctr"/>
                      <a:r>
                        <a:rPr lang="en-US" altLang="zh-CN" sz="2800" b="1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Major</a:t>
                      </a:r>
                      <a:r>
                        <a:rPr lang="en-US" altLang="zh-CN" sz="2800" b="1" baseline="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Cities </a:t>
                      </a:r>
                      <a:endParaRPr lang="zh-CN" altLang="en-US" sz="28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/>
                      <a:endParaRPr lang="zh-CN" altLang="en-US" sz="1600" b="1" dirty="0"/>
                    </a:p>
                  </a:txBody>
                  <a:tcPr/>
                </a:tc>
              </a:tr>
              <a:tr h="435399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city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area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population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industries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London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largest and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capital city in Britain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  <a:p>
                      <a:pPr algn="ctr"/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of London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914307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Birmingham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2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largest city in Britain  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264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about  one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of 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Birmingham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automobiles, electrical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equipment, electronics, munitions and arms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Manchester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million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Victoria University of Manchester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textil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 industries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Liverpool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2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nd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largest seaport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in Britain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hundred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thousand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 of Liverpool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food industry engineering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714380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Edinburgh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of Scotland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University of Edinburgh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grain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, fertilizer, and vegetables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642942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Glasgow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3</a:t>
                      </a:r>
                      <a:r>
                        <a:rPr lang="en-US" altLang="zh-CN" sz="1400" b="1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rd</a:t>
                      </a: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largest city in Britain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760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shipbuilding center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Belfast</a:t>
                      </a:r>
                      <a:endParaRPr lang="zh-CN" altLang="en-US" sz="1400" b="1" dirty="0" smtClean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city in Northern Ireland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345 000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shipbuilding &amp;linen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  <a:tr h="541141"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Cardiff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the capital of  Wales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120 </a:t>
                      </a:r>
                      <a:r>
                        <a:rPr lang="en-US" sz="1400" b="1" kern="12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km</a:t>
                      </a:r>
                      <a:r>
                        <a:rPr lang="en-US" sz="1400" b="1" kern="1200" baseline="3000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270 000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shipping, Iron&amp;</a:t>
                      </a:r>
                      <a:r>
                        <a:rPr lang="en-US" altLang="zh-CN" sz="1400" b="1" baseline="0" dirty="0" smtClean="0">
                          <a:solidFill>
                            <a:srgbClr val="00206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steel </a:t>
                      </a:r>
                      <a:endParaRPr lang="zh-CN" altLang="en-US" sz="1400" b="1" dirty="0">
                        <a:solidFill>
                          <a:srgbClr val="00206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928662" y="2500306"/>
            <a:ext cx="721523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Thank you! </a:t>
            </a:r>
            <a:endParaRPr lang="zh-CN" altLang="en-US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840</TotalTime>
  <Words>1289</Words>
  <Application>Microsoft Office PowerPoint</Application>
  <PresentationFormat>全屏显示(4:3)</PresentationFormat>
  <Paragraphs>201</Paragraphs>
  <Slides>40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41" baseType="lpstr">
      <vt:lpstr>龙腾四海</vt:lpstr>
      <vt:lpstr>British Disease  and  Thatcher’s Prescription </vt:lpstr>
      <vt:lpstr>British Disease </vt:lpstr>
      <vt:lpstr>Economic Problems </vt:lpstr>
      <vt:lpstr>British Disease</vt:lpstr>
      <vt:lpstr>Heated Debate</vt:lpstr>
      <vt:lpstr>Thatcher’s Prescription </vt:lpstr>
      <vt:lpstr>Margaret Thatcher</vt:lpstr>
      <vt:lpstr>Iron Lady</vt:lpstr>
      <vt:lpstr>Keynesianism </vt:lpstr>
      <vt:lpstr>幻灯片 10</vt:lpstr>
      <vt:lpstr>Result </vt:lpstr>
      <vt:lpstr>撒切尔夫人采取的新自由经济政策至今仍具有借鉴意义。</vt:lpstr>
      <vt:lpstr>幻灯片 13</vt:lpstr>
      <vt:lpstr>幻灯片 14</vt:lpstr>
      <vt:lpstr>Cities</vt:lpstr>
      <vt:lpstr>Map of London </vt:lpstr>
      <vt:lpstr>London </vt:lpstr>
      <vt:lpstr>幻灯片 18</vt:lpstr>
      <vt:lpstr>Central London </vt:lpstr>
      <vt:lpstr>The City of London </vt:lpstr>
      <vt:lpstr>The East End </vt:lpstr>
      <vt:lpstr>City of Westminster</vt:lpstr>
      <vt:lpstr>威斯敏斯特大教堂</vt:lpstr>
      <vt:lpstr>Westminster Abbey</vt:lpstr>
      <vt:lpstr>幻灯片 25</vt:lpstr>
      <vt:lpstr>幻灯片 26</vt:lpstr>
      <vt:lpstr>Poets’ Corner</vt:lpstr>
      <vt:lpstr>幻灯片 28</vt:lpstr>
      <vt:lpstr>幻灯片 29</vt:lpstr>
      <vt:lpstr>Buckingham Palace</vt:lpstr>
      <vt:lpstr>幻灯片 31</vt:lpstr>
      <vt:lpstr>Hyde Park </vt:lpstr>
      <vt:lpstr>Speaker’s Corner</vt:lpstr>
      <vt:lpstr>幻灯片 34</vt:lpstr>
      <vt:lpstr>West End </vt:lpstr>
      <vt:lpstr>British Museum</vt:lpstr>
      <vt:lpstr>University of London</vt:lpstr>
      <vt:lpstr>Major Cities </vt:lpstr>
      <vt:lpstr>幻灯片 39</vt:lpstr>
      <vt:lpstr>幻灯片 40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Disease  and  Thatcher’s Prescription</dc:title>
  <dc:creator>lenovo</dc:creator>
  <cp:lastModifiedBy>lenovo</cp:lastModifiedBy>
  <cp:revision>82</cp:revision>
  <dcterms:created xsi:type="dcterms:W3CDTF">2015-03-27T07:10:40Z</dcterms:created>
  <dcterms:modified xsi:type="dcterms:W3CDTF">2015-04-12T03:06:04Z</dcterms:modified>
</cp:coreProperties>
</file>