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1" r:id="rId7"/>
    <p:sldId id="262" r:id="rId8"/>
    <p:sldId id="260" r:id="rId9"/>
    <p:sldId id="264" r:id="rId10"/>
    <p:sldId id="263" r:id="rId11"/>
    <p:sldId id="265" r:id="rId12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468" y="-22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533400" y="1028700"/>
            <a:ext cx="7851648" cy="13716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533400" y="2421402"/>
            <a:ext cx="7854696" cy="131445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30" name="日期占位符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BD9C6-D4C6-4DAF-8474-B2E29D809E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FEC7-8DC6-492D-86BF-C7C75A35AFC8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BD9C6-D4C6-4DAF-8474-B2E29D809E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FEC7-8DC6-492D-86BF-C7C75A35AFC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0352" y="987552"/>
            <a:ext cx="7772400" cy="1021842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0352" y="2028498"/>
            <a:ext cx="7772400" cy="1132284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BD9C6-D4C6-4DAF-8474-B2E29D809E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FEC7-8DC6-492D-86BF-C7C75A35AFC8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40064"/>
            <a:ext cx="4038600" cy="332613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0064"/>
            <a:ext cx="4038600" cy="332613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BD9C6-D4C6-4DAF-8474-B2E29D809E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FEC7-8DC6-492D-86BF-C7C75A35AFC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391436"/>
            <a:ext cx="4040188" cy="494514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6" y="1394818"/>
            <a:ext cx="4041775" cy="491132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1885950"/>
            <a:ext cx="4040188" cy="288429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885950"/>
            <a:ext cx="4041775" cy="288429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BD9C6-D4C6-4DAF-8474-B2E29D809E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FEC7-8DC6-492D-86BF-C7C75A35AFC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305800" cy="85725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BD9C6-D4C6-4DAF-8474-B2E29D809E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FEC7-8DC6-492D-86BF-C7C75A35AFC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BD9C6-D4C6-4DAF-8474-B2E29D809E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FEC7-8DC6-492D-86BF-C7C75A35AFC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385764"/>
            <a:ext cx="2743200" cy="871538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5800" y="1257300"/>
            <a:ext cx="2743200" cy="3429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3575050" y="1257300"/>
            <a:ext cx="5111750" cy="3429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BD9C6-D4C6-4DAF-8474-B2E29D809E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FEC7-8DC6-492D-86BF-C7C75A35AFC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单圆角矩形 8"/>
          <p:cNvSpPr/>
          <p:nvPr/>
        </p:nvSpPr>
        <p:spPr>
          <a:xfrm rot="420000" flipV="1">
            <a:off x="3165753" y="831058"/>
            <a:ext cx="5257800" cy="30861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角三角形 11"/>
          <p:cNvSpPr/>
          <p:nvPr/>
        </p:nvSpPr>
        <p:spPr>
          <a:xfrm rot="420000" flipV="1">
            <a:off x="8004134" y="4019827"/>
            <a:ext cx="155448" cy="116586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882747"/>
            <a:ext cx="2212848" cy="1186966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2121589"/>
            <a:ext cx="2209800" cy="163449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BD9C6-D4C6-4DAF-8474-B2E29D809E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077200" y="4767263"/>
            <a:ext cx="609600" cy="273844"/>
          </a:xfrm>
        </p:spPr>
        <p:txBody>
          <a:bodyPr/>
          <a:lstStyle/>
          <a:p>
            <a:fld id="{1D9AFEC7-8DC6-492D-86BF-C7C75A35AFC8}" type="slidenum">
              <a:rPr lang="zh-CN" altLang="en-US" smtClean="0"/>
            </a:fld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 rot="420000">
            <a:off x="3485793" y="899638"/>
            <a:ext cx="4617720" cy="294894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10" name="任意多边形 9"/>
          <p:cNvSpPr/>
          <p:nvPr/>
        </p:nvSpPr>
        <p:spPr bwMode="auto">
          <a:xfrm flipV="1">
            <a:off x="-9525" y="4362450"/>
            <a:ext cx="9163050" cy="7810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任意多边形 10"/>
          <p:cNvSpPr/>
          <p:nvPr/>
        </p:nvSpPr>
        <p:spPr bwMode="auto">
          <a:xfrm flipV="1">
            <a:off x="4381500" y="4664869"/>
            <a:ext cx="4762500" cy="47863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BD9C6-D4C6-4DAF-8474-B2E29D809E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FEC7-8DC6-492D-86BF-C7C75A35AFC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685801"/>
            <a:ext cx="2057400" cy="3908822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685801"/>
            <a:ext cx="6019800" cy="3908822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BD9C6-D4C6-4DAF-8474-B2E29D809E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AFEC7-8DC6-492D-86BF-C7C75A35AFC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5358"/>
            <a:ext cx="9163050" cy="7810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5357"/>
            <a:ext cx="4762500" cy="47863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0" name="文本占位符 29"/>
          <p:cNvSpPr>
            <a:spLocks noGrp="1"/>
          </p:cNvSpPr>
          <p:nvPr>
            <p:ph type="body" idx="1"/>
          </p:nvPr>
        </p:nvSpPr>
        <p:spPr>
          <a:xfrm>
            <a:off x="457200" y="1451610"/>
            <a:ext cx="8229600" cy="329184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  <a:p>
            <a:pPr lvl="1" eaLnBrk="1" latinLnBrk="0" hangingPunct="1"/>
            <a:r>
              <a:rPr kumimoji="0" lang="zh-CN" altLang="en-US" smtClean="0"/>
              <a:t>第二级</a:t>
            </a:r>
            <a:endParaRPr kumimoji="0" lang="zh-CN" altLang="en-US" smtClean="0"/>
          </a:p>
          <a:p>
            <a:pPr lvl="2" eaLnBrk="1" latinLnBrk="0" hangingPunct="1"/>
            <a:r>
              <a:rPr kumimoji="0" lang="zh-CN" altLang="en-US" smtClean="0"/>
              <a:t>第三级</a:t>
            </a:r>
            <a:endParaRPr kumimoji="0" lang="zh-CN" altLang="en-US" smtClean="0"/>
          </a:p>
          <a:p>
            <a:pPr lvl="3" eaLnBrk="1" latinLnBrk="0" hangingPunct="1"/>
            <a:r>
              <a:rPr kumimoji="0" lang="zh-CN" altLang="en-US" smtClean="0"/>
              <a:t>第四级</a:t>
            </a:r>
            <a:endParaRPr kumimoji="0" lang="zh-CN" altLang="en-US" smtClean="0"/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8DBD9C6-D4C6-4DAF-8474-B2E29D809E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2667000" y="4767263"/>
            <a:ext cx="33528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7924800" y="4767263"/>
            <a:ext cx="7620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9AFEC7-8DC6-492D-86BF-C7C75A35AFC8}" type="slidenum">
              <a:rPr lang="zh-CN" altLang="en-US" smtClean="0"/>
            </a:fld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-19017" y="151806"/>
            <a:ext cx="9180548" cy="486918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7015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7015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185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185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483768" y="235725"/>
            <a:ext cx="41764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kern="100" dirty="0" smtClean="0">
                <a:latin typeface="楷体" pitchFamily="49" charset="-122"/>
                <a:ea typeface="楷体" pitchFamily="49" charset="-122"/>
                <a:cs typeface="Times New Roman"/>
              </a:rPr>
              <a:t>2</a:t>
            </a:r>
            <a:r>
              <a:rPr lang="zh-CN" altLang="en-US" sz="8000" kern="100" dirty="0" smtClean="0">
                <a:latin typeface="楷体" pitchFamily="49" charset="-122"/>
                <a:ea typeface="楷体" pitchFamily="49" charset="-122"/>
                <a:cs typeface="Times New Roman"/>
              </a:rPr>
              <a:t>、匆匆</a:t>
            </a:r>
            <a:endParaRPr lang="zh-CN" altLang="en-US" sz="8000" kern="100" dirty="0">
              <a:latin typeface="楷体" pitchFamily="49" charset="-122"/>
              <a:ea typeface="楷体" pitchFamily="49" charset="-122"/>
              <a:cs typeface="Times New Roman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251520" y="1851670"/>
            <a:ext cx="1224136" cy="43204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rgbClr val="0070C0"/>
                </a:solidFill>
              </a:rPr>
              <a:t>整体回顾</a:t>
            </a:r>
            <a:endParaRPr lang="zh-CN" altLang="en-US" dirty="0">
              <a:solidFill>
                <a:srgbClr val="0070C0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261086" y="2499742"/>
            <a:ext cx="1224136" cy="43204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rgbClr val="0070C0"/>
                </a:solidFill>
              </a:rPr>
              <a:t>探究学习</a:t>
            </a:r>
            <a:endParaRPr lang="zh-CN" altLang="en-US" dirty="0">
              <a:solidFill>
                <a:srgbClr val="0070C0"/>
              </a:solidFill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261086" y="3147814"/>
            <a:ext cx="1224136" cy="43204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rgbClr val="0070C0"/>
                </a:solidFill>
              </a:rPr>
              <a:t>拓展</a:t>
            </a:r>
            <a:r>
              <a:rPr lang="zh-CN" altLang="en-US" dirty="0" smtClean="0">
                <a:solidFill>
                  <a:srgbClr val="0070C0"/>
                </a:solidFill>
              </a:rPr>
              <a:t>延伸</a:t>
            </a:r>
            <a:endParaRPr lang="zh-CN" altLang="en-US" dirty="0">
              <a:solidFill>
                <a:srgbClr val="0070C0"/>
              </a:solidFill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261045" y="3802742"/>
            <a:ext cx="1224136" cy="43204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rgbClr val="0070C0"/>
                </a:solidFill>
              </a:rPr>
              <a:t>课后作业</a:t>
            </a:r>
            <a:endParaRPr lang="zh-CN" altLang="en-US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555526"/>
            <a:ext cx="813690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4000" kern="100" dirty="0">
                <a:latin typeface="楷体" pitchFamily="49" charset="-122"/>
                <a:ea typeface="楷体" pitchFamily="49" charset="-122"/>
                <a:cs typeface="Times New Roman"/>
              </a:rPr>
              <a:t>时间特点：一去不复返</a:t>
            </a:r>
            <a:r>
              <a:rPr lang="en-US" altLang="zh-CN" sz="4000" kern="100" dirty="0">
                <a:latin typeface="楷体" pitchFamily="49" charset="-122"/>
                <a:ea typeface="楷体" pitchFamily="49" charset="-122"/>
                <a:cs typeface="Times New Roman"/>
              </a:rPr>
              <a:t>--1</a:t>
            </a:r>
            <a:endParaRPr lang="zh-CN" altLang="zh-CN" sz="4000" kern="100" dirty="0">
              <a:latin typeface="楷体" pitchFamily="49" charset="-122"/>
              <a:ea typeface="楷体" pitchFamily="49" charset="-122"/>
              <a:cs typeface="Times New Roman"/>
            </a:endParaRPr>
          </a:p>
          <a:p>
            <a:endParaRPr lang="en-US" altLang="zh-CN" sz="4000" kern="100" dirty="0" smtClean="0">
              <a:latin typeface="楷体" pitchFamily="49" charset="-122"/>
              <a:ea typeface="楷体" pitchFamily="49" charset="-122"/>
              <a:cs typeface="Times New Roman"/>
            </a:endParaRPr>
          </a:p>
          <a:p>
            <a:r>
              <a:rPr lang="zh-CN" altLang="zh-CN" sz="4000" kern="100" dirty="0" smtClean="0">
                <a:latin typeface="楷体" pitchFamily="49" charset="-122"/>
                <a:ea typeface="楷体" pitchFamily="49" charset="-122"/>
                <a:cs typeface="Times New Roman"/>
              </a:rPr>
              <a:t>作者</a:t>
            </a:r>
            <a:r>
              <a:rPr lang="zh-CN" altLang="zh-CN" sz="4000" kern="100" dirty="0">
                <a:latin typeface="楷体" pitchFamily="49" charset="-122"/>
                <a:ea typeface="楷体" pitchFamily="49" charset="-122"/>
                <a:cs typeface="Times New Roman"/>
              </a:rPr>
              <a:t>的日子悄然离去</a:t>
            </a:r>
            <a:r>
              <a:rPr lang="en-US" altLang="zh-CN" sz="4000" kern="100" dirty="0">
                <a:latin typeface="楷体" pitchFamily="49" charset="-122"/>
                <a:ea typeface="楷体" pitchFamily="49" charset="-122"/>
                <a:cs typeface="Times New Roman"/>
              </a:rPr>
              <a:t>2—4</a:t>
            </a:r>
            <a:endParaRPr lang="zh-CN" altLang="zh-CN" sz="4000" kern="100" dirty="0">
              <a:latin typeface="楷体" pitchFamily="49" charset="-122"/>
              <a:ea typeface="楷体" pitchFamily="49" charset="-122"/>
              <a:cs typeface="Times New Roman"/>
            </a:endParaRPr>
          </a:p>
          <a:p>
            <a:endParaRPr lang="en-US" altLang="zh-CN" sz="4000" kern="100" dirty="0" smtClean="0">
              <a:latin typeface="楷体" pitchFamily="49" charset="-122"/>
              <a:ea typeface="楷体" pitchFamily="49" charset="-122"/>
              <a:cs typeface="Times New Roman"/>
            </a:endParaRPr>
          </a:p>
          <a:p>
            <a:r>
              <a:rPr lang="zh-CN" altLang="zh-CN" sz="4000" kern="100" dirty="0" smtClean="0">
                <a:latin typeface="楷体" pitchFamily="49" charset="-122"/>
                <a:ea typeface="楷体" pitchFamily="49" charset="-122"/>
                <a:cs typeface="Times New Roman"/>
              </a:rPr>
              <a:t>首尾</a:t>
            </a:r>
            <a:r>
              <a:rPr lang="zh-CN" altLang="zh-CN" sz="4000" kern="100" dirty="0">
                <a:latin typeface="楷体" pitchFamily="49" charset="-122"/>
                <a:ea typeface="楷体" pitchFamily="49" charset="-122"/>
                <a:cs typeface="Times New Roman"/>
              </a:rPr>
              <a:t>呼应、对时光流逝的无奈</a:t>
            </a:r>
            <a:r>
              <a:rPr lang="en-US" altLang="zh-CN" sz="4000" kern="100" dirty="0">
                <a:latin typeface="楷体" pitchFamily="49" charset="-122"/>
                <a:ea typeface="楷体" pitchFamily="49" charset="-122"/>
                <a:cs typeface="Times New Roman"/>
              </a:rPr>
              <a:t>—5</a:t>
            </a:r>
            <a:endParaRPr lang="zh-CN" altLang="zh-CN" sz="4000" kern="100" dirty="0">
              <a:latin typeface="楷体" pitchFamily="49" charset="-122"/>
              <a:ea typeface="楷体" pitchFamily="49" charset="-122"/>
              <a:cs typeface="Times New Roman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1295636" y="4299942"/>
            <a:ext cx="1224136" cy="432048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rgbClr val="0070C0"/>
                </a:solidFill>
              </a:rPr>
              <a:t>整体回顾</a:t>
            </a:r>
            <a:endParaRPr lang="zh-CN" altLang="en-US" dirty="0">
              <a:solidFill>
                <a:srgbClr val="0070C0"/>
              </a:solidFill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3023828" y="4299942"/>
            <a:ext cx="1224136" cy="43204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rgbClr val="0070C0"/>
                </a:solidFill>
              </a:rPr>
              <a:t>探究学习</a:t>
            </a:r>
            <a:endParaRPr lang="zh-CN" altLang="en-US" dirty="0">
              <a:solidFill>
                <a:srgbClr val="0070C0"/>
              </a:solidFill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4824028" y="4299942"/>
            <a:ext cx="1224136" cy="43204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rgbClr val="0070C0"/>
                </a:solidFill>
              </a:rPr>
              <a:t>拓展</a:t>
            </a:r>
            <a:r>
              <a:rPr lang="zh-CN" altLang="en-US" dirty="0" smtClean="0">
                <a:solidFill>
                  <a:srgbClr val="0070C0"/>
                </a:solidFill>
              </a:rPr>
              <a:t>延伸</a:t>
            </a:r>
            <a:endParaRPr lang="zh-CN" altLang="en-US" dirty="0">
              <a:solidFill>
                <a:srgbClr val="0070C0"/>
              </a:solidFill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6696236" y="4299942"/>
            <a:ext cx="1224136" cy="43204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rgbClr val="0070C0"/>
                </a:solidFill>
              </a:rPr>
              <a:t>课后作业</a:t>
            </a:r>
            <a:endParaRPr lang="zh-CN" altLang="en-US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339502"/>
            <a:ext cx="89289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kern="100" dirty="0" smtClean="0">
                <a:latin typeface="Calibri"/>
                <a:cs typeface="Times New Roman"/>
              </a:rPr>
              <a:t>燕</a:t>
            </a:r>
            <a:r>
              <a:rPr lang="zh-CN" altLang="zh-CN" sz="3200" kern="100" dirty="0" smtClean="0">
                <a:latin typeface="Calibri"/>
                <a:cs typeface="Times New Roman"/>
              </a:rPr>
              <a:t>子</a:t>
            </a:r>
            <a:r>
              <a:rPr lang="zh-CN" altLang="zh-CN" sz="3200" kern="100" dirty="0">
                <a:latin typeface="Calibri"/>
                <a:cs typeface="Times New Roman"/>
              </a:rPr>
              <a:t>去了，有再来的时候；杨柳枯了，有再青的时候；桃花谢了，有再开的时候。但是，聪明的，你告诉我，我们的日子为什么一去不复返呢？——是有人偷了他们罢：那是谁？又藏在何处呢？是他们自己逃走了罢：现在又到了哪里呢？</a:t>
            </a:r>
            <a:endParaRPr lang="zh-CN" altLang="zh-CN" sz="3200" kern="100" dirty="0">
              <a:latin typeface="Calibri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3003798"/>
            <a:ext cx="86409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kern="100" dirty="0" smtClean="0">
                <a:latin typeface="Calibri"/>
                <a:cs typeface="Times New Roman"/>
              </a:rPr>
              <a:t>    </a:t>
            </a:r>
            <a:r>
              <a:rPr lang="zh-CN" altLang="zh-CN" sz="4000" kern="100" dirty="0" smtClean="0">
                <a:solidFill>
                  <a:srgbClr val="FF0000"/>
                </a:solidFill>
                <a:latin typeface="Calibri"/>
                <a:cs typeface="Times New Roman"/>
              </a:rPr>
              <a:t>可以</a:t>
            </a:r>
            <a:r>
              <a:rPr lang="zh-CN" altLang="zh-CN" sz="4000" kern="100" dirty="0">
                <a:solidFill>
                  <a:srgbClr val="FF0000"/>
                </a:solidFill>
                <a:latin typeface="Calibri"/>
                <a:cs typeface="Times New Roman"/>
              </a:rPr>
              <a:t>重来</a:t>
            </a:r>
            <a:r>
              <a:rPr lang="zh-CN" altLang="zh-CN" sz="4000" kern="100" dirty="0">
                <a:latin typeface="Calibri"/>
                <a:cs typeface="Times New Roman"/>
              </a:rPr>
              <a:t>：燕子、杨柳、桃花……</a:t>
            </a:r>
            <a:endParaRPr lang="zh-CN" altLang="zh-CN" sz="3200" kern="100" dirty="0">
              <a:latin typeface="Calibri"/>
              <a:cs typeface="Times New Roman"/>
            </a:endParaRPr>
          </a:p>
          <a:p>
            <a:r>
              <a:rPr lang="zh-CN" altLang="zh-CN" sz="4000" kern="100" dirty="0">
                <a:solidFill>
                  <a:srgbClr val="FF0000"/>
                </a:solidFill>
                <a:latin typeface="Calibri"/>
                <a:cs typeface="Times New Roman"/>
              </a:rPr>
              <a:t>一去不复返</a:t>
            </a:r>
            <a:r>
              <a:rPr lang="zh-CN" altLang="zh-CN" sz="4000" kern="100" dirty="0">
                <a:latin typeface="Calibri"/>
                <a:cs typeface="Times New Roman"/>
              </a:rPr>
              <a:t>：时间</a:t>
            </a:r>
            <a:endParaRPr lang="zh-CN" altLang="zh-CN" sz="3200" kern="100" dirty="0">
              <a:latin typeface="Calibri"/>
              <a:cs typeface="Times New Roman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1259632" y="4515966"/>
            <a:ext cx="1224136" cy="43204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rgbClr val="0070C0"/>
                </a:solidFill>
              </a:rPr>
              <a:t>整体回顾</a:t>
            </a:r>
            <a:endParaRPr lang="zh-CN" altLang="en-US" dirty="0">
              <a:solidFill>
                <a:srgbClr val="0070C0"/>
              </a:solidFill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2987824" y="4515966"/>
            <a:ext cx="1224136" cy="43204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rgbClr val="0070C0"/>
                </a:solidFill>
              </a:rPr>
              <a:t>探究学习</a:t>
            </a:r>
            <a:endParaRPr lang="zh-CN" altLang="en-US" dirty="0">
              <a:solidFill>
                <a:srgbClr val="0070C0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788024" y="4515966"/>
            <a:ext cx="1224136" cy="43204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rgbClr val="0070C0"/>
                </a:solidFill>
              </a:rPr>
              <a:t>拓展</a:t>
            </a:r>
            <a:r>
              <a:rPr lang="zh-CN" altLang="en-US" dirty="0" smtClean="0">
                <a:solidFill>
                  <a:srgbClr val="0070C0"/>
                </a:solidFill>
              </a:rPr>
              <a:t>延伸</a:t>
            </a:r>
            <a:endParaRPr lang="zh-CN" altLang="en-US" dirty="0">
              <a:solidFill>
                <a:srgbClr val="0070C0"/>
              </a:solidFill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6660232" y="4515966"/>
            <a:ext cx="1224136" cy="43204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rgbClr val="0070C0"/>
                </a:solidFill>
              </a:rPr>
              <a:t>课后作业</a:t>
            </a:r>
            <a:endParaRPr lang="zh-CN" altLang="en-US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01" y="165274"/>
            <a:ext cx="86409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/>
              <a:t>①</a:t>
            </a:r>
            <a:r>
              <a:rPr lang="zh-CN" altLang="zh-CN" sz="4000" dirty="0" smtClean="0"/>
              <a:t>燕子</a:t>
            </a:r>
            <a:r>
              <a:rPr lang="zh-CN" altLang="zh-CN" sz="4000" dirty="0"/>
              <a:t>去了，有</a:t>
            </a:r>
            <a:r>
              <a:rPr lang="zh-CN" altLang="zh-CN" sz="4000" dirty="0">
                <a:solidFill>
                  <a:srgbClr val="FF0000"/>
                </a:solidFill>
              </a:rPr>
              <a:t>再</a:t>
            </a:r>
            <a:r>
              <a:rPr lang="zh-CN" altLang="zh-CN" sz="4000" dirty="0"/>
              <a:t>来的时候；杨柳枯了，有</a:t>
            </a:r>
            <a:r>
              <a:rPr lang="zh-CN" altLang="zh-CN" sz="4000" dirty="0">
                <a:solidFill>
                  <a:srgbClr val="FF0000"/>
                </a:solidFill>
              </a:rPr>
              <a:t>再</a:t>
            </a:r>
            <a:r>
              <a:rPr lang="zh-CN" altLang="zh-CN" sz="4000" dirty="0"/>
              <a:t>青的时候；桃花谢了，有</a:t>
            </a:r>
            <a:r>
              <a:rPr lang="zh-CN" altLang="zh-CN" sz="4000" dirty="0">
                <a:solidFill>
                  <a:srgbClr val="FF0000"/>
                </a:solidFill>
              </a:rPr>
              <a:t>再</a:t>
            </a:r>
            <a:r>
              <a:rPr lang="zh-CN" altLang="zh-CN" sz="4000" dirty="0"/>
              <a:t>开的时候。</a:t>
            </a:r>
            <a:endParaRPr lang="zh-CN" altLang="zh-CN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143489" y="1995686"/>
            <a:ext cx="885698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cs typeface="Times New Roman"/>
              </a:rPr>
              <a:t>②</a:t>
            </a:r>
            <a:r>
              <a:rPr lang="zh-CN" altLang="zh-CN" sz="4000" dirty="0" smtClean="0">
                <a:cs typeface="Times New Roman"/>
              </a:rPr>
              <a:t>但是</a:t>
            </a:r>
            <a:r>
              <a:rPr lang="zh-CN" altLang="zh-CN" sz="4000" dirty="0">
                <a:cs typeface="Times New Roman"/>
              </a:rPr>
              <a:t>，聪明的，你告诉我，我们的日子为什么</a:t>
            </a:r>
            <a:r>
              <a:rPr lang="zh-CN" altLang="zh-CN" sz="4000" dirty="0">
                <a:solidFill>
                  <a:srgbClr val="FF0000"/>
                </a:solidFill>
                <a:cs typeface="Times New Roman"/>
              </a:rPr>
              <a:t>一去不复返</a:t>
            </a:r>
            <a:r>
              <a:rPr lang="zh-CN" altLang="zh-CN" sz="4000" dirty="0">
                <a:cs typeface="Times New Roman"/>
              </a:rPr>
              <a:t>呢</a:t>
            </a:r>
            <a:r>
              <a:rPr lang="zh-CN" altLang="zh-CN" sz="4000" dirty="0">
                <a:solidFill>
                  <a:srgbClr val="0070C0"/>
                </a:solidFill>
                <a:cs typeface="Times New Roman"/>
              </a:rPr>
              <a:t>？</a:t>
            </a:r>
            <a:r>
              <a:rPr lang="zh-CN" altLang="zh-CN" sz="4000" dirty="0">
                <a:cs typeface="Times New Roman"/>
              </a:rPr>
              <a:t>——是有人偷了他们罢：那是谁</a:t>
            </a:r>
            <a:r>
              <a:rPr lang="zh-CN" altLang="zh-CN" sz="4000" dirty="0">
                <a:solidFill>
                  <a:srgbClr val="0070C0"/>
                </a:solidFill>
                <a:cs typeface="Times New Roman"/>
              </a:rPr>
              <a:t>？</a:t>
            </a:r>
            <a:r>
              <a:rPr lang="zh-CN" altLang="zh-CN" sz="4000" dirty="0">
                <a:cs typeface="Times New Roman"/>
              </a:rPr>
              <a:t>又藏在何处呢</a:t>
            </a:r>
            <a:r>
              <a:rPr lang="zh-CN" altLang="zh-CN" sz="4000" dirty="0">
                <a:solidFill>
                  <a:srgbClr val="0070C0"/>
                </a:solidFill>
                <a:cs typeface="Times New Roman"/>
              </a:rPr>
              <a:t>？</a:t>
            </a:r>
            <a:r>
              <a:rPr lang="zh-CN" altLang="zh-CN" sz="4000" dirty="0">
                <a:cs typeface="Times New Roman"/>
              </a:rPr>
              <a:t>是他们自己逃走了罢：现在又到了哪里呢</a:t>
            </a:r>
            <a:r>
              <a:rPr lang="zh-CN" altLang="zh-CN" sz="4000" dirty="0">
                <a:solidFill>
                  <a:srgbClr val="0070C0"/>
                </a:solidFill>
                <a:cs typeface="Times New Roman"/>
              </a:rPr>
              <a:t>？</a:t>
            </a:r>
            <a:endParaRPr lang="zh-CN" altLang="zh-CN" sz="4000" kern="100" dirty="0">
              <a:solidFill>
                <a:srgbClr val="0070C0"/>
              </a:solidFill>
              <a:latin typeface="楷体" pitchFamily="49" charset="-122"/>
              <a:ea typeface="楷体" pitchFamily="49" charset="-122"/>
              <a:cs typeface="Times New Roman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043608" y="4550231"/>
            <a:ext cx="6624736" cy="432048"/>
            <a:chOff x="251520" y="4371950"/>
            <a:chExt cx="6624736" cy="432048"/>
          </a:xfrm>
        </p:grpSpPr>
        <p:sp>
          <p:nvSpPr>
            <p:cNvPr id="7" name="圆角矩形 6"/>
            <p:cNvSpPr/>
            <p:nvPr/>
          </p:nvSpPr>
          <p:spPr>
            <a:xfrm>
              <a:off x="251520" y="4371950"/>
              <a:ext cx="1224136" cy="432048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rgbClr val="0070C0"/>
                  </a:solidFill>
                </a:rPr>
                <a:t>整体回顾</a:t>
              </a:r>
              <a:endParaRPr lang="zh-CN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1979712" y="4371950"/>
              <a:ext cx="1224136" cy="432048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rgbClr val="0070C0"/>
                  </a:solidFill>
                </a:rPr>
                <a:t>探究学习</a:t>
              </a:r>
              <a:endParaRPr lang="zh-CN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3779912" y="4371950"/>
              <a:ext cx="1224136" cy="432048"/>
            </a:xfrm>
            <a:prstGeom prst="round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solidFill>
                    <a:srgbClr val="0070C0"/>
                  </a:solidFill>
                </a:rPr>
                <a:t>拓展</a:t>
              </a:r>
              <a:r>
                <a:rPr lang="zh-CN" altLang="en-US" dirty="0" smtClean="0">
                  <a:solidFill>
                    <a:srgbClr val="0070C0"/>
                  </a:solidFill>
                </a:rPr>
                <a:t>延伸</a:t>
              </a:r>
              <a:endParaRPr lang="zh-CN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5652120" y="4371950"/>
              <a:ext cx="1224136" cy="432048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rgbClr val="0070C0"/>
                  </a:solidFill>
                </a:rPr>
                <a:t>课后作业</a:t>
              </a:r>
              <a:endParaRPr lang="zh-CN" altLang="en-US" dirty="0">
                <a:solidFill>
                  <a:srgbClr val="0070C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95486"/>
            <a:ext cx="87849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4000" kern="100" dirty="0">
                <a:latin typeface="Calibri"/>
                <a:cs typeface="Times New Roman"/>
              </a:rPr>
              <a:t>我不知道他们给了我多少日子；但我的手确乎是渐渐空虚了。在默默里算着，八千多日子已经从我手中溜去；像针尖上一滴水滴在大海里，我的日子滴在时间的流里，没有声音，也没有影子。我不禁</a:t>
            </a:r>
            <a:r>
              <a:rPr lang="zh-CN" altLang="zh-CN" sz="4000" kern="100" dirty="0">
                <a:solidFill>
                  <a:srgbClr val="FF0000"/>
                </a:solidFill>
                <a:latin typeface="Calibri"/>
                <a:cs typeface="Times New Roman"/>
              </a:rPr>
              <a:t>头涔涔而泪潸潸</a:t>
            </a:r>
            <a:r>
              <a:rPr lang="zh-CN" altLang="zh-CN" sz="4000" kern="100" dirty="0">
                <a:latin typeface="Calibri"/>
                <a:cs typeface="Times New Roman"/>
              </a:rPr>
              <a:t>了。</a:t>
            </a:r>
            <a:endParaRPr lang="zh-CN" altLang="zh-CN" sz="3200" kern="100" dirty="0">
              <a:latin typeface="Calibri"/>
              <a:cs typeface="Times New Roman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043608" y="4550231"/>
            <a:ext cx="6624736" cy="432048"/>
            <a:chOff x="251520" y="4371950"/>
            <a:chExt cx="6624736" cy="432048"/>
          </a:xfrm>
        </p:grpSpPr>
        <p:sp>
          <p:nvSpPr>
            <p:cNvPr id="4" name="圆角矩形 3"/>
            <p:cNvSpPr/>
            <p:nvPr/>
          </p:nvSpPr>
          <p:spPr>
            <a:xfrm>
              <a:off x="251520" y="4371950"/>
              <a:ext cx="1224136" cy="432048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rgbClr val="0070C0"/>
                  </a:solidFill>
                </a:rPr>
                <a:t>整体回顾</a:t>
              </a:r>
              <a:endParaRPr lang="zh-CN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1979712" y="4371950"/>
              <a:ext cx="1224136" cy="432048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rgbClr val="0070C0"/>
                  </a:solidFill>
                </a:rPr>
                <a:t>探究学习</a:t>
              </a:r>
              <a:endParaRPr lang="zh-CN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3779912" y="4371950"/>
              <a:ext cx="1224136" cy="432048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solidFill>
                    <a:srgbClr val="0070C0"/>
                  </a:solidFill>
                </a:rPr>
                <a:t>拓展</a:t>
              </a:r>
              <a:r>
                <a:rPr lang="zh-CN" altLang="en-US" dirty="0" smtClean="0">
                  <a:solidFill>
                    <a:srgbClr val="0070C0"/>
                  </a:solidFill>
                </a:rPr>
                <a:t>延伸</a:t>
              </a:r>
              <a:endParaRPr lang="zh-CN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5652120" y="4371950"/>
              <a:ext cx="1224136" cy="432048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rgbClr val="0070C0"/>
                  </a:solidFill>
                </a:rPr>
                <a:t>课后作业</a:t>
              </a:r>
              <a:endParaRPr lang="zh-CN" altLang="en-US" dirty="0">
                <a:solidFill>
                  <a:srgbClr val="0070C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3921" y="0"/>
            <a:ext cx="878497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kern="100" dirty="0" smtClean="0">
                <a:latin typeface="Calibri"/>
                <a:cs typeface="Times New Roman"/>
              </a:rPr>
              <a:t>①</a:t>
            </a:r>
            <a:r>
              <a:rPr lang="zh-CN" altLang="zh-CN" sz="4000" kern="100" dirty="0" smtClean="0">
                <a:latin typeface="Calibri"/>
                <a:cs typeface="Times New Roman"/>
              </a:rPr>
              <a:t>我</a:t>
            </a:r>
            <a:r>
              <a:rPr lang="zh-CN" altLang="zh-CN" sz="4000" kern="100" dirty="0">
                <a:latin typeface="Calibri"/>
                <a:cs typeface="Times New Roman"/>
              </a:rPr>
              <a:t>不知道他们给了我多少日子；但我的手确乎是渐渐</a:t>
            </a:r>
            <a:r>
              <a:rPr lang="zh-CN" altLang="zh-CN" sz="4000" kern="100" dirty="0">
                <a:solidFill>
                  <a:srgbClr val="FF0000"/>
                </a:solidFill>
                <a:latin typeface="Calibri"/>
                <a:cs typeface="Times New Roman"/>
              </a:rPr>
              <a:t>空虚</a:t>
            </a:r>
            <a:r>
              <a:rPr lang="zh-CN" altLang="zh-CN" sz="4000" kern="100" dirty="0">
                <a:latin typeface="Calibri"/>
                <a:cs typeface="Times New Roman"/>
              </a:rPr>
              <a:t>了</a:t>
            </a:r>
            <a:r>
              <a:rPr lang="zh-CN" altLang="zh-CN" sz="4000" kern="100" dirty="0" smtClean="0">
                <a:latin typeface="Calibri"/>
                <a:cs typeface="Times New Roman"/>
              </a:rPr>
              <a:t>。</a:t>
            </a:r>
            <a:r>
              <a:rPr lang="zh-CN" altLang="en-US" sz="4000" kern="100" dirty="0" smtClean="0">
                <a:latin typeface="Calibri"/>
                <a:cs typeface="Times New Roman"/>
              </a:rPr>
              <a:t>②</a:t>
            </a:r>
            <a:r>
              <a:rPr lang="zh-CN" altLang="zh-CN" sz="4000" kern="100" dirty="0" smtClean="0">
                <a:latin typeface="Calibri"/>
                <a:cs typeface="Times New Roman"/>
              </a:rPr>
              <a:t>在</a:t>
            </a:r>
            <a:r>
              <a:rPr lang="zh-CN" altLang="zh-CN" sz="4000" kern="100" dirty="0">
                <a:latin typeface="Calibri"/>
                <a:cs typeface="Times New Roman"/>
              </a:rPr>
              <a:t>默默里算着，八千多日子已经从我手中</a:t>
            </a:r>
            <a:r>
              <a:rPr lang="zh-CN" altLang="zh-CN" sz="4000" kern="100" dirty="0">
                <a:solidFill>
                  <a:srgbClr val="FF0000"/>
                </a:solidFill>
                <a:latin typeface="Calibri"/>
                <a:cs typeface="Times New Roman"/>
              </a:rPr>
              <a:t>溜</a:t>
            </a:r>
            <a:r>
              <a:rPr lang="zh-CN" altLang="zh-CN" sz="4000" kern="100" dirty="0">
                <a:latin typeface="Calibri"/>
                <a:cs typeface="Times New Roman"/>
              </a:rPr>
              <a:t>去</a:t>
            </a:r>
            <a:r>
              <a:rPr lang="zh-CN" altLang="zh-CN" sz="4000" kern="100" dirty="0" smtClean="0">
                <a:latin typeface="Calibri"/>
                <a:cs typeface="Times New Roman"/>
              </a:rPr>
              <a:t>；</a:t>
            </a:r>
            <a:endParaRPr lang="zh-CN" altLang="zh-CN" sz="3200" kern="100" dirty="0">
              <a:latin typeface="Calibri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261" y="2427734"/>
            <a:ext cx="87849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zh-CN" sz="4000" kern="100" dirty="0">
                <a:solidFill>
                  <a:prstClr val="black"/>
                </a:solidFill>
                <a:latin typeface="Calibri"/>
                <a:cs typeface="Times New Roman"/>
              </a:rPr>
              <a:t>像针尖上一滴水滴在大海里，我的日子滴在时间的流里，没有声音，也没有影子。我不禁</a:t>
            </a:r>
            <a:r>
              <a:rPr lang="zh-CN" altLang="zh-CN" sz="4000" kern="100" dirty="0">
                <a:solidFill>
                  <a:srgbClr val="FF0000"/>
                </a:solidFill>
                <a:latin typeface="Calibri"/>
                <a:cs typeface="Times New Roman"/>
              </a:rPr>
              <a:t>头涔涔而泪潸潸</a:t>
            </a:r>
            <a:r>
              <a:rPr lang="zh-CN" altLang="zh-CN" sz="4000" kern="100" dirty="0">
                <a:solidFill>
                  <a:prstClr val="black"/>
                </a:solidFill>
                <a:latin typeface="Calibri"/>
                <a:cs typeface="Times New Roman"/>
              </a:rPr>
              <a:t>了。</a:t>
            </a:r>
            <a:endParaRPr lang="zh-CN" altLang="zh-CN" sz="3200" kern="100" dirty="0">
              <a:solidFill>
                <a:prstClr val="black"/>
              </a:solidFill>
              <a:latin typeface="Calibri"/>
              <a:cs typeface="Times New Roman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043608" y="4550231"/>
            <a:ext cx="6624736" cy="432048"/>
            <a:chOff x="251520" y="4371950"/>
            <a:chExt cx="6624736" cy="432048"/>
          </a:xfrm>
        </p:grpSpPr>
        <p:sp>
          <p:nvSpPr>
            <p:cNvPr id="5" name="圆角矩形 4"/>
            <p:cNvSpPr/>
            <p:nvPr/>
          </p:nvSpPr>
          <p:spPr>
            <a:xfrm>
              <a:off x="251520" y="4371950"/>
              <a:ext cx="1224136" cy="432048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rgbClr val="0070C0"/>
                  </a:solidFill>
                </a:rPr>
                <a:t>整体回顾</a:t>
              </a:r>
              <a:endParaRPr lang="zh-CN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1979712" y="4371950"/>
              <a:ext cx="1224136" cy="432048"/>
            </a:xfrm>
            <a:prstGeom prst="round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rgbClr val="0070C0"/>
                  </a:solidFill>
                </a:rPr>
                <a:t>探究学习</a:t>
              </a:r>
              <a:endParaRPr lang="zh-CN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3779912" y="4371950"/>
              <a:ext cx="1224136" cy="432048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solidFill>
                    <a:srgbClr val="0070C0"/>
                  </a:solidFill>
                </a:rPr>
                <a:t>拓展</a:t>
              </a:r>
              <a:r>
                <a:rPr lang="zh-CN" altLang="en-US" dirty="0" smtClean="0">
                  <a:solidFill>
                    <a:srgbClr val="0070C0"/>
                  </a:solidFill>
                </a:rPr>
                <a:t>延伸</a:t>
              </a:r>
              <a:endParaRPr lang="zh-CN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5652120" y="4371950"/>
              <a:ext cx="1224136" cy="432048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rgbClr val="0070C0"/>
                  </a:solidFill>
                </a:rPr>
                <a:t>课后作业</a:t>
              </a:r>
              <a:endParaRPr lang="zh-CN" altLang="en-US" dirty="0">
                <a:solidFill>
                  <a:srgbClr val="0070C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8074" y="195486"/>
            <a:ext cx="87849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zh-CN" sz="4000" kern="100" dirty="0">
                <a:solidFill>
                  <a:prstClr val="black"/>
                </a:solidFill>
                <a:latin typeface="Calibri"/>
                <a:cs typeface="Times New Roman"/>
              </a:rPr>
              <a:t>像针尖上一滴水滴在大海里，我的日子滴在时间的流里，没有声音，也没有影子。我不禁</a:t>
            </a:r>
            <a:r>
              <a:rPr lang="zh-CN" altLang="zh-CN" sz="4000" kern="100" dirty="0">
                <a:solidFill>
                  <a:srgbClr val="FF0000"/>
                </a:solidFill>
                <a:latin typeface="Calibri"/>
                <a:cs typeface="Times New Roman"/>
              </a:rPr>
              <a:t>头涔涔而泪潸潸</a:t>
            </a:r>
            <a:r>
              <a:rPr lang="zh-CN" altLang="zh-CN" sz="4000" kern="100" dirty="0">
                <a:solidFill>
                  <a:prstClr val="black"/>
                </a:solidFill>
                <a:latin typeface="Calibri"/>
                <a:cs typeface="Times New Roman"/>
              </a:rPr>
              <a:t>了。</a:t>
            </a:r>
            <a:endParaRPr lang="zh-CN" altLang="zh-CN" sz="3200" kern="100" dirty="0">
              <a:solidFill>
                <a:prstClr val="black"/>
              </a:solidFill>
              <a:latin typeface="Calibri"/>
              <a:cs typeface="Times New Roman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4716016" y="2211710"/>
            <a:ext cx="3456384" cy="23762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7200" dirty="0" smtClean="0"/>
              <a:t>大海图片</a:t>
            </a:r>
            <a:endParaRPr lang="zh-CN" altLang="en-US" sz="7200" dirty="0"/>
          </a:p>
        </p:txBody>
      </p:sp>
      <p:sp>
        <p:nvSpPr>
          <p:cNvPr id="5" name="泪滴形 4"/>
          <p:cNvSpPr/>
          <p:nvPr/>
        </p:nvSpPr>
        <p:spPr>
          <a:xfrm>
            <a:off x="1547664" y="2715766"/>
            <a:ext cx="288032" cy="288032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657075" y="3261923"/>
            <a:ext cx="2232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kern="100" dirty="0" smtClean="0">
                <a:solidFill>
                  <a:srgbClr val="0070C0"/>
                </a:solidFill>
                <a:latin typeface="楷体" pitchFamily="49" charset="-122"/>
                <a:ea typeface="楷体" pitchFamily="49" charset="-122"/>
                <a:cs typeface="Times New Roman"/>
              </a:rPr>
              <a:t>水滴图片</a:t>
            </a:r>
            <a:endParaRPr lang="zh-CN" altLang="en-US" sz="4000" kern="100" dirty="0">
              <a:solidFill>
                <a:srgbClr val="0070C0"/>
              </a:solidFill>
              <a:latin typeface="楷体" pitchFamily="49" charset="-122"/>
              <a:ea typeface="楷体" pitchFamily="49" charset="-122"/>
              <a:cs typeface="Times New Roman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043608" y="4550231"/>
            <a:ext cx="6624736" cy="432048"/>
            <a:chOff x="251520" y="4371950"/>
            <a:chExt cx="6624736" cy="432048"/>
          </a:xfrm>
        </p:grpSpPr>
        <p:sp>
          <p:nvSpPr>
            <p:cNvPr id="8" name="圆角矩形 7"/>
            <p:cNvSpPr/>
            <p:nvPr/>
          </p:nvSpPr>
          <p:spPr>
            <a:xfrm>
              <a:off x="251520" y="4371950"/>
              <a:ext cx="1224136" cy="432048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rgbClr val="0070C0"/>
                  </a:solidFill>
                </a:rPr>
                <a:t>整体回顾</a:t>
              </a:r>
              <a:endParaRPr lang="zh-CN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1979712" y="4371950"/>
              <a:ext cx="1224136" cy="432048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rgbClr val="0070C0"/>
                  </a:solidFill>
                </a:rPr>
                <a:t>探究学习</a:t>
              </a:r>
              <a:endParaRPr lang="zh-CN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3779912" y="4371950"/>
              <a:ext cx="1224136" cy="432048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solidFill>
                    <a:srgbClr val="0070C0"/>
                  </a:solidFill>
                </a:rPr>
                <a:t>拓展</a:t>
              </a:r>
              <a:r>
                <a:rPr lang="zh-CN" altLang="en-US" dirty="0" smtClean="0">
                  <a:solidFill>
                    <a:srgbClr val="0070C0"/>
                  </a:solidFill>
                </a:rPr>
                <a:t>延伸</a:t>
              </a:r>
              <a:endParaRPr lang="zh-CN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11" name="圆角矩形 10"/>
            <p:cNvSpPr/>
            <p:nvPr/>
          </p:nvSpPr>
          <p:spPr>
            <a:xfrm>
              <a:off x="5652120" y="4371950"/>
              <a:ext cx="1224136" cy="432048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rgbClr val="0070C0"/>
                  </a:solidFill>
                </a:rPr>
                <a:t>课后作业</a:t>
              </a:r>
              <a:endParaRPr lang="zh-CN" altLang="en-US" dirty="0">
                <a:solidFill>
                  <a:srgbClr val="0070C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43608" y="4550231"/>
            <a:ext cx="6624736" cy="432048"/>
            <a:chOff x="251520" y="4371950"/>
            <a:chExt cx="6624736" cy="432048"/>
          </a:xfrm>
        </p:grpSpPr>
        <p:sp>
          <p:nvSpPr>
            <p:cNvPr id="3" name="圆角矩形 2"/>
            <p:cNvSpPr/>
            <p:nvPr/>
          </p:nvSpPr>
          <p:spPr>
            <a:xfrm>
              <a:off x="251520" y="4371950"/>
              <a:ext cx="1224136" cy="432048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rgbClr val="0070C0"/>
                  </a:solidFill>
                </a:rPr>
                <a:t>整体回顾</a:t>
              </a:r>
              <a:endParaRPr lang="zh-CN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1979712" y="4371950"/>
              <a:ext cx="1224136" cy="432048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rgbClr val="0070C0"/>
                  </a:solidFill>
                </a:rPr>
                <a:t>探究学习</a:t>
              </a:r>
              <a:endParaRPr lang="zh-CN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3779912" y="4371950"/>
              <a:ext cx="1224136" cy="432048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solidFill>
                    <a:srgbClr val="0070C0"/>
                  </a:solidFill>
                </a:rPr>
                <a:t>拓展</a:t>
              </a:r>
              <a:r>
                <a:rPr lang="zh-CN" altLang="en-US" dirty="0" smtClean="0">
                  <a:solidFill>
                    <a:srgbClr val="0070C0"/>
                  </a:solidFill>
                </a:rPr>
                <a:t>延伸</a:t>
              </a:r>
              <a:endParaRPr lang="zh-CN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5652120" y="4371950"/>
              <a:ext cx="1224136" cy="432048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rgbClr val="0070C0"/>
                  </a:solidFill>
                </a:rPr>
                <a:t>课后作业</a:t>
              </a:r>
              <a:endParaRPr lang="zh-CN" altLang="en-US" dirty="0">
                <a:solidFill>
                  <a:srgbClr val="0070C0"/>
                </a:solidFill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179512" y="411510"/>
            <a:ext cx="8640960" cy="4236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kern="100" dirty="0">
                <a:latin typeface="楷体" pitchFamily="49" charset="-122"/>
                <a:ea typeface="楷体" pitchFamily="49" charset="-122"/>
                <a:cs typeface="Times New Roman"/>
              </a:rPr>
              <a:t>拓展</a:t>
            </a:r>
            <a:r>
              <a:rPr lang="zh-CN" altLang="en-US" sz="4000" kern="100" dirty="0" smtClean="0">
                <a:latin typeface="楷体" pitchFamily="49" charset="-122"/>
                <a:ea typeface="楷体" pitchFamily="49" charset="-122"/>
                <a:cs typeface="Times New Roman"/>
              </a:rPr>
              <a:t>延伸</a:t>
            </a:r>
            <a:endParaRPr lang="en-US" altLang="zh-CN" sz="4000" kern="100" dirty="0" smtClean="0">
              <a:latin typeface="楷体" pitchFamily="49" charset="-122"/>
              <a:ea typeface="楷体" pitchFamily="49" charset="-122"/>
              <a:cs typeface="Times New Roman"/>
            </a:endParaRPr>
          </a:p>
          <a:p>
            <a:endParaRPr lang="en-US" altLang="zh-CN" sz="3200" dirty="0" smtClean="0"/>
          </a:p>
          <a:p>
            <a:pPr indent="457200"/>
            <a:r>
              <a:rPr lang="zh-CN" altLang="en-US" sz="3200" dirty="0" smtClean="0"/>
              <a:t>推荐</a:t>
            </a:r>
            <a:r>
              <a:rPr lang="zh-CN" altLang="en-US" sz="3200" dirty="0"/>
              <a:t>阅读：朱自清的散文以语言简练、文笔秀丽著称。散文代表作有</a:t>
            </a:r>
            <a:r>
              <a:rPr lang="en-US" altLang="zh-CN" sz="3200" dirty="0"/>
              <a:t>《</a:t>
            </a:r>
            <a:r>
              <a:rPr lang="zh-CN" altLang="en-US" sz="3200" dirty="0"/>
              <a:t>荷塘月色</a:t>
            </a:r>
            <a:r>
              <a:rPr lang="en-US" altLang="zh-CN" sz="3200" dirty="0"/>
              <a:t>》《</a:t>
            </a:r>
            <a:r>
              <a:rPr lang="zh-CN" altLang="en-US" sz="3200" dirty="0"/>
              <a:t>背影</a:t>
            </a:r>
            <a:r>
              <a:rPr lang="en-US" altLang="zh-CN" sz="3200" dirty="0"/>
              <a:t>》《</a:t>
            </a:r>
            <a:r>
              <a:rPr lang="zh-CN" altLang="en-US" sz="3200" dirty="0"/>
              <a:t>绿</a:t>
            </a:r>
            <a:r>
              <a:rPr lang="en-US" altLang="zh-CN" sz="3200" dirty="0"/>
              <a:t>》</a:t>
            </a:r>
            <a:r>
              <a:rPr lang="zh-CN" altLang="en-US" sz="3200" dirty="0"/>
              <a:t>等文章，</a:t>
            </a:r>
            <a:r>
              <a:rPr lang="en-US" altLang="zh-CN" sz="3200" dirty="0"/>
              <a:t>《</a:t>
            </a:r>
            <a:r>
              <a:rPr lang="zh-CN" altLang="en-US" sz="3200" dirty="0"/>
              <a:t>朱自清散文选</a:t>
            </a:r>
            <a:r>
              <a:rPr lang="en-US" altLang="zh-CN" sz="3200" dirty="0"/>
              <a:t>》</a:t>
            </a:r>
            <a:r>
              <a:rPr lang="zh-CN" altLang="en-US" sz="3200" dirty="0"/>
              <a:t>中还有</a:t>
            </a:r>
            <a:r>
              <a:rPr lang="en-US" altLang="zh-CN" sz="3200" dirty="0"/>
              <a:t>《</a:t>
            </a:r>
            <a:r>
              <a:rPr lang="zh-CN" altLang="en-US" sz="3200" dirty="0"/>
              <a:t>踪迹</a:t>
            </a:r>
            <a:r>
              <a:rPr lang="en-US" altLang="zh-CN" sz="3200" dirty="0"/>
              <a:t>》</a:t>
            </a:r>
            <a:r>
              <a:rPr lang="zh-CN" altLang="en-US" sz="3200" dirty="0"/>
              <a:t>，</a:t>
            </a:r>
            <a:r>
              <a:rPr lang="en-US" altLang="zh-CN" sz="3200" dirty="0"/>
              <a:t>《</a:t>
            </a:r>
            <a:r>
              <a:rPr lang="zh-CN" altLang="en-US" sz="3200" dirty="0"/>
              <a:t>欧游杂记</a:t>
            </a:r>
            <a:r>
              <a:rPr lang="en-US" altLang="zh-CN" sz="3200" dirty="0"/>
              <a:t>》《</a:t>
            </a:r>
            <a:r>
              <a:rPr lang="zh-CN" altLang="en-US" sz="3200" dirty="0"/>
              <a:t>你我</a:t>
            </a:r>
            <a:r>
              <a:rPr lang="en-US" altLang="zh-CN" sz="3200" dirty="0"/>
              <a:t>》《</a:t>
            </a:r>
            <a:r>
              <a:rPr lang="zh-CN" altLang="en-US" sz="3200" dirty="0"/>
              <a:t>伦敦杂记</a:t>
            </a:r>
            <a:r>
              <a:rPr lang="en-US" altLang="zh-CN" sz="3200" dirty="0"/>
              <a:t>》</a:t>
            </a:r>
            <a:r>
              <a:rPr lang="zh-CN" altLang="en-US" sz="3200" dirty="0"/>
              <a:t>等文章都很值得我们去读。</a:t>
            </a:r>
            <a:endParaRPr lang="zh-CN" altLang="en-US" sz="3200" dirty="0"/>
          </a:p>
          <a:p>
            <a:endParaRPr lang="zh-CN" altLang="en-US" sz="4000" kern="100" dirty="0">
              <a:latin typeface="楷体" pitchFamily="49" charset="-122"/>
              <a:ea typeface="楷体" pitchFamily="49" charset="-122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267494"/>
            <a:ext cx="84969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kern="100" dirty="0" smtClean="0">
                <a:latin typeface="楷体" pitchFamily="49" charset="-122"/>
                <a:ea typeface="楷体" pitchFamily="49" charset="-122"/>
                <a:cs typeface="Times New Roman"/>
              </a:rPr>
              <a:t>作业</a:t>
            </a:r>
            <a:endParaRPr lang="en-US" altLang="zh-CN" sz="4000" kern="100" dirty="0" smtClean="0">
              <a:latin typeface="楷体" pitchFamily="49" charset="-122"/>
              <a:ea typeface="楷体" pitchFamily="49" charset="-122"/>
              <a:cs typeface="Times New Roman"/>
            </a:endParaRPr>
          </a:p>
          <a:p>
            <a:endParaRPr lang="en-US" altLang="zh-CN" sz="4000" kern="100" dirty="0">
              <a:latin typeface="楷体" pitchFamily="49" charset="-122"/>
              <a:ea typeface="楷体" pitchFamily="49" charset="-122"/>
              <a:cs typeface="Times New Roman"/>
            </a:endParaRPr>
          </a:p>
          <a:p>
            <a:r>
              <a:rPr lang="zh-CN" altLang="en-US" sz="4000" kern="100" dirty="0" smtClean="0">
                <a:latin typeface="楷体" pitchFamily="49" charset="-122"/>
                <a:ea typeface="楷体" pitchFamily="49" charset="-122"/>
                <a:cs typeface="Times New Roman"/>
              </a:rPr>
              <a:t>搜集有关时间的名人锦句。</a:t>
            </a:r>
            <a:endParaRPr lang="zh-CN" altLang="en-US" sz="4000" kern="100" dirty="0">
              <a:latin typeface="楷体" pitchFamily="49" charset="-122"/>
              <a:ea typeface="楷体" pitchFamily="49" charset="-122"/>
              <a:cs typeface="Times New Roman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173398" y="4486607"/>
            <a:ext cx="6624736" cy="432048"/>
            <a:chOff x="251520" y="4371950"/>
            <a:chExt cx="6624736" cy="432048"/>
          </a:xfrm>
        </p:grpSpPr>
        <p:sp>
          <p:nvSpPr>
            <p:cNvPr id="4" name="圆角矩形 3"/>
            <p:cNvSpPr/>
            <p:nvPr/>
          </p:nvSpPr>
          <p:spPr>
            <a:xfrm>
              <a:off x="251520" y="4371950"/>
              <a:ext cx="1224136" cy="432048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rgbClr val="0070C0"/>
                  </a:solidFill>
                </a:rPr>
                <a:t>整体回顾</a:t>
              </a:r>
              <a:endParaRPr lang="zh-CN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1979712" y="4371950"/>
              <a:ext cx="1224136" cy="432048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rgbClr val="0070C0"/>
                  </a:solidFill>
                </a:rPr>
                <a:t>探究学习</a:t>
              </a:r>
              <a:endParaRPr lang="zh-CN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3779912" y="4371950"/>
              <a:ext cx="1224136" cy="432048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solidFill>
                    <a:srgbClr val="0070C0"/>
                  </a:solidFill>
                </a:rPr>
                <a:t>拓展</a:t>
              </a:r>
              <a:r>
                <a:rPr lang="zh-CN" altLang="en-US" dirty="0" smtClean="0">
                  <a:solidFill>
                    <a:srgbClr val="0070C0"/>
                  </a:solidFill>
                </a:rPr>
                <a:t>延伸</a:t>
              </a:r>
              <a:endParaRPr lang="zh-CN" altLang="en-US" dirty="0">
                <a:solidFill>
                  <a:srgbClr val="0070C0"/>
                </a:solidFill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5652120" y="4371950"/>
              <a:ext cx="1224136" cy="432048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rgbClr val="0070C0"/>
                  </a:solidFill>
                </a:rPr>
                <a:t>课后作业</a:t>
              </a:r>
              <a:endParaRPr lang="zh-CN" altLang="en-US" dirty="0">
                <a:solidFill>
                  <a:srgbClr val="0070C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362825" y="0"/>
            <a:ext cx="1781175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9144000" cy="91059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1927225" y="-292735"/>
            <a:ext cx="3002915" cy="4680585"/>
            <a:chOff x="3053" y="-425"/>
            <a:chExt cx="4729" cy="7371"/>
          </a:xfrm>
        </p:grpSpPr>
        <p:grpSp>
          <p:nvGrpSpPr>
            <p:cNvPr id="16" name="组合 15"/>
            <p:cNvGrpSpPr/>
            <p:nvPr/>
          </p:nvGrpSpPr>
          <p:grpSpPr>
            <a:xfrm>
              <a:off x="4766" y="2712"/>
              <a:ext cx="3017" cy="4235"/>
              <a:chOff x="5272" y="2766"/>
              <a:chExt cx="3017" cy="4235"/>
            </a:xfrm>
          </p:grpSpPr>
          <p:sp>
            <p:nvSpPr>
              <p:cNvPr id="5" name="矩形 4"/>
              <p:cNvSpPr/>
              <p:nvPr/>
            </p:nvSpPr>
            <p:spPr>
              <a:xfrm>
                <a:off x="5272" y="2766"/>
                <a:ext cx="3017" cy="4235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4000" dirty="0">
                    <a:solidFill>
                      <a:schemeClr val="tx1"/>
                    </a:solidFill>
                  </a:rPr>
                  <a:t>谢谢欣赏</a:t>
                </a:r>
                <a:endParaRPr lang="zh-CN" altLang="en-US" sz="40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5575" y="3009"/>
                <a:ext cx="680" cy="68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 rot="10800000">
              <a:off x="3053" y="-425"/>
              <a:ext cx="3017" cy="4235"/>
              <a:chOff x="5272" y="2802"/>
              <a:chExt cx="3017" cy="4235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5272" y="2802"/>
                <a:ext cx="3017" cy="42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4000">
                    <a:noFill/>
                  </a:rPr>
                  <a:t>谢谢欣赏</a:t>
                </a:r>
                <a:endParaRPr lang="zh-CN" altLang="en-US" sz="4000">
                  <a:noFill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5593" y="2976"/>
                <a:ext cx="680" cy="68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1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">
                                      <p:cBhvr>
                                        <p:cTn id="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畅">
  <a:themeElements>
    <a:clrScheme name="流畅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流畅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畅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4000" kern="100" dirty="0">
            <a:latin typeface="楷体" pitchFamily="49" charset="-122"/>
            <a:ea typeface="楷体" pitchFamily="49" charset="-122"/>
            <a:cs typeface="Times New Roman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792</Words>
  <Application>WPS 演示</Application>
  <PresentationFormat>全屏显示(16:9)</PresentationFormat>
  <Paragraphs>114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流畅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60</cp:revision>
  <dcterms:created xsi:type="dcterms:W3CDTF">2016-07-03T14:03:00Z</dcterms:created>
  <dcterms:modified xsi:type="dcterms:W3CDTF">2016-07-08T12:18:46Z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2052-10.1.0.5777</vt:lpwstr>
  </property>
</Properties>
</file>