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4" r:id="rId8"/>
    <p:sldId id="265" r:id="rId9"/>
    <p:sldId id="266" r:id="rId10"/>
    <p:sldId id="267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/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3E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副标题 6"/>
          <p:cNvSpPr/>
          <p:nvPr/>
        </p:nvSpPr>
        <p:spPr>
          <a:xfrm>
            <a:off x="2307167" y="4633913"/>
            <a:ext cx="4726517" cy="466725"/>
          </a:xfrm>
          <a:prstGeom prst="roundRect">
            <a:avLst>
              <a:gd name="adj" fmla="val 50000"/>
            </a:avLst>
          </a:prstGeom>
          <a:solidFill>
            <a:srgbClr val="92D050"/>
          </a:solidFill>
          <a:ln w="9525">
            <a:noFill/>
          </a:ln>
        </p:spPr>
        <p:txBody>
          <a:bodyPr anchor="ctr"/>
          <a:lstStyle>
            <a:lvl1pPr marL="0" lvl="0" indent="0" algn="ctr" defTabSz="514350" rtl="0" eaLnBrk="1" latinLnBrk="0" hangingPunct="1">
              <a:lnSpc>
                <a:spcPct val="110000"/>
              </a:lnSpc>
              <a:spcBef>
                <a:spcPts val="1015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defRPr sz="2000" kern="1200" baseline="0">
                <a:solidFill>
                  <a:schemeClr val="bg1"/>
                </a:solidFill>
                <a:latin typeface="+mj-ea"/>
                <a:ea typeface="+mj-ea"/>
                <a:cs typeface="+mn-cs"/>
              </a:defRPr>
            </a:lvl1pPr>
            <a:lvl2pPr marL="0" lvl="1" indent="0" algn="ctr" defTabSz="51435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340"/>
              </a:spcAft>
              <a:buClr>
                <a:schemeClr val="accent2">
                  <a:lumMod val="60000"/>
                  <a:lumOff val="40000"/>
                </a:schemeClr>
              </a:buClr>
              <a:buFont typeface="幼圆" pitchFamily="49" charset="-122"/>
              <a:buNone/>
              <a:defRPr sz="1600" kern="1200" baseline="0">
                <a:solidFill>
                  <a:schemeClr val="tx1"/>
                </a:solidFill>
                <a:latin typeface="+mn-ea"/>
                <a:ea typeface="+mn-ea"/>
                <a:cs typeface="+mn-cs"/>
              </a:defRPr>
            </a:lvl2pPr>
            <a:lvl3pPr marL="514350" lvl="2" indent="-514350" algn="ctr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None/>
              <a:defRPr sz="112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771525" lvl="3" indent="-771525" algn="ctr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None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28700" lvl="4" indent="-1028700" algn="ctr" defTabSz="514350" rtl="0" eaLnBrk="1" latinLnBrk="0" hangingPunct="1">
              <a:lnSpc>
                <a:spcPct val="90000"/>
              </a:lnSpc>
              <a:spcBef>
                <a:spcPts val="280"/>
              </a:spcBef>
              <a:buFont typeface="Arial" pitchFamily="34" charset="0"/>
              <a:buNone/>
              <a:defRPr sz="1015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endParaRPr lang="en-US" altLang="zh-CN" dirty="0"/>
          </a:p>
        </p:txBody>
      </p:sp>
      <p:sp>
        <p:nvSpPr>
          <p:cNvPr id="12" name="椭圆形标注 10"/>
          <p:cNvSpPr/>
          <p:nvPr/>
        </p:nvSpPr>
        <p:spPr>
          <a:xfrm>
            <a:off x="2948517" y="819150"/>
            <a:ext cx="6089651" cy="3536950"/>
          </a:xfrm>
          <a:custGeom>
            <a:avLst/>
            <a:gdLst>
              <a:gd name="connsiteX0" fmla="*/ 1926833 w 6606208"/>
              <a:gd name="connsiteY0" fmla="*/ 3265004 h 2902226"/>
              <a:gd name="connsiteX1" fmla="*/ 1679857 w 6606208"/>
              <a:gd name="connsiteY1" fmla="*/ 2714911 h 2902226"/>
              <a:gd name="connsiteX2" fmla="*/ 1903766 w 6606208"/>
              <a:gd name="connsiteY2" fmla="*/ 136652 h 2902226"/>
              <a:gd name="connsiteX3" fmla="*/ 4251979 w 6606208"/>
              <a:gd name="connsiteY3" fmla="*/ 61163 h 2902226"/>
              <a:gd name="connsiteX4" fmla="*/ 5544588 w 6606208"/>
              <a:gd name="connsiteY4" fmla="*/ 2516967 h 2902226"/>
              <a:gd name="connsiteX5" fmla="*/ 2875697 w 6606208"/>
              <a:gd name="connsiteY5" fmla="*/ 2890025 h 2902226"/>
              <a:gd name="connsiteX6" fmla="*/ 1926833 w 6606208"/>
              <a:gd name="connsiteY6" fmla="*/ 3265004 h 2902226"/>
              <a:gd name="connsiteX0-1" fmla="*/ 1926893 w 6607890"/>
              <a:gd name="connsiteY0-2" fmla="*/ 3265005 h 3265005"/>
              <a:gd name="connsiteX1-3" fmla="*/ 1679917 w 6607890"/>
              <a:gd name="connsiteY1-4" fmla="*/ 2714912 h 3265005"/>
              <a:gd name="connsiteX2-5" fmla="*/ 1903826 w 6607890"/>
              <a:gd name="connsiteY2-6" fmla="*/ 136653 h 3265005"/>
              <a:gd name="connsiteX3-7" fmla="*/ 4252039 w 6607890"/>
              <a:gd name="connsiteY3-8" fmla="*/ 61164 h 3265005"/>
              <a:gd name="connsiteX4-9" fmla="*/ 5544648 w 6607890"/>
              <a:gd name="connsiteY4-10" fmla="*/ 2516968 h 3265005"/>
              <a:gd name="connsiteX5-11" fmla="*/ 2199896 w 6607890"/>
              <a:gd name="connsiteY5-12" fmla="*/ 2810513 h 3265005"/>
              <a:gd name="connsiteX6-13" fmla="*/ 1926893 w 6607890"/>
              <a:gd name="connsiteY6-14" fmla="*/ 3265005 h 326500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6607890" h="3265005">
                <a:moveTo>
                  <a:pt x="1926893" y="3265005"/>
                </a:moveTo>
                <a:lnTo>
                  <a:pt x="1679917" y="2714912"/>
                </a:lnTo>
                <a:cubicBezTo>
                  <a:pt x="-659081" y="2135090"/>
                  <a:pt x="-528936" y="636495"/>
                  <a:pt x="1903826" y="136653"/>
                </a:cubicBezTo>
                <a:cubicBezTo>
                  <a:pt x="2638883" y="-14374"/>
                  <a:pt x="3474767" y="-41245"/>
                  <a:pt x="4252039" y="61164"/>
                </a:cubicBezTo>
                <a:cubicBezTo>
                  <a:pt x="6701635" y="383911"/>
                  <a:pt x="7423072" y="1754557"/>
                  <a:pt x="5544648" y="2516968"/>
                </a:cubicBezTo>
                <a:cubicBezTo>
                  <a:pt x="4824990" y="2809061"/>
                  <a:pt x="3171440" y="2866210"/>
                  <a:pt x="2199896" y="2810513"/>
                </a:cubicBezTo>
                <a:lnTo>
                  <a:pt x="1926893" y="3265005"/>
                </a:lnTo>
                <a:close/>
              </a:path>
            </a:pathLst>
          </a:custGeom>
          <a:noFill/>
          <a:ln w="762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形标注 12"/>
          <p:cNvSpPr/>
          <p:nvPr/>
        </p:nvSpPr>
        <p:spPr>
          <a:xfrm>
            <a:off x="8104717" y="3589338"/>
            <a:ext cx="1653117" cy="966788"/>
          </a:xfrm>
          <a:prstGeom prst="wedgeEllipseCallout">
            <a:avLst/>
          </a:prstGeom>
          <a:noFill/>
          <a:ln w="381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文本框 13"/>
          <p:cNvSpPr txBox="1"/>
          <p:nvPr/>
        </p:nvSpPr>
        <p:spPr>
          <a:xfrm>
            <a:off x="8379884" y="3865563"/>
            <a:ext cx="1318683" cy="6858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</a:bodyPr>
          <a:p>
            <a:pPr lvl="0" eaLnBrk="1" hangingPunct="1">
              <a:lnSpc>
                <a:spcPct val="130000"/>
              </a:lnSpc>
            </a:pPr>
            <a:r>
              <a:rPr lang="en-US" altLang="zh-CN" sz="3000">
                <a:latin typeface="Arial" charset="0"/>
                <a:ea typeface="微软雅黑" pitchFamily="34" charset="-122"/>
              </a:rPr>
              <a:t>``````</a:t>
            </a:r>
            <a:endParaRPr lang="zh-CN" altLang="en-US" sz="3000" dirty="0">
              <a:latin typeface="Arial" charset="0"/>
              <a:ea typeface="微软雅黑" pitchFamily="34" charset="-122"/>
            </a:endParaRPr>
          </a:p>
        </p:txBody>
      </p:sp>
      <p:sp>
        <p:nvSpPr>
          <p:cNvPr id="4" name="KSO_BT1"/>
          <p:cNvSpPr>
            <a:spLocks noGrp="1"/>
          </p:cNvSpPr>
          <p:nvPr>
            <p:ph type="ctrTitle"/>
          </p:nvPr>
        </p:nvSpPr>
        <p:spPr>
          <a:xfrm rot="-60000">
            <a:off x="3200400" y="1512888"/>
            <a:ext cx="5628217" cy="1730375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lstStyle>
            <a:lvl1pPr lvl="0" algn="ctr">
              <a:defRPr sz="3600" kern="1200"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5" name="KSO_FD"/>
          <p:cNvSpPr>
            <a:spLocks noGrp="1"/>
          </p:cNvSpPr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sp>
        <p:nvSpPr>
          <p:cNvPr id="8" name="KSO_BC1"/>
          <p:cNvSpPr>
            <a:spLocks noGrp="1"/>
          </p:cNvSpPr>
          <p:nvPr>
            <p:ph type="subTitle" idx="1"/>
          </p:nvPr>
        </p:nvSpPr>
        <p:spPr>
          <a:xfrm>
            <a:off x="2235200" y="4635500"/>
            <a:ext cx="4876800" cy="444500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t"/>
          <a:lstStyle>
            <a:lvl1pPr marL="0" lvl="0" indent="0" algn="ctr">
              <a:buNone/>
              <a:defRPr sz="2000" kern="1200">
                <a:solidFill>
                  <a:schemeClr val="bg1"/>
                </a:solidFill>
              </a:defRPr>
            </a:lvl1pPr>
            <a:lvl2pPr marL="0" lvl="1" indent="0" algn="ctr">
              <a:buNone/>
              <a:defRPr sz="2000" kern="1200">
                <a:solidFill>
                  <a:schemeClr val="bg1"/>
                </a:solidFill>
              </a:defRPr>
            </a:lvl2pPr>
            <a:lvl3pPr marL="514350" lvl="2" indent="-514350" algn="ctr">
              <a:buNone/>
              <a:defRPr sz="2000" kern="1200">
                <a:solidFill>
                  <a:schemeClr val="bg1"/>
                </a:solidFill>
              </a:defRPr>
            </a:lvl3pPr>
            <a:lvl4pPr marL="771525" lvl="3" indent="-771525" algn="ctr">
              <a:buNone/>
              <a:defRPr sz="2000" kern="1200">
                <a:solidFill>
                  <a:schemeClr val="bg1"/>
                </a:solidFill>
              </a:defRPr>
            </a:lvl4pPr>
            <a:lvl5pPr marL="1028700" lvl="4" indent="-1028700" algn="ctr">
              <a:buNone/>
              <a:defRPr sz="2000" kern="1200">
                <a:solidFill>
                  <a:schemeClr val="bg1"/>
                </a:solidFill>
              </a:defRPr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838200" y="1423991"/>
            <a:ext cx="5080000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5957712" y="1423991"/>
            <a:ext cx="5094116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302932" y="118532"/>
            <a:ext cx="9312101" cy="71702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9436" y="1376363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1015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1099436" y="22002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31849" y="1376363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1015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5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6431849" y="22002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</a:p>
        </p:txBody>
      </p:sp>
    </p:spTree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-8467" y="0"/>
            <a:ext cx="12192000" cy="6858000"/>
          </a:xfrm>
          <a:prstGeom prst="rect">
            <a:avLst/>
          </a:prstGeom>
          <a:solidFill>
            <a:srgbClr val="C3EA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/>
        </p:nvSpPr>
        <p:spPr>
          <a:xfrm rot="5656653">
            <a:off x="4827059" y="-3382169"/>
            <a:ext cx="2393951" cy="8331200"/>
          </a:xfrm>
          <a:custGeom>
            <a:avLst/>
            <a:gdLst>
              <a:gd name="connsiteX0" fmla="*/ 809602 w 1863002"/>
              <a:gd name="connsiteY0" fmla="*/ 11195397 h 11526835"/>
              <a:gd name="connsiteX1" fmla="*/ 1014 w 1863002"/>
              <a:gd name="connsiteY1" fmla="*/ 384863 h 11526835"/>
              <a:gd name="connsiteX2" fmla="*/ 331438 w 1863002"/>
              <a:gd name="connsiteY2" fmla="*/ 1014 h 11526835"/>
              <a:gd name="connsiteX3" fmla="*/ 715287 w 1863002"/>
              <a:gd name="connsiteY3" fmla="*/ 331438 h 11526835"/>
              <a:gd name="connsiteX4" fmla="*/ 1395550 w 1863002"/>
              <a:gd name="connsiteY4" fmla="*/ 9426309 h 11526835"/>
              <a:gd name="connsiteX5" fmla="*/ 1863002 w 1863002"/>
              <a:gd name="connsiteY5" fmla="*/ 10007099 h 11526835"/>
              <a:gd name="connsiteX6" fmla="*/ 1438991 w 1863002"/>
              <a:gd name="connsiteY6" fmla="*/ 10007099 h 11526835"/>
              <a:gd name="connsiteX7" fmla="*/ 1523875 w 1863002"/>
              <a:gd name="connsiteY7" fmla="*/ 11141972 h 11526835"/>
              <a:gd name="connsiteX8" fmla="*/ 1193451 w 1863002"/>
              <a:gd name="connsiteY8" fmla="*/ 11525821 h 11526835"/>
              <a:gd name="connsiteX9" fmla="*/ 809602 w 1863002"/>
              <a:gd name="connsiteY9" fmla="*/ 11195397 h 115268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863002" h="11526835">
                <a:moveTo>
                  <a:pt x="809602" y="11195397"/>
                </a:moveTo>
                <a:lnTo>
                  <a:pt x="1014" y="384863"/>
                </a:lnTo>
                <a:cubicBezTo>
                  <a:pt x="-13739" y="187621"/>
                  <a:pt x="134197" y="15767"/>
                  <a:pt x="331438" y="1014"/>
                </a:cubicBezTo>
                <a:cubicBezTo>
                  <a:pt x="528679" y="-13739"/>
                  <a:pt x="700534" y="134196"/>
                  <a:pt x="715287" y="331438"/>
                </a:cubicBezTo>
                <a:lnTo>
                  <a:pt x="1395550" y="9426309"/>
                </a:lnTo>
                <a:lnTo>
                  <a:pt x="1863002" y="10007099"/>
                </a:lnTo>
                <a:lnTo>
                  <a:pt x="1438991" y="10007099"/>
                </a:lnTo>
                <a:lnTo>
                  <a:pt x="1523875" y="11141972"/>
                </a:lnTo>
                <a:cubicBezTo>
                  <a:pt x="1538628" y="11339213"/>
                  <a:pt x="1390692" y="11511068"/>
                  <a:pt x="1193451" y="11525821"/>
                </a:cubicBezTo>
                <a:cubicBezTo>
                  <a:pt x="996210" y="11540574"/>
                  <a:pt x="824355" y="11392638"/>
                  <a:pt x="809602" y="11195397"/>
                </a:cubicBezTo>
                <a:close/>
              </a:path>
            </a:pathLst>
          </a:custGeom>
          <a:solidFill>
            <a:srgbClr val="92D050"/>
          </a:solidFill>
        </p:spPr>
        <p:txBody>
          <a:bodyPr vert="horz" lIns="68580" tIns="34290" rIns="68580" bIns="34290" rtlCol="0" anchor="ctr">
            <a:noAutofit/>
          </a:bodyPr>
          <a:lstStyle/>
          <a:p>
            <a:pPr marL="0" marR="0" lvl="0" indent="0" algn="ctr" defTabSz="514350" rtl="0" eaLnBrk="1" latinLnBrk="0" hangingPunct="1">
              <a:lnSpc>
                <a:spcPct val="110000"/>
              </a:lnSpc>
              <a:spcBef>
                <a:spcPts val="1015"/>
              </a:spcBef>
              <a:spcAft>
                <a:spcPts val="0"/>
              </a:spcAft>
              <a:buClr>
                <a:schemeClr val="accent1"/>
              </a:buClr>
              <a:buSzPct val="70000"/>
              <a:buFont typeface="Wingdings 2" pitchFamily="18" charset="2"/>
              <a:buNone/>
              <a:defRPr/>
            </a:pPr>
            <a:endParaRPr kumimoji="0" lang="zh-CN" altLang="en-US" sz="135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 rot="-60000">
            <a:off x="706967" y="280988"/>
            <a:ext cx="10778067" cy="700087"/>
          </a:xfrm>
          <a:prstGeom prst="rect">
            <a:avLst/>
          </a:prstGeom>
          <a:noFill/>
          <a:ln w="9525">
            <a:noFill/>
            <a:miter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en-US" altLang="x-none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bg1"/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bg1"/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558800" y="1468438"/>
            <a:ext cx="11055351" cy="48196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</p:sldLayoutIdLst>
  <p:hf sldNum="0" hdr="0" ftr="0" dt="0"/>
  <p:txStyles>
    <p:titleStyle>
      <a:lvl1pPr algn="l" defTabSz="514350" rtl="0" eaLnBrk="1" latinLnBrk="0" hangingPunct="1">
        <a:lnSpc>
          <a:spcPct val="90000"/>
        </a:lnSpc>
        <a:spcBef>
          <a:spcPct val="0"/>
        </a:spcBef>
        <a:buNone/>
        <a:defRPr sz="2800" b="1" i="0" kern="1200" baseline="0">
          <a:solidFill>
            <a:schemeClr val="bg1"/>
          </a:solidFill>
          <a:effectLst/>
          <a:latin typeface="+mj-ea"/>
          <a:ea typeface="+mj-ea"/>
          <a:cs typeface="+mj-cs"/>
        </a:defRPr>
      </a:lvl1pPr>
    </p:titleStyle>
    <p:bodyStyle>
      <a:lvl1pPr marL="200660" indent="-200660" algn="just" defTabSz="514350" rtl="0" eaLnBrk="1" latinLnBrk="0" hangingPunct="1">
        <a:lnSpc>
          <a:spcPct val="110000"/>
        </a:lnSpc>
        <a:spcBef>
          <a:spcPts val="1015"/>
        </a:spcBef>
        <a:spcAft>
          <a:spcPts val="0"/>
        </a:spcAft>
        <a:buClr>
          <a:schemeClr val="accent1"/>
        </a:buClr>
        <a:buSzPct val="70000"/>
        <a:buFont typeface="Wingdings 2" pitchFamily="18" charset="2"/>
        <a:buChar char=""/>
        <a:defRPr sz="2400" kern="1200" baseline="0">
          <a:solidFill>
            <a:schemeClr val="accent1">
              <a:lumMod val="75000"/>
            </a:schemeClr>
          </a:solidFill>
          <a:latin typeface="+mj-ea"/>
          <a:ea typeface="+mj-ea"/>
          <a:cs typeface="+mn-cs"/>
        </a:defRPr>
      </a:lvl1pPr>
      <a:lvl2pPr marL="200660" indent="-200660" algn="just" defTabSz="514350" rtl="0" eaLnBrk="1" latinLnBrk="0" hangingPunct="1">
        <a:lnSpc>
          <a:spcPct val="150000"/>
        </a:lnSpc>
        <a:spcBef>
          <a:spcPts val="0"/>
        </a:spcBef>
        <a:spcAft>
          <a:spcPts val="340"/>
        </a:spcAft>
        <a:buClr>
          <a:schemeClr val="accent2">
            <a:lumMod val="60000"/>
            <a:lumOff val="40000"/>
          </a:schemeClr>
        </a:buClr>
        <a:buFont typeface="幼圆" pitchFamily="49" charset="-122"/>
        <a:buChar char=" "/>
        <a:defRPr sz="16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643255" indent="-128905" algn="l" defTabSz="514350" rtl="0" eaLnBrk="1" latinLnBrk="0" hangingPunct="1">
        <a:lnSpc>
          <a:spcPct val="90000"/>
        </a:lnSpc>
        <a:spcBef>
          <a:spcPts val="280"/>
        </a:spcBef>
        <a:buFont typeface="Arial" pitchFamily="34" charset="0"/>
        <a:buChar char="•"/>
        <a:defRPr sz="1125" kern="1200">
          <a:solidFill>
            <a:schemeClr val="tx1"/>
          </a:solidFill>
          <a:latin typeface="+mn-lt"/>
          <a:ea typeface="+mn-ea"/>
          <a:cs typeface="+mn-cs"/>
        </a:defRPr>
      </a:lvl3pPr>
      <a:lvl4pPr marL="900430" indent="-128905" algn="l" defTabSz="514350" rtl="0" eaLnBrk="1" latinLnBrk="0" hangingPunct="1">
        <a:lnSpc>
          <a:spcPct val="90000"/>
        </a:lnSpc>
        <a:spcBef>
          <a:spcPts val="280"/>
        </a:spcBef>
        <a:buFont typeface="Arial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157605" indent="-128905" algn="l" defTabSz="514350" rtl="0" eaLnBrk="1" latinLnBrk="0" hangingPunct="1">
        <a:lnSpc>
          <a:spcPct val="90000"/>
        </a:lnSpc>
        <a:spcBef>
          <a:spcPts val="280"/>
        </a:spcBef>
        <a:buFont typeface="Arial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414780" indent="-128905" algn="l" defTabSz="514350" rtl="0" eaLnBrk="1" latinLnBrk="0" hangingPunct="1">
        <a:lnSpc>
          <a:spcPct val="90000"/>
        </a:lnSpc>
        <a:spcBef>
          <a:spcPts val="280"/>
        </a:spcBef>
        <a:buFont typeface="Arial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671955" indent="-128905" algn="l" defTabSz="514350" rtl="0" eaLnBrk="1" latinLnBrk="0" hangingPunct="1">
        <a:lnSpc>
          <a:spcPct val="90000"/>
        </a:lnSpc>
        <a:spcBef>
          <a:spcPts val="280"/>
        </a:spcBef>
        <a:buFont typeface="Arial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929130" indent="-128905" algn="l" defTabSz="514350" rtl="0" eaLnBrk="1" latinLnBrk="0" hangingPunct="1">
        <a:lnSpc>
          <a:spcPct val="90000"/>
        </a:lnSpc>
        <a:spcBef>
          <a:spcPts val="280"/>
        </a:spcBef>
        <a:buFont typeface="Arial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186305" indent="-128905" algn="l" defTabSz="514350" rtl="0" eaLnBrk="1" latinLnBrk="0" hangingPunct="1">
        <a:lnSpc>
          <a:spcPct val="90000"/>
        </a:lnSpc>
        <a:spcBef>
          <a:spcPts val="280"/>
        </a:spcBef>
        <a:buFont typeface="Arial" pitchFamily="34" charset="0"/>
        <a:buChar char="•"/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标题 7"/>
          <p:cNvSpPr>
            <a:spLocks noGrp="1"/>
          </p:cNvSpPr>
          <p:nvPr>
            <p:ph type="ctrTitle"/>
          </p:nvPr>
        </p:nvSpPr>
        <p:spPr>
          <a:xfrm>
            <a:off x="3200400" y="1512888"/>
            <a:ext cx="5628217" cy="1730375"/>
          </a:xfrm>
        </p:spPr>
        <p:txBody>
          <a:bodyPr/>
          <a:p>
            <a:r>
              <a:rPr lang="zh-CN" altLang="en-US"/>
              <a:t>三年级上册英语教学设计Which Is Your Favourite?</a:t>
            </a:r>
            <a:endParaRPr lang="zh-CN" altLang="en-US"/>
          </a:p>
        </p:txBody>
      </p:sp>
      <p:sp>
        <p:nvSpPr>
          <p:cNvPr id="9" name="副标题 8"/>
          <p:cNvSpPr>
            <a:spLocks noGrp="1"/>
          </p:cNvSpPr>
          <p:nvPr>
            <p:ph type="subTitle" idx="1"/>
          </p:nvPr>
        </p:nvSpPr>
        <p:spPr/>
        <p:txBody>
          <a:bodyPr/>
          <a:p>
            <a:r>
              <a:rPr lang="zh-CN" altLang="en-US" sz="2400"/>
              <a:t>外国语学院 英语</a:t>
            </a:r>
            <a:r>
              <a:rPr lang="en-US" altLang="zh-CN" sz="2400"/>
              <a:t>121</a:t>
            </a:r>
            <a:r>
              <a:rPr lang="zh-CN" altLang="en-US" sz="2400"/>
              <a:t>班 汪梅花</a:t>
            </a:r>
            <a:endParaRPr lang="zh-CN" altLang="en-US" sz="2400"/>
          </a:p>
          <a:p>
            <a:endParaRPr lang="zh-CN" altLang="en-US" sz="2400"/>
          </a:p>
        </p:txBody>
      </p:sp>
      <p:sp>
        <p:nvSpPr>
          <p:cNvPr id="10" name="文本框 9"/>
          <p:cNvSpPr txBox="1"/>
          <p:nvPr/>
        </p:nvSpPr>
        <p:spPr>
          <a:xfrm>
            <a:off x="2474595" y="5123180"/>
            <a:ext cx="4044950" cy="56642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pPr>
              <a:lnSpc>
                <a:spcPct val="130000"/>
              </a:lnSpc>
            </a:pPr>
            <a:r>
              <a:rPr lang="en-US" altLang="zh-CN" sz="2000" dirty="0" smtClean="0">
                <a:solidFill>
                  <a:schemeClr val="bg1"/>
                </a:solidFill>
                <a:latin typeface="+mj-ea"/>
                <a:ea typeface="+mj-ea"/>
              </a:rPr>
              <a:t>      </a:t>
            </a:r>
            <a:r>
              <a:rPr lang="zh-CN" altLang="en-US" sz="24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学号：</a:t>
            </a:r>
            <a:r>
              <a:rPr lang="en-US" altLang="zh-CN" sz="24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20120401050424</a:t>
            </a:r>
            <a:endParaRPr lang="en-US" altLang="zh-CN" sz="2400" dirty="0" smtClean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-60000">
            <a:off x="1949450" y="402590"/>
            <a:ext cx="9535160" cy="699770"/>
          </a:xfrm>
        </p:spPr>
        <p:txBody>
          <a:bodyPr/>
          <a:p>
            <a:r>
              <a:rPr lang="zh-CN" altLang="en-US" sz="4000">
                <a:sym typeface="+mn-ea"/>
              </a:rPr>
              <a:t>教育目标：</a:t>
            </a:r>
            <a:endParaRPr lang="zh-CN" altLang="en-US" sz="400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48385" y="1391285"/>
            <a:ext cx="11055350" cy="4065270"/>
          </a:xfrm>
        </p:spPr>
        <p:txBody>
          <a:bodyPr/>
          <a:p>
            <a:pPr marL="0" indent="0">
              <a:buNone/>
            </a:pPr>
            <a:r>
              <a:rPr lang="zh-CN" altLang="en-US" sz="3200"/>
              <a:t>1. 培养学生从小养成热爱劳动的好习惯。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2. 引导学生建立正确、健康的审美观。</a:t>
            </a:r>
            <a:endParaRPr lang="zh-CN" altLang="en-US" sz="32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知识目标：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85470" y="845820"/>
            <a:ext cx="11055350" cy="5217160"/>
          </a:xfrm>
        </p:spPr>
        <p:txBody>
          <a:bodyPr/>
          <a:p>
            <a:pPr marL="0" indent="0">
              <a:buNone/>
            </a:pPr>
            <a:r>
              <a:rPr lang="zh-CN" altLang="en-US" sz="1900"/>
              <a:t>基础目标：</a:t>
            </a:r>
            <a:endParaRPr lang="zh-CN" altLang="en-US" sz="1900"/>
          </a:p>
          <a:p>
            <a:r>
              <a:rPr lang="zh-CN" altLang="en-US" sz="1900"/>
              <a:t>1. Words and expressions</a:t>
            </a:r>
            <a:endParaRPr lang="zh-CN" altLang="en-US" sz="1900"/>
          </a:p>
          <a:p>
            <a:r>
              <a:rPr lang="zh-CN" altLang="en-US" sz="1900"/>
              <a:t>From Wonderland	From Farmland	From Grand Theatre</a:t>
            </a:r>
            <a:endParaRPr lang="zh-CN" altLang="en-US" sz="1900"/>
          </a:p>
          <a:p>
            <a:r>
              <a:rPr lang="zh-CN" altLang="en-US" sz="1900"/>
              <a:t>*head	kid	cute  *ear with  which   *eye   favourite  *mouth  *face  *nose  *hand   *foot	</a:t>
            </a:r>
            <a:endParaRPr lang="zh-CN" altLang="en-US" sz="1900"/>
          </a:p>
          <a:p>
            <a:r>
              <a:rPr lang="zh-CN" altLang="en-US" sz="1900"/>
              <a:t>2. Sentence patterns</a:t>
            </a:r>
            <a:endParaRPr lang="zh-CN" altLang="en-US" sz="1900"/>
          </a:p>
          <a:p>
            <a:r>
              <a:rPr lang="zh-CN" altLang="en-US" sz="1900"/>
              <a:t>From Farmland	From Grand Theatre</a:t>
            </a:r>
            <a:endParaRPr lang="zh-CN" altLang="en-US" sz="1900"/>
          </a:p>
          <a:p>
            <a:r>
              <a:rPr lang="zh-CN" altLang="en-US" sz="1900"/>
              <a:t>What can you do with ?	Watch me.</a:t>
            </a:r>
            <a:endParaRPr lang="zh-CN" altLang="en-US" sz="1900"/>
          </a:p>
          <a:p>
            <a:r>
              <a:rPr lang="zh-CN" altLang="en-US" sz="1900"/>
              <a:t>3.根据课文内容回答Questions and Answers 中的问题，并根据实际情况回答On your own中的问题。</a:t>
            </a:r>
            <a:endParaRPr lang="zh-CN" altLang="en-US" sz="1900"/>
          </a:p>
          <a:p>
            <a:r>
              <a:rPr lang="zh-CN" altLang="en-US" sz="1900"/>
              <a:t>4.Music Box </a:t>
            </a:r>
            <a:endParaRPr lang="zh-CN" altLang="en-US" sz="1900"/>
          </a:p>
          <a:p>
            <a:r>
              <a:rPr lang="zh-CN" altLang="en-US" sz="1900"/>
              <a:t>掌握字母i和j在单词中的读音。元音字母i在单词重读音节中一般发/ai/和/i/。引导学生区分/ai/, /i/这两个音素，并体会字母i在单词中的发音与拼写特点。 </a:t>
            </a:r>
            <a:endParaRPr lang="zh-CN" altLang="en-US" sz="1900"/>
          </a:p>
          <a:p>
            <a:r>
              <a:rPr lang="zh-CN" altLang="en-US" sz="1900"/>
              <a:t>5.Disneyland</a:t>
            </a:r>
            <a:endParaRPr lang="zh-CN" altLang="en-US" sz="1900"/>
          </a:p>
          <a:p>
            <a:r>
              <a:rPr lang="zh-CN" altLang="en-US" sz="1900"/>
              <a:t>这是一个音素/b/组成的绕口令。启发学生找出学过的含有/b/的单词，进行绕口令的练习。</a:t>
            </a:r>
            <a:endParaRPr lang="zh-CN" altLang="en-US" sz="19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06705" y="224790"/>
            <a:ext cx="11055350" cy="4674235"/>
          </a:xfrm>
        </p:spPr>
        <p:txBody>
          <a:bodyPr/>
          <a:p>
            <a:r>
              <a:rPr lang="zh-CN" altLang="en-US"/>
              <a:t>重难点Difficult Points</a:t>
            </a:r>
            <a:endParaRPr lang="zh-CN" altLang="en-US"/>
          </a:p>
          <a:p>
            <a:r>
              <a:rPr lang="zh-CN" altLang="en-US"/>
              <a:t>1. 使学生初步掌握情态动词can的用法及如何用于陈述句(肯定、否定形式)和疑问句及如何用来回答。</a:t>
            </a:r>
            <a:endParaRPr lang="zh-CN" altLang="en-US"/>
          </a:p>
          <a:p>
            <a:r>
              <a:rPr lang="zh-CN" altLang="en-US"/>
              <a:t>2. 学会在can句型中加入介词with的用法。例如：I can see with my eyes。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发展目标：</a:t>
            </a:r>
            <a:endParaRPr lang="zh-CN" altLang="en-US"/>
          </a:p>
          <a:p>
            <a:r>
              <a:rPr lang="zh-CN" altLang="en-US"/>
              <a:t>1. 创设一个情境，鼓励学生整合已有的语言知识，分组进行主题为“Which is your favourite?”的小品表演。</a:t>
            </a:r>
            <a:endParaRPr lang="zh-CN" altLang="en-US"/>
          </a:p>
          <a:p>
            <a:r>
              <a:rPr lang="zh-CN" altLang="en-US"/>
              <a:t>2. 能根据实际情况用can造句并用I can进行对话和讨论，表示自己的能力。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能力目标:</a:t>
            </a:r>
            <a:endParaRPr lang="zh-CN" altLang="en-US"/>
          </a:p>
          <a:p>
            <a:r>
              <a:rPr lang="zh-CN" altLang="en-US"/>
              <a:t>能用I can do sth. with my…来描述人体基本部位的功能。</a:t>
            </a:r>
            <a:endParaRPr lang="zh-CN" altLang="en-US"/>
          </a:p>
          <a:p>
            <a:endParaRPr lang="zh-CN" altLang="en-US"/>
          </a:p>
          <a:p>
            <a:endParaRPr lang="zh-CN" altLang="en-US"/>
          </a:p>
          <a:p>
            <a:r>
              <a:rPr lang="zh-CN" altLang="en-US"/>
              <a:t>情感、策略和文化等有关目标：</a:t>
            </a:r>
            <a:endParaRPr lang="zh-CN" altLang="en-US"/>
          </a:p>
          <a:p>
            <a:r>
              <a:rPr lang="zh-CN" altLang="en-US"/>
              <a:t>懂得学会在适当的场合展示自己的才能。</a:t>
            </a:r>
            <a:endParaRPr lang="zh-CN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0675" y="249555"/>
            <a:ext cx="11055350" cy="4118610"/>
          </a:xfrm>
        </p:spPr>
        <p:txBody>
          <a:bodyPr/>
          <a:p>
            <a:r>
              <a:rPr lang="zh-CN" altLang="en-US"/>
              <a:t>教学资源：</a:t>
            </a:r>
            <a:endParaRPr lang="zh-CN" altLang="en-US"/>
          </a:p>
          <a:p>
            <a:r>
              <a:rPr lang="zh-CN" altLang="en-US"/>
              <a:t>Student’s book 3A P31~P 37          Cassette 3A Unit 5</a:t>
            </a:r>
            <a:endParaRPr lang="zh-CN" altLang="en-US"/>
          </a:p>
          <a:p>
            <a:r>
              <a:rPr lang="zh-CN" altLang="en-US"/>
              <a:t>Student’s workbook 3A P27~P32    Word and picture cards 3A Unit 5</a:t>
            </a:r>
            <a:endParaRPr lang="zh-CN" altLang="en-US"/>
          </a:p>
          <a:p>
            <a:r>
              <a:rPr lang="zh-CN" altLang="en-US"/>
              <a:t>Teaching Transparencies 3A Unit 5  </a:t>
            </a:r>
            <a:endParaRPr lang="zh-CN" altLang="en-US"/>
          </a:p>
          <a:p>
            <a:endParaRPr lang="zh-CN" altLang="en-US"/>
          </a:p>
          <a:p>
            <a:r>
              <a:rPr lang="zh-CN" altLang="en-US"/>
              <a:t>教学时间：5课时（每课35~40分钟）</a:t>
            </a:r>
            <a:endParaRPr lang="zh-CN" altLang="en-US"/>
          </a:p>
          <a:p>
            <a:r>
              <a:rPr lang="zh-CN" altLang="en-US"/>
              <a:t>课时安排：建议本单元安排5教时。</a:t>
            </a:r>
            <a:endParaRPr lang="zh-CN" altLang="en-US"/>
          </a:p>
          <a:p>
            <a:r>
              <a:rPr lang="zh-CN" altLang="en-US"/>
              <a:t>	第一课时：Wonderland &amp; Language Lab</a:t>
            </a:r>
            <a:endParaRPr lang="zh-CN" altLang="en-US"/>
          </a:p>
          <a:p>
            <a:r>
              <a:rPr lang="zh-CN" altLang="en-US"/>
              <a:t>	第二课时：Farmland</a:t>
            </a:r>
            <a:endParaRPr lang="zh-CN" altLang="en-US"/>
          </a:p>
          <a:p>
            <a:r>
              <a:rPr lang="zh-CN" altLang="en-US"/>
              <a:t>	第三课时：Grand Theatre &amp; Language Lab</a:t>
            </a:r>
            <a:endParaRPr lang="zh-CN" altLang="en-US"/>
          </a:p>
          <a:p>
            <a:r>
              <a:rPr lang="zh-CN" altLang="en-US"/>
              <a:t>	第四课时：Lan guage Lab &amp; Music Box</a:t>
            </a:r>
            <a:endParaRPr lang="zh-CN" altLang="en-US"/>
          </a:p>
          <a:p>
            <a:r>
              <a:rPr lang="zh-CN" altLang="en-US"/>
              <a:t>	第五课时：Disneyland</a:t>
            </a:r>
            <a:endParaRPr lang="zh-CN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 rot="-60000">
            <a:off x="891540" y="279400"/>
            <a:ext cx="10593070" cy="699770"/>
          </a:xfrm>
        </p:spPr>
        <p:txBody>
          <a:bodyPr/>
          <a:p>
            <a:pPr algn="ctr"/>
            <a:r>
              <a:rPr lang="zh-CN" altLang="en-US" sz="3600"/>
              <a:t>Lesson Plan </a:t>
            </a:r>
            <a:endParaRPr lang="zh-CN" altLang="en-US" sz="3600"/>
          </a:p>
        </p:txBody>
      </p:sp>
      <p:graphicFrame>
        <p:nvGraphicFramePr>
          <p:cNvPr id="4" name="内容占位符 3"/>
          <p:cNvGraphicFramePr/>
          <p:nvPr>
            <p:ph idx="1"/>
          </p:nvPr>
        </p:nvGraphicFramePr>
        <p:xfrm>
          <a:off x="558800" y="1186815"/>
          <a:ext cx="11055350" cy="53219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4155"/>
                <a:gridCol w="2763520"/>
                <a:gridCol w="2764155"/>
                <a:gridCol w="2763520"/>
              </a:tblGrid>
              <a:tr h="892175">
                <a:tc>
                  <a:txBody>
                    <a:bodyPr/>
                    <a:p>
                      <a:pPr>
                        <a:buNone/>
                      </a:pPr>
                      <a:r>
                        <a:rPr sz="2400"/>
                        <a:t>Procedures</a:t>
                      </a:r>
                      <a:endParaRPr sz="24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400"/>
                        <a:t>Contents</a:t>
                      </a:r>
                      <a:endParaRPr sz="24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400"/>
                        <a:t>Methods</a:t>
                      </a:r>
                      <a:endParaRPr sz="24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000"/>
                        <a:t>Purpose</a:t>
                      </a:r>
                      <a:endParaRPr sz="2000"/>
                    </a:p>
                  </a:txBody>
                  <a:tcPr/>
                </a:tc>
              </a:tr>
              <a:tr h="1607185">
                <a:tc>
                  <a:txBody>
                    <a:bodyPr/>
                    <a:p>
                      <a:pPr>
                        <a:buNone/>
                      </a:pPr>
                      <a:r>
                        <a:rPr sz="1800"/>
                        <a:t>Pre-task preparation</a:t>
                      </a:r>
                      <a:endParaRPr sz="1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1800"/>
                        <a:t>Warming-up</a:t>
                      </a:r>
                      <a:endParaRPr sz="1800"/>
                    </a:p>
                    <a:p>
                      <a:pPr>
                        <a:buNone/>
                      </a:pPr>
                      <a:r>
                        <a:rPr sz="1800"/>
                        <a:t>Song: Head, shoulders, knees and toes.</a:t>
                      </a:r>
                      <a:endParaRPr sz="1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sz="1800"/>
                    </a:p>
                    <a:p>
                      <a:pPr>
                        <a:buNone/>
                      </a:pPr>
                      <a:r>
                        <a:rPr sz="1800"/>
                        <a:t>Sing the song in chorus</a:t>
                      </a:r>
                      <a:endParaRPr sz="1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endParaRPr sz="1800"/>
                    </a:p>
                    <a:p>
                      <a:pPr>
                        <a:buNone/>
                      </a:pPr>
                      <a:r>
                        <a:rPr sz="1800"/>
                        <a:t>通过歌曲为接下来的新课做准备。</a:t>
                      </a:r>
                      <a:endParaRPr sz="1800"/>
                    </a:p>
                  </a:txBody>
                  <a:tcPr/>
                </a:tc>
              </a:tr>
              <a:tr h="2822575">
                <a:tc>
                  <a:txBody>
                    <a:bodyPr/>
                    <a:p>
                      <a:pPr>
                        <a:buNone/>
                      </a:pPr>
                      <a:r>
                        <a:rPr sz="1800"/>
                        <a:t>While task procedures </a:t>
                      </a:r>
                      <a:endParaRPr sz="1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1800"/>
                        <a:t>Task 1</a:t>
                      </a:r>
                      <a:endParaRPr sz="1800"/>
                    </a:p>
                    <a:p>
                      <a:pPr>
                        <a:buNone/>
                      </a:pPr>
                      <a:r>
                        <a:rPr sz="1800"/>
                        <a:t>Quick response</a:t>
                      </a:r>
                      <a:endParaRPr sz="1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1800"/>
                        <a:t>1.T: Touch your mouth. Touch your …</a:t>
                      </a:r>
                      <a:endParaRPr sz="1800"/>
                    </a:p>
                    <a:p>
                      <a:pPr>
                        <a:buNone/>
                      </a:pPr>
                      <a:r>
                        <a:rPr sz="1800"/>
                        <a:t>Touch your nose with your right hand. Pull your right ear with your left hand …</a:t>
                      </a:r>
                      <a:endParaRPr sz="1800"/>
                    </a:p>
                    <a:p>
                      <a:pPr>
                        <a:buNone/>
                      </a:pPr>
                      <a:r>
                        <a:rPr sz="1800"/>
                        <a:t>2. Students do what the teacher says.</a:t>
                      </a:r>
                      <a:endParaRPr sz="1800"/>
                    </a:p>
                    <a:p>
                      <a:pPr>
                        <a:buNone/>
                      </a:pPr>
                      <a:r>
                        <a:rPr sz="1800"/>
                        <a:t>3. Learn the words about the parts of the body.</a:t>
                      </a:r>
                      <a:endParaRPr sz="18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1800"/>
                        <a:t>通过老师发出的指令学生做相应的动作，学习有关身体部位的单词。</a:t>
                      </a:r>
                      <a:endParaRPr sz="180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endParaRPr lang="zh-CN" altLang="en-US"/>
          </a:p>
        </p:txBody>
      </p:sp>
      <p:graphicFrame>
        <p:nvGraphicFramePr>
          <p:cNvPr id="4" name="内容占位符 3"/>
          <p:cNvGraphicFramePr/>
          <p:nvPr>
            <p:ph idx="1"/>
          </p:nvPr>
        </p:nvGraphicFramePr>
        <p:xfrm>
          <a:off x="527050" y="18415"/>
          <a:ext cx="11055350" cy="67183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4155"/>
                <a:gridCol w="2763520"/>
                <a:gridCol w="2764155"/>
                <a:gridCol w="2763520"/>
              </a:tblGrid>
              <a:tr h="927100">
                <a:tc>
                  <a:txBody>
                    <a:bodyPr/>
                    <a:p>
                      <a:pPr>
                        <a:buNone/>
                      </a:pPr>
                      <a:r>
                        <a:rPr sz="2400"/>
                        <a:t>Procedures</a:t>
                      </a:r>
                      <a:endParaRPr sz="24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400"/>
                        <a:t>Contents</a:t>
                      </a:r>
                      <a:endParaRPr sz="24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400"/>
                        <a:t>Methods</a:t>
                      </a:r>
                      <a:endParaRPr sz="24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000"/>
                        <a:t>Purpose</a:t>
                      </a:r>
                      <a:endParaRPr sz="2000"/>
                    </a:p>
                  </a:txBody>
                  <a:tcPr/>
                </a:tc>
              </a:tr>
              <a:tr h="2529840">
                <a:tc rowSpan="2">
                  <a:txBody>
                    <a:bodyPr/>
                    <a:p>
                      <a:pPr algn="ctr">
                        <a:buNone/>
                      </a:pPr>
                      <a:endParaRPr sz="2000"/>
                    </a:p>
                    <a:p>
                      <a:pPr algn="ctr">
                        <a:buNone/>
                      </a:pPr>
                      <a:endParaRPr sz="2000"/>
                    </a:p>
                    <a:p>
                      <a:pPr algn="ctr">
                        <a:buNone/>
                      </a:pPr>
                      <a:endParaRPr sz="2000"/>
                    </a:p>
                    <a:p>
                      <a:pPr algn="ctr">
                        <a:buNone/>
                      </a:pPr>
                      <a:endParaRPr sz="2000"/>
                    </a:p>
                    <a:p>
                      <a:pPr algn="ctr">
                        <a:buNone/>
                      </a:pPr>
                      <a:endParaRPr sz="2000"/>
                    </a:p>
                    <a:p>
                      <a:pPr algn="ctr">
                        <a:buNone/>
                      </a:pPr>
                      <a:r>
                        <a:rPr sz="2000"/>
                        <a:t>While task procedures</a:t>
                      </a:r>
                      <a:endParaRPr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000"/>
                        <a:t>Task 2</a:t>
                      </a:r>
                      <a:endParaRPr sz="2000"/>
                    </a:p>
                    <a:p>
                      <a:pPr>
                        <a:buNone/>
                      </a:pPr>
                      <a:r>
                        <a:rPr sz="2000"/>
                        <a:t>Distinguish “head” and “hand”</a:t>
                      </a:r>
                      <a:endParaRPr sz="2000"/>
                    </a:p>
                    <a:p>
                      <a:pPr>
                        <a:buNone/>
                      </a:pPr>
                      <a:r>
                        <a:rPr sz="2000"/>
                        <a:t>“foot” and “feet”</a:t>
                      </a:r>
                      <a:endParaRPr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1400"/>
                        <a:t>1</a:t>
                      </a:r>
                      <a:r>
                        <a:rPr sz="1600"/>
                        <a:t>. Listen to the teacher and point to the head/hand/foot/feet.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2. Listen and fill in the blanks.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Eg: head   hand  foot   feet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3. Choose the correct answer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Eg: Nod your _____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   A. head  B. hand</a:t>
                      </a:r>
                      <a:endParaRPr sz="16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400"/>
                        <a:t>通过身体动作和书面练习辨析形近单词，学习比较特殊的单复数形式：foot-feet</a:t>
                      </a:r>
                      <a:endParaRPr sz="2400"/>
                    </a:p>
                  </a:txBody>
                  <a:tcPr/>
                </a:tc>
              </a:tr>
              <a:tr h="3261360">
                <a:tc vMerge="1"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000"/>
                        <a:t>Task 3</a:t>
                      </a:r>
                      <a:endParaRPr sz="2000"/>
                    </a:p>
                    <a:p>
                      <a:pPr>
                        <a:buNone/>
                      </a:pPr>
                      <a:r>
                        <a:rPr sz="2000"/>
                        <a:t>Listen and act</a:t>
                      </a:r>
                      <a:endParaRPr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1600"/>
                        <a:t>1. Show a rhyme. For example: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My Little Body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Two little hands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clap, clap, clap.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Two little feet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stamp, stamp, stamp.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Two little arms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raise, raise, raise.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Two little legs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jump, jump, jump.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My little body turns around.</a:t>
                      </a:r>
                      <a:endParaRPr sz="1600"/>
                    </a:p>
                    <a:p>
                      <a:pPr>
                        <a:buNone/>
                      </a:pPr>
                      <a:r>
                        <a:rPr sz="1600"/>
                        <a:t>Stand still and sit down.</a:t>
                      </a:r>
                      <a:endParaRPr sz="16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400"/>
                        <a:t>通过朗读和表演儿歌复习巩固单词，相关的动词。通过多种形式帮助学生记忆单词。</a:t>
                      </a:r>
                      <a:endParaRPr sz="240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4" name="内容占位符 3"/>
          <p:cNvGraphicFramePr/>
          <p:nvPr>
            <p:ph idx="1"/>
          </p:nvPr>
        </p:nvGraphicFramePr>
        <p:xfrm>
          <a:off x="558800" y="1468755"/>
          <a:ext cx="11055350" cy="30232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64155"/>
                <a:gridCol w="2763520"/>
                <a:gridCol w="2764155"/>
                <a:gridCol w="2763520"/>
              </a:tblGrid>
              <a:tr h="759460">
                <a:tc>
                  <a:txBody>
                    <a:bodyPr/>
                    <a:p>
                      <a:pPr>
                        <a:buNone/>
                      </a:pPr>
                      <a:r>
                        <a:rPr sz="2400"/>
                        <a:t>Procedures</a:t>
                      </a:r>
                      <a:endParaRPr sz="24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400"/>
                        <a:t>Contents</a:t>
                      </a:r>
                      <a:endParaRPr sz="24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400"/>
                        <a:t>Methods</a:t>
                      </a:r>
                      <a:endParaRPr sz="24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000"/>
                        <a:t>Purpose</a:t>
                      </a:r>
                      <a:endParaRPr sz="2000"/>
                    </a:p>
                  </a:txBody>
                  <a:tcPr/>
                </a:tc>
              </a:tr>
              <a:tr h="2263775">
                <a:tc>
                  <a:txBody>
                    <a:bodyPr/>
                    <a:p>
                      <a:pPr>
                        <a:buNone/>
                      </a:pPr>
                      <a:r>
                        <a:rPr sz="2000"/>
                        <a:t>Post-task activities</a:t>
                      </a:r>
                      <a:endParaRPr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000"/>
                        <a:t>Learn the dialogues on the course book.</a:t>
                      </a:r>
                      <a:endParaRPr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000"/>
                        <a:t>Listen to the tape and repeat the sentences.</a:t>
                      </a:r>
                      <a:endParaRPr sz="2000"/>
                    </a:p>
                    <a:p>
                      <a:pPr>
                        <a:buNone/>
                      </a:pPr>
                      <a:r>
                        <a:rPr sz="2000"/>
                        <a:t>Role play the two dialogues.</a:t>
                      </a:r>
                      <a:endParaRPr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sz="2000"/>
                        <a:t>学习表演课本上的对话感受所学句型的功能。</a:t>
                      </a:r>
                      <a:endParaRPr sz="200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58800" y="2212975"/>
            <a:ext cx="11055350" cy="4076065"/>
          </a:xfrm>
        </p:spPr>
        <p:txBody>
          <a:bodyPr>
            <a:scene3d>
              <a:camera prst="orthographicFront"/>
              <a:lightRig rig="threePt" dir="t"/>
            </a:scene3d>
          </a:bodyPr>
          <a:p>
            <a:pPr marL="0" indent="0" algn="ctr">
              <a:buNone/>
            </a:pPr>
            <a:r>
              <a:rPr lang="en-US" altLang="zh-CN" sz="960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thank you</a:t>
            </a:r>
            <a:r>
              <a:rPr lang="zh-CN" altLang="en-US" sz="9600">
                <a:ln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！</a:t>
            </a:r>
            <a:endParaRPr lang="zh-CN" altLang="en-US" sz="9600">
              <a:ln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A000120140530A99PPBG">
  <a:themeElements>
    <a:clrScheme name="自定义 715">
      <a:dk1>
        <a:srgbClr val="434647"/>
      </a:dk1>
      <a:lt1>
        <a:srgbClr val="FFFFFF"/>
      </a:lt1>
      <a:dk2>
        <a:srgbClr val="FFFFFF"/>
      </a:dk2>
      <a:lt2>
        <a:srgbClr val="5F5F5F"/>
      </a:lt2>
      <a:accent1>
        <a:srgbClr val="70A03D"/>
      </a:accent1>
      <a:accent2>
        <a:srgbClr val="406D51"/>
      </a:accent2>
      <a:accent3>
        <a:srgbClr val="6BC2A1"/>
      </a:accent3>
      <a:accent4>
        <a:srgbClr val="79B2C1"/>
      </a:accent4>
      <a:accent5>
        <a:srgbClr val="5B6CAC"/>
      </a:accent5>
      <a:accent6>
        <a:srgbClr val="FF5757"/>
      </a:accent6>
      <a:hlink>
        <a:srgbClr val="54782D"/>
      </a:hlink>
      <a:folHlink>
        <a:srgbClr val="AFB2B4"/>
      </a:folHlink>
    </a:clrScheme>
    <a:fontScheme name="自定义 15">
      <a:majorFont>
        <a:latin typeface="Arial Black"/>
        <a:ea typeface="微软雅黑"/>
        <a:cs typeface=""/>
      </a:majorFont>
      <a:minorFont>
        <a:latin typeface="Arial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itchFamily="34" charset="0"/>
            <a:ea typeface="微软雅黑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2461</Words>
  <Application>Kingsoft Office WPP</Application>
  <PresentationFormat>宽屏</PresentationFormat>
  <Paragraphs>156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A000120140530A99PPBG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</cp:revision>
  <dcterms:created xsi:type="dcterms:W3CDTF">2015-11-08T10:43:31Z</dcterms:created>
  <dcterms:modified xsi:type="dcterms:W3CDTF">2015-11-08T12:01:33Z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2052-10.1.0.5251</vt:lpwstr>
  </property>
</Properties>
</file>