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3"/>
    <p:sldId id="257" r:id="rId4"/>
    <p:sldId id="265" r:id="rId5"/>
    <p:sldId id="258" r:id="rId6"/>
    <p:sldId id="261" r:id="rId7"/>
    <p:sldId id="270" r:id="rId8"/>
    <p:sldId id="271" r:id="rId9"/>
    <p:sldId id="273" r:id="rId10"/>
    <p:sldId id="262" r:id="rId11"/>
    <p:sldId id="272" r:id="rId12"/>
    <p:sldId id="274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0001"/>
    <a:srgbClr val="61B13E"/>
    <a:srgbClr val="61ACBF"/>
    <a:srgbClr val="A787AC"/>
    <a:srgbClr val="91ACBF"/>
    <a:srgbClr val="FFDE58"/>
    <a:srgbClr val="41700A"/>
    <a:srgbClr val="9363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5633" autoAdjust="0"/>
  </p:normalViewPr>
  <p:slideViewPr>
    <p:cSldViewPr>
      <p:cViewPr varScale="1">
        <p:scale>
          <a:sx n="107" d="100"/>
          <a:sy n="107" d="100"/>
        </p:scale>
        <p:origin x="-1734" y="-90"/>
      </p:cViewPr>
      <p:guideLst>
        <p:guide orient="horz" pos="2115"/>
        <p:guide pos="28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F6DC27C8-CAEA-4722-94A8-41AE0A998C61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271FEFE8-60AB-433C-ABEC-67D4BE314F2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207B1-E896-4E98-AD61-92F156D00E8B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1B1BE-1F0E-4D6C-B0A5-A764E965781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3DDF9-D242-474E-B128-02AE06BF7DE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5F94A-2D98-4590-8F64-7581AB1827A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D6467-7929-48F2-8ECF-07C79BFC7F6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513EC-7936-4F31-8B85-0BE7C2E751A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9652E-9506-4152-96AE-31F7FDFED57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85771-F503-4981-BE43-B952639A53B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4C1FA-5A0B-45A0-A6EC-C7512F78A112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4473B-39E7-4801-9DB6-3F1DD49C742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A8B6A-8C5F-4D76-A379-2A35842E48B0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BE587-92B7-4A3D-8DB6-306B082630E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73988-024A-472B-9858-BA5B4285D075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F6C38-EE25-43A6-A9A8-BA5CCB5DE27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EC534-26DD-4358-B6C2-CD97ED0D7BFA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56CC7-AE1C-422A-8673-DACB04636FE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D4BA0-C0C9-46FE-B7C1-4DCFC8BBA1C5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09E7D-AC12-404C-88D4-15F14ADDA98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B5663-1950-48D8-B25A-9821F35F063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ADFC2-6D61-44EE-8743-7B19A38C443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CE4A3-C786-4E40-A229-393D4E64121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06F3E-EFD6-4595-931E-80CBBB62BEE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audio" Target="../media/audio1.wav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accent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F4FB118-5E7B-49E4-8FE6-4FCE5A72234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5AD9B90-9E28-45B2-BD43-43769803330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12" name="type.wav"/>
          </p:stSnd>
        </p:sndAc>
      </p:transition>
    </mc:Choice>
    <mc:Fallback>
      <p:transition>
        <p:blinds dir="vert"/>
        <p:sndAc>
          <p:stSnd>
            <p:snd r:embed="rId12" name="type.wav"/>
          </p:stSnd>
        </p:sndAc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audio" Target="../media/audio1.wav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audio" Target="../media/audio2.wav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9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get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560" y="188595"/>
            <a:ext cx="9081770" cy="6488430"/>
          </a:xfrm>
          <a:prstGeom prst="rect">
            <a:avLst/>
          </a:prstGeom>
          <a:effectLst>
            <a:outerShdw blurRad="50800" dist="114300" dir="5400000" sx="103000" sy="103000" algn="ctr" rotWithShape="0">
              <a:srgbClr val="000000">
                <a:alpha val="31000"/>
              </a:srgbClr>
            </a:outerShdw>
            <a:reflection blurRad="6350" stA="52000" endA="300" endPos="35000" dir="5400000" sy="-100000" algn="bl" rotWithShape="0"/>
          </a:effectLst>
        </p:spPr>
      </p:pic>
      <p:sp>
        <p:nvSpPr>
          <p:cNvPr id="10" name="矩形 9"/>
          <p:cNvSpPr/>
          <p:nvPr/>
        </p:nvSpPr>
        <p:spPr>
          <a:xfrm>
            <a:off x="6732270" y="1700530"/>
            <a:ext cx="1900555" cy="1554480"/>
          </a:xfrm>
          <a:prstGeom prst="rect">
            <a:avLst/>
          </a:prstGeom>
          <a:noFill/>
          <a:ln w="12700" cmpd="sng">
            <a:solidFill>
              <a:schemeClr val="accent1">
                <a:alpha val="45000"/>
              </a:schemeClr>
            </a:solidFill>
            <a:prstDash val="solid"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9600" b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猫</a:t>
            </a:r>
            <a:endParaRPr lang="zh-CN" altLang="en-US" sz="9600" b="1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2" name="图片 11" descr="69a3a4027789659aacf2a5e114e99af0_jpg-650-90000-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195" y="260350"/>
            <a:ext cx="6190615" cy="645096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6588760" y="3573145"/>
            <a:ext cx="241300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000" b="1" i="1">
                <a:solidFill>
                  <a:schemeClr val="accent2">
                    <a:lumMod val="75000"/>
                  </a:schemeClr>
                </a:solidFill>
                <a:uFillTx/>
              </a:rPr>
              <a:t>作者</a:t>
            </a:r>
            <a:r>
              <a:rPr lang="zh-CN" altLang="en-US" sz="1800"/>
              <a:t>；</a:t>
            </a:r>
            <a:r>
              <a:rPr lang="zh-CN" altLang="en-US" sz="3600">
                <a:solidFill>
                  <a:srgbClr val="FF0000"/>
                </a:solidFill>
              </a:rPr>
              <a:t>老舍</a:t>
            </a:r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228715" y="4796790"/>
            <a:ext cx="2621280" cy="6134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>
                <a:latin typeface="微软雅黑" charset="0"/>
                <a:ea typeface="微软雅黑" charset="0"/>
              </a:rPr>
              <a:t>主讲人</a:t>
            </a:r>
            <a:r>
              <a:rPr lang="zh-CN" altLang="en-US" sz="3200"/>
              <a:t>：</a:t>
            </a:r>
            <a:r>
              <a:rPr lang="zh-CN" altLang="en-US" sz="3200">
                <a:latin typeface="微软雅黑" charset="0"/>
                <a:ea typeface="微软雅黑" charset="0"/>
              </a:rPr>
              <a:t>李颖</a:t>
            </a:r>
            <a:endParaRPr lang="zh-CN" altLang="en-US" sz="3200"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  <p:transition>
    <p:blinds dir="vert"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tx1">
              <a:lumMod val="50000"/>
              <a:lumOff val="50000"/>
            </a:schemeClr>
          </a:fgClr>
          <a:bgClr>
            <a:schemeClr val="bg1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5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6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7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8" name="TextBox 12"/>
          <p:cNvSpPr txBox="1">
            <a:spLocks noChangeArrowheads="1"/>
          </p:cNvSpPr>
          <p:nvPr/>
        </p:nvSpPr>
        <p:spPr bwMode="auto">
          <a:xfrm>
            <a:off x="539750" y="476250"/>
            <a:ext cx="4951730" cy="10706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600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教学目标</a:t>
            </a:r>
            <a:endParaRPr lang="zh-CN" altLang="en-US" sz="600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9" name="直接连接符 38"/>
          <p:cNvCxnSpPr>
            <a:stCxn id="42" idx="0"/>
          </p:cNvCxnSpPr>
          <p:nvPr/>
        </p:nvCxnSpPr>
        <p:spPr bwMode="auto">
          <a:xfrm rot="1483623" flipH="1">
            <a:off x="1697038" y="2227263"/>
            <a:ext cx="198437" cy="236537"/>
          </a:xfrm>
          <a:prstGeom prst="line">
            <a:avLst/>
          </a:prstGeom>
          <a:ln w="19050">
            <a:solidFill>
              <a:srgbClr val="61B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1043305" y="1844675"/>
            <a:ext cx="7028815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3200">
                <a:solidFill>
                  <a:srgbClr val="002060"/>
                </a:solidFill>
                <a:latin typeface="微软雅黑" charset="0"/>
                <a:ea typeface="微软雅黑" charset="0"/>
              </a:rPr>
              <a:t>1   </a:t>
            </a:r>
            <a:r>
              <a:rPr lang="zh-CN" altLang="en-US" sz="3200">
                <a:solidFill>
                  <a:srgbClr val="002060"/>
                </a:solidFill>
                <a:latin typeface="微软雅黑" charset="0"/>
                <a:ea typeface="微软雅黑" charset="0"/>
              </a:rPr>
              <a:t>能正确流利，有感情地朗读课文</a:t>
            </a:r>
            <a:r>
              <a:rPr lang="zh-CN" altLang="en-US" sz="3200">
                <a:solidFill>
                  <a:srgbClr val="002060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3200">
              <a:solidFill>
                <a:srgbClr val="002060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43305" y="3213100"/>
            <a:ext cx="7258050" cy="11010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>
                <a:solidFill>
                  <a:srgbClr val="002060"/>
                </a:solidFill>
                <a:uFillTx/>
                <a:latin typeface="微软雅黑" charset="0"/>
                <a:ea typeface="微软雅黑" charset="0"/>
              </a:rPr>
              <a:t>2．训练学生运用“摘句归纳法”概括段意的能力。</a:t>
            </a:r>
            <a:endParaRPr lang="zh-CN" altLang="en-US" sz="3200">
              <a:solidFill>
                <a:srgbClr val="002060"/>
              </a:solidFill>
              <a:uFillTx/>
              <a:latin typeface="微软雅黑" charset="0"/>
              <a:ea typeface="微软雅黑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15695" y="4580890"/>
            <a:ext cx="6936105" cy="11010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002060"/>
                </a:solidFill>
                <a:latin typeface="微软雅黑" charset="0"/>
                <a:ea typeface="微软雅黑" charset="0"/>
              </a:rPr>
              <a:t>3、培养学生在观察中抓事物特点的能力。</a:t>
            </a:r>
            <a:endParaRPr lang="zh-CN" altLang="en-US" sz="3200">
              <a:solidFill>
                <a:srgbClr val="002060"/>
              </a:solidFill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  <p:transition>
    <p:blinds dir="vert"/>
    <p:sndAc>
      <p:stSnd>
        <p:snd r:embed="rId1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5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00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01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02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9750" y="332740"/>
            <a:ext cx="268160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000"/>
              <a:t>作 者 简 介</a:t>
            </a:r>
            <a:endParaRPr lang="zh-CN" altLang="en-US" sz="4000"/>
          </a:p>
        </p:txBody>
      </p:sp>
      <p:sp>
        <p:nvSpPr>
          <p:cNvPr id="7" name="文本框 6"/>
          <p:cNvSpPr txBox="1"/>
          <p:nvPr/>
        </p:nvSpPr>
        <p:spPr>
          <a:xfrm>
            <a:off x="396240" y="1456055"/>
            <a:ext cx="3608070" cy="4358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000">
                <a:solidFill>
                  <a:srgbClr val="FF0000"/>
                </a:solidFill>
              </a:rPr>
              <a:t>老舍</a:t>
            </a:r>
            <a:r>
              <a:rPr lang="zh-CN" altLang="en-US" sz="2000"/>
              <a:t>（1899年2月3日—1966年8月24日），本名</a:t>
            </a:r>
            <a:r>
              <a:rPr lang="zh-CN" altLang="en-US" sz="2000">
                <a:solidFill>
                  <a:srgbClr val="FF0000"/>
                </a:solidFill>
              </a:rPr>
              <a:t>舒庆春</a:t>
            </a:r>
            <a:r>
              <a:rPr lang="zh-CN" altLang="en-US" sz="2000"/>
              <a:t>，字</a:t>
            </a:r>
            <a:r>
              <a:rPr lang="zh-CN" altLang="en-US" sz="2000">
                <a:solidFill>
                  <a:srgbClr val="FF0000"/>
                </a:solidFill>
              </a:rPr>
              <a:t>舍予</a:t>
            </a:r>
            <a:r>
              <a:rPr lang="zh-CN" altLang="en-US" sz="2000"/>
              <a:t>，</a:t>
            </a:r>
            <a:r>
              <a:rPr lang="zh-CN" altLang="en-US" sz="2000">
                <a:solidFill>
                  <a:srgbClr val="FF0000"/>
                </a:solidFill>
              </a:rPr>
              <a:t>北京满族正红旗人，原姓舒舒觉罗氏（一说姓舒穆禄氏，存疑），中国现代著名小说家、文学家、戏剧家。他</a:t>
            </a:r>
            <a:r>
              <a:rPr lang="zh-CN" altLang="en-US" sz="2000"/>
              <a:t>1948年唱过黄梅戏，还受到严凤英的表扬。由于文革期间受到迫害，</a:t>
            </a:r>
            <a:r>
              <a:rPr lang="zh-CN" altLang="en-US" sz="2000">
                <a:solidFill>
                  <a:srgbClr val="FF0000"/>
                </a:solidFill>
              </a:rPr>
              <a:t>1966年8月24日深夜，老舍含冤自沉于北京西北的太平湖畔，终年67岁。夫人胡絜青（1905-2001）。其代表作品有《茶馆》、《骆驼祥子》、《四世同堂》、《龙须沟》等。</a:t>
            </a:r>
            <a:endParaRPr lang="zh-CN" altLang="en-US" sz="2000">
              <a:solidFill>
                <a:srgbClr val="FF0000"/>
              </a:solidFill>
            </a:endParaRPr>
          </a:p>
        </p:txBody>
      </p:sp>
      <p:pic>
        <p:nvPicPr>
          <p:cNvPr id="8" name="图片 7" descr="c83d70cf3bc79f3df1a56773b8a1cd11728b29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05655" y="186690"/>
            <a:ext cx="4135755" cy="6082030"/>
          </a:xfrm>
          <a:prstGeom prst="rect">
            <a:avLst/>
          </a:prstGeom>
        </p:spPr>
      </p:pic>
    </p:spTree>
  </p:cSld>
  <p:clrMapOvr>
    <a:masterClrMapping/>
  </p:clrMapOvr>
  <p:transition>
    <p:blinds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24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25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26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27" name="矩形 6"/>
          <p:cNvSpPr>
            <a:spLocks noChangeArrowheads="1"/>
          </p:cNvSpPr>
          <p:nvPr/>
        </p:nvSpPr>
        <p:spPr bwMode="auto">
          <a:xfrm>
            <a:off x="899478" y="260985"/>
            <a:ext cx="3254375" cy="6788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/>
            <a:r>
              <a:rPr lang="en-US" altLang="zh-CN" sz="3600" b="1" i="1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zh-CN" altLang="en-US" sz="3600" b="1" i="1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微软雅黑" charset="0"/>
                <a:ea typeface="微软雅黑" pitchFamily="34" charset="-122"/>
                <a:sym typeface="+mn-ea"/>
              </a:rPr>
              <a:t>词 语 大 通 关</a:t>
            </a:r>
            <a:r>
              <a:rPr lang="zh-CN" altLang="en-US" sz="2800" b="1" i="1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微软雅黑" charset="0"/>
                <a:ea typeface="微软雅黑" pitchFamily="34" charset="-122"/>
                <a:sym typeface="+mn-ea"/>
              </a:rPr>
              <a:t> </a:t>
            </a:r>
            <a:endParaRPr lang="zh-CN" altLang="en-US" sz="2800" b="1" i="1">
              <a:solidFill>
                <a:schemeClr val="tx1">
                  <a:lumMod val="95000"/>
                  <a:lumOff val="5000"/>
                </a:schemeClr>
              </a:solidFill>
              <a:uFillTx/>
              <a:latin typeface="微软雅黑" charset="0"/>
              <a:ea typeface="微软雅黑" pitchFamily="34" charset="-122"/>
            </a:endParaRPr>
          </a:p>
        </p:txBody>
      </p:sp>
      <p:sp>
        <p:nvSpPr>
          <p:cNvPr id="5129" name="矩形 13"/>
          <p:cNvSpPr>
            <a:spLocks noChangeArrowheads="1"/>
          </p:cNvSpPr>
          <p:nvPr/>
        </p:nvSpPr>
        <p:spPr bwMode="auto">
          <a:xfrm>
            <a:off x="901065" y="1772920"/>
            <a:ext cx="5060315" cy="3848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27405" y="1124585"/>
            <a:ext cx="7972425" cy="22860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600">
                <a:latin typeface="+mj-ea"/>
                <a:ea typeface="+mj-ea"/>
              </a:rPr>
              <a:t>乖巧    任凭    尽职    丰富多腔  淘气  开辟  遭殃  咕噜  抓痒              磨蹭       生气勃勃      枝</a:t>
            </a:r>
            <a:r>
              <a:rPr lang="zh-CN" altLang="en-US" sz="3600">
                <a:solidFill>
                  <a:srgbClr val="C00000"/>
                </a:solidFill>
                <a:latin typeface="+mj-ea"/>
                <a:ea typeface="+mj-ea"/>
              </a:rPr>
              <a:t>折</a:t>
            </a:r>
            <a:r>
              <a:rPr lang="zh-CN" altLang="en-US" sz="3600">
                <a:latin typeface="+mj-ea"/>
                <a:ea typeface="+mj-ea"/>
              </a:rPr>
              <a:t>花落     </a:t>
            </a:r>
            <a:r>
              <a:rPr lang="zh-CN" altLang="en-US" sz="3600">
                <a:solidFill>
                  <a:srgbClr val="FF0000"/>
                </a:solidFill>
                <a:latin typeface="+mj-ea"/>
                <a:ea typeface="+mj-ea"/>
              </a:rPr>
              <a:t>屏</a:t>
            </a:r>
            <a:r>
              <a:rPr lang="zh-CN" altLang="en-US" sz="3600">
                <a:latin typeface="+mj-ea"/>
                <a:ea typeface="+mj-ea"/>
              </a:rPr>
              <a:t>息凝视   </a:t>
            </a:r>
            <a:r>
              <a:rPr lang="zh-CN" altLang="en-US" sz="3600">
                <a:solidFill>
                  <a:srgbClr val="FF0000"/>
                </a:solidFill>
                <a:latin typeface="+mj-ea"/>
                <a:ea typeface="+mj-ea"/>
              </a:rPr>
              <a:t>折</a:t>
            </a:r>
            <a:r>
              <a:rPr lang="zh-CN" altLang="en-US" sz="3600">
                <a:latin typeface="+mj-ea"/>
                <a:ea typeface="+mj-ea"/>
              </a:rPr>
              <a:t>叠  </a:t>
            </a:r>
            <a:r>
              <a:rPr lang="zh-CN" altLang="en-US" sz="3600">
                <a:solidFill>
                  <a:srgbClr val="FF0000"/>
                </a:solidFill>
                <a:latin typeface="+mj-ea"/>
                <a:ea typeface="+mj-ea"/>
              </a:rPr>
              <a:t>折</a:t>
            </a:r>
            <a:r>
              <a:rPr lang="zh-CN" altLang="en-US" sz="3600">
                <a:latin typeface="+mj-ea"/>
                <a:ea typeface="+mj-ea"/>
              </a:rPr>
              <a:t>纸 </a:t>
            </a:r>
            <a:r>
              <a:rPr lang="zh-CN" altLang="en-US" sz="3600">
                <a:solidFill>
                  <a:srgbClr val="FF0000"/>
                </a:solidFill>
                <a:latin typeface="+mj-ea"/>
                <a:ea typeface="+mj-ea"/>
              </a:rPr>
              <a:t>屏</a:t>
            </a:r>
            <a:r>
              <a:rPr lang="zh-CN" altLang="en-US" sz="3600">
                <a:latin typeface="+mj-ea"/>
                <a:ea typeface="+mj-ea"/>
              </a:rPr>
              <a:t>幕 </a:t>
            </a:r>
            <a:r>
              <a:rPr lang="zh-CN" altLang="en-US" sz="3600">
                <a:solidFill>
                  <a:srgbClr val="FF0000"/>
                </a:solidFill>
                <a:latin typeface="+mj-ea"/>
                <a:ea typeface="+mj-ea"/>
              </a:rPr>
              <a:t>屏</a:t>
            </a:r>
            <a:r>
              <a:rPr lang="zh-CN" altLang="en-US" sz="3600">
                <a:latin typeface="+mj-ea"/>
                <a:ea typeface="+mj-ea"/>
              </a:rPr>
              <a:t>风</a:t>
            </a:r>
            <a:endParaRPr lang="zh-CN" altLang="en-US" sz="3600">
              <a:latin typeface="+mj-ea"/>
              <a:ea typeface="+mj-ea"/>
            </a:endParaRPr>
          </a:p>
        </p:txBody>
      </p:sp>
      <p:pic>
        <p:nvPicPr>
          <p:cNvPr id="4" name="图片 3" descr="13e5ea0a2ec5a11d30f4ac2e05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9930" y="3933190"/>
            <a:ext cx="4336415" cy="2009140"/>
          </a:xfrm>
          <a:prstGeom prst="rect">
            <a:avLst/>
          </a:prstGeom>
        </p:spPr>
      </p:pic>
    </p:spTree>
  </p:cSld>
  <p:clrMapOvr>
    <a:masterClrMapping/>
  </p:clrMapOvr>
  <p:transition>
    <p:blinds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1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52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53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54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55" name="矩形 6"/>
          <p:cNvSpPr>
            <a:spLocks noChangeArrowheads="1"/>
          </p:cNvSpPr>
          <p:nvPr/>
        </p:nvSpPr>
        <p:spPr bwMode="auto">
          <a:xfrm>
            <a:off x="327025" y="260350"/>
            <a:ext cx="8466455" cy="12274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6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 ，初读课文，初步了解课文内容，理清顺序</a:t>
            </a:r>
            <a:endParaRPr lang="zh-CN" altLang="en-US" sz="3600">
              <a:solidFill>
                <a:schemeClr val="accent2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55650" y="1700530"/>
            <a:ext cx="7745095" cy="25641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latin typeface="微软雅黑" charset="0"/>
                <a:ea typeface="微软雅黑" charset="0"/>
              </a:rPr>
              <a:t>　1．读课文。</a:t>
            </a:r>
            <a:endParaRPr lang="zh-CN" altLang="en-US" sz="3200">
              <a:latin typeface="微软雅黑" charset="0"/>
              <a:ea typeface="微软雅黑" charset="0"/>
            </a:endParaRPr>
          </a:p>
          <a:p>
            <a:r>
              <a:rPr lang="zh-CN" altLang="en-US" sz="3200">
                <a:latin typeface="微软雅黑" charset="0"/>
                <a:ea typeface="微软雅黑" charset="0"/>
              </a:rPr>
              <a:t>　 　　要求：读准生字、多音字，读通课文。</a:t>
            </a:r>
            <a:endParaRPr lang="zh-CN" altLang="en-US" sz="3200">
              <a:latin typeface="微软雅黑" charset="0"/>
              <a:ea typeface="微软雅黑" charset="0"/>
            </a:endParaRPr>
          </a:p>
          <a:p>
            <a:r>
              <a:rPr lang="zh-CN" altLang="en-US" sz="3200">
                <a:latin typeface="微软雅黑" charset="0"/>
                <a:ea typeface="微软雅黑" charset="0"/>
              </a:rPr>
              <a:t>　 　　思考：①老舍先生从哪两方面来写猫的？</a:t>
            </a:r>
            <a:endParaRPr lang="zh-CN" altLang="en-US" sz="3200">
              <a:latin typeface="微软雅黑" charset="0"/>
              <a:ea typeface="微软雅黑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28015" y="4796790"/>
            <a:ext cx="8042275" cy="11010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 </a:t>
            </a:r>
            <a:r>
              <a:rPr lang="zh-CN" altLang="en-US" sz="3200">
                <a:solidFill>
                  <a:schemeClr val="accent6">
                    <a:lumMod val="75000"/>
                  </a:schemeClr>
                </a:solidFill>
                <a:uFillTx/>
                <a:latin typeface="微软雅黑" charset="0"/>
                <a:ea typeface="微软雅黑" charset="0"/>
              </a:rPr>
              <a:t>课文从“猫的性格实在有些古怪”和“满月的小猫更可爱”两个方面写猫的。</a:t>
            </a:r>
            <a:endParaRPr lang="zh-CN" altLang="en-US" sz="3200">
              <a:solidFill>
                <a:schemeClr val="accent6">
                  <a:lumMod val="75000"/>
                </a:schemeClr>
              </a:solidFill>
              <a:uFillTx/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  <p:transition>
    <p:blinds dir="vert"/>
    <p:sndAc>
      <p:stSnd>
        <p:snd r:embed="rId1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0"/>
      <p:bldP spid="5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950" y="332740"/>
            <a:ext cx="8702040" cy="2784475"/>
          </a:xfrm>
        </p:spPr>
        <p:txBody>
          <a:bodyPr/>
          <a:p>
            <a:r>
              <a:rPr lang="zh-CN" altLang="en-US" sz="3200">
                <a:solidFill>
                  <a:schemeClr val="tx1"/>
                </a:solidFill>
                <a:uFillTx/>
              </a:rPr>
              <a:t>　2．理解“</a:t>
            </a:r>
            <a:r>
              <a:rPr lang="zh-CN" altLang="en-US" sz="3200">
                <a:solidFill>
                  <a:srgbClr val="FF0000"/>
                </a:solidFill>
                <a:uFillTx/>
              </a:rPr>
              <a:t>猫的性格实在有些古怪</a:t>
            </a:r>
            <a:r>
              <a:rPr lang="zh-CN" altLang="en-US" sz="3200">
                <a:solidFill>
                  <a:schemeClr val="tx1"/>
                </a:solidFill>
                <a:uFillTx/>
              </a:rPr>
              <a:t>”一句。　 　　</a:t>
            </a:r>
            <a:br>
              <a:rPr lang="zh-CN" altLang="en-US" sz="3200">
                <a:solidFill>
                  <a:schemeClr val="tx1"/>
                </a:solidFill>
                <a:uFillTx/>
              </a:rPr>
            </a:br>
            <a:r>
              <a:rPr lang="zh-CN" altLang="en-US" sz="3200">
                <a:solidFill>
                  <a:schemeClr val="tx1"/>
                </a:solidFill>
                <a:uFillTx/>
              </a:rPr>
              <a:t>出示比较：</a:t>
            </a:r>
            <a:br>
              <a:rPr lang="zh-CN" altLang="en-US" sz="3200">
                <a:solidFill>
                  <a:schemeClr val="tx1"/>
                </a:solidFill>
                <a:uFillTx/>
              </a:rPr>
            </a:br>
            <a:r>
              <a:rPr lang="zh-CN" altLang="en-US" sz="3200">
                <a:solidFill>
                  <a:schemeClr val="tx1"/>
                </a:solidFill>
                <a:uFillTx/>
              </a:rPr>
              <a:t>　　　　猫 的性格</a:t>
            </a:r>
            <a:r>
              <a:rPr lang="zh-CN" altLang="en-US" sz="3200">
                <a:solidFill>
                  <a:srgbClr val="FF0000"/>
                </a:solidFill>
                <a:uFillTx/>
              </a:rPr>
              <a:t>古怪。</a:t>
            </a:r>
            <a:br>
              <a:rPr lang="zh-CN" altLang="en-US" sz="3200">
                <a:solidFill>
                  <a:schemeClr val="tx1"/>
                </a:solidFill>
                <a:uFillTx/>
              </a:rPr>
            </a:br>
            <a:r>
              <a:rPr lang="zh-CN" altLang="en-US" sz="3200">
                <a:solidFill>
                  <a:schemeClr val="tx1"/>
                </a:solidFill>
                <a:uFillTx/>
              </a:rPr>
              <a:t>　　　　猫的性格有些</a:t>
            </a:r>
            <a:r>
              <a:rPr lang="zh-CN" altLang="en-US" sz="3200">
                <a:solidFill>
                  <a:srgbClr val="FF0000"/>
                </a:solidFill>
                <a:uFillTx/>
              </a:rPr>
              <a:t>古怪。</a:t>
            </a:r>
            <a:br>
              <a:rPr lang="zh-CN" altLang="en-US" sz="3200">
                <a:solidFill>
                  <a:schemeClr val="tx1"/>
                </a:solidFill>
                <a:uFillTx/>
              </a:rPr>
            </a:br>
            <a:r>
              <a:rPr lang="zh-CN" altLang="en-US" sz="3200">
                <a:solidFill>
                  <a:schemeClr val="tx1"/>
                </a:solidFill>
                <a:uFillTx/>
              </a:rPr>
              <a:t>　　　　猫的性格实在有些</a:t>
            </a:r>
            <a:r>
              <a:rPr lang="zh-CN" altLang="en-US" sz="3200">
                <a:solidFill>
                  <a:srgbClr val="FF0000"/>
                </a:solidFill>
                <a:uFillTx/>
              </a:rPr>
              <a:t>古怪。</a:t>
            </a:r>
            <a:endParaRPr lang="zh-CN" altLang="en-US" sz="3200">
              <a:solidFill>
                <a:srgbClr val="FF0000"/>
              </a:solidFill>
              <a:uFillTx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67995" y="3213100"/>
            <a:ext cx="8035290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rgbClr val="FF0000"/>
                </a:solidFill>
              </a:rPr>
              <a:t>“</a:t>
            </a:r>
            <a:r>
              <a:rPr lang="zh-CN" altLang="en-US" sz="3200">
                <a:solidFill>
                  <a:srgbClr val="FF0000"/>
                </a:solidFill>
              </a:rPr>
              <a:t>古怪”</a:t>
            </a:r>
            <a:r>
              <a:rPr lang="zh-CN" altLang="en-US" sz="3200"/>
              <a:t>是什么意思？</a:t>
            </a:r>
            <a:endParaRPr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683895" y="4149090"/>
            <a:ext cx="760730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chemeClr val="tx1"/>
                </a:solidFill>
                <a:uFillTx/>
              </a:rPr>
              <a:t>　</a:t>
            </a:r>
            <a:r>
              <a:rPr lang="zh-CN" altLang="en-US" sz="3200">
                <a:solidFill>
                  <a:srgbClr val="FF0000"/>
                </a:solidFill>
                <a:uFillTx/>
              </a:rPr>
              <a:t>古怪</a:t>
            </a:r>
            <a:r>
              <a:rPr lang="zh-CN" altLang="en-US" sz="3200">
                <a:solidFill>
                  <a:schemeClr val="tx1"/>
                </a:solidFill>
                <a:uFillTx/>
              </a:rPr>
              <a:t>——跟一般情况很不相同，让人觉得诧异，感到生疏罕见。本课指猫的性格特别、难捉摸。</a:t>
            </a:r>
            <a:endParaRPr lang="zh-CN" altLang="en-US" sz="3200">
              <a:solidFill>
                <a:schemeClr val="tx1"/>
              </a:solidFill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1" name="type.wav"/>
          </p:stSnd>
        </p:sndAc>
      </p:transition>
    </mc:Choice>
    <mc:Fallback>
      <p:transition>
        <p:blinds dir="vert"/>
        <p:sndAc>
          <p:stSnd>
            <p:snd r:embed="rId1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4" grpId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l"/>
            <a:r>
              <a:rPr lang="zh-CN" altLang="en-US" sz="3600"/>
              <a:t>3．第一段</a:t>
            </a:r>
            <a:r>
              <a:rPr lang="zh-CN" altLang="en-US" sz="3600">
                <a:solidFill>
                  <a:srgbClr val="FF0000"/>
                </a:solidFill>
              </a:rPr>
              <a:t>抓住描的哪些特点来描写猫的古怪呢？</a:t>
            </a:r>
            <a:r>
              <a:rPr lang="zh-CN" altLang="en-US" sz="3600"/>
              <a:t>自读第一段。</a:t>
            </a:r>
            <a:endParaRPr lang="zh-CN" altLang="en-US" sz="3600"/>
          </a:p>
        </p:txBody>
      </p:sp>
      <p:sp>
        <p:nvSpPr>
          <p:cNvPr id="4" name="文本框 3"/>
          <p:cNvSpPr txBox="1"/>
          <p:nvPr/>
        </p:nvSpPr>
        <p:spPr>
          <a:xfrm>
            <a:off x="263525" y="1772920"/>
            <a:ext cx="8406765" cy="25298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/>
              <a:t>　　</a:t>
            </a:r>
            <a:r>
              <a:rPr lang="zh-CN" altLang="en-US" sz="3200"/>
              <a:t>老实　贪玩　尽职</a:t>
            </a:r>
            <a:endParaRPr lang="zh-CN" altLang="en-US" sz="3200"/>
          </a:p>
          <a:p>
            <a:pPr algn="l"/>
            <a:r>
              <a:rPr lang="zh-CN" altLang="en-US" sz="3200"/>
              <a:t>　猫的性格实在有些古怪　　　                                     </a:t>
            </a:r>
            <a:endParaRPr lang="zh-CN" altLang="en-US" sz="3200"/>
          </a:p>
          <a:p>
            <a:pPr algn="l"/>
            <a:r>
              <a:rPr lang="zh-CN" altLang="en-US" sz="3200"/>
              <a:t>    高兴时温柔可亲　                                                      不高兴时一声不吭    　猫胆小　　勇猛</a:t>
            </a:r>
            <a:endParaRPr lang="zh-CN" altLang="en-US" sz="3200"/>
          </a:p>
          <a:p>
            <a:pPr algn="l"/>
            <a:r>
              <a:rPr lang="zh-CN" altLang="en-US" sz="3200"/>
              <a:t>　　满月的小猫更可爱</a:t>
            </a:r>
            <a:endParaRPr lang="zh-CN" altLang="en-US" sz="3200"/>
          </a:p>
        </p:txBody>
      </p:sp>
      <p:pic>
        <p:nvPicPr>
          <p:cNvPr id="8" name="图片 7" descr="11588199_085248693100_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7405" y="4436745"/>
            <a:ext cx="6421755" cy="22072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252095" y="2132965"/>
            <a:ext cx="8221980" cy="10668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tx1"/>
                </a:solidFill>
                <a:uFillTx/>
              </a:rPr>
              <a:t>1</a:t>
            </a:r>
            <a:r>
              <a:rPr lang="zh-CN" altLang="en-US" sz="3200">
                <a:solidFill>
                  <a:schemeClr val="tx1"/>
                </a:solidFill>
                <a:uFillTx/>
              </a:rPr>
              <a:t>．自读课文第二段，想一想第二段句子之间的关系是什么？</a:t>
            </a:r>
            <a:r>
              <a:rPr lang="zh-CN" altLang="en-US" sz="3200">
                <a:solidFill>
                  <a:srgbClr val="FF0000"/>
                </a:solidFill>
                <a:uFillTx/>
              </a:rPr>
              <a:t>（总分总）</a:t>
            </a:r>
            <a:endParaRPr lang="zh-CN" altLang="en-US" sz="3200">
              <a:solidFill>
                <a:srgbClr val="FF0000"/>
              </a:solidFill>
              <a:uFillTx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9705" y="3716655"/>
            <a:ext cx="7969250" cy="10668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/>
              <a:t>2．用“摘句归纳法”概括段意：满月的小猫淘气可爱。</a:t>
            </a:r>
            <a:endParaRPr lang="en-US" altLang="zh-CN" sz="3200"/>
          </a:p>
        </p:txBody>
      </p:sp>
      <p:sp>
        <p:nvSpPr>
          <p:cNvPr id="6" name="文本框 5"/>
          <p:cNvSpPr txBox="1"/>
          <p:nvPr/>
        </p:nvSpPr>
        <p:spPr>
          <a:xfrm>
            <a:off x="483235" y="404495"/>
            <a:ext cx="7465695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solidFill>
                  <a:srgbClr val="C00000"/>
                </a:solidFill>
                <a:uFillTx/>
              </a:rPr>
              <a:t>二</a:t>
            </a:r>
            <a:r>
              <a:rPr lang="en-US" altLang="zh-CN" sz="3600">
                <a:solidFill>
                  <a:srgbClr val="C00000"/>
                </a:solidFill>
                <a:uFillTx/>
              </a:rPr>
              <a:t>.</a:t>
            </a:r>
            <a:r>
              <a:rPr lang="zh-CN" altLang="en-US" sz="3600">
                <a:solidFill>
                  <a:srgbClr val="C00000"/>
                </a:solidFill>
                <a:uFillTx/>
              </a:rPr>
              <a:t>熟读课文，整体感知</a:t>
            </a:r>
            <a:endParaRPr lang="zh-CN" altLang="en-US" sz="3600">
              <a:solidFill>
                <a:srgbClr val="C00000"/>
              </a:solidFill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1" name="type.wav"/>
          </p:stSnd>
        </p:sndAc>
      </p:transition>
    </mc:Choice>
    <mc:Fallback>
      <p:transition>
        <p:blinds dir="vert"/>
        <p:sndAc>
          <p:stSnd>
            <p:snd r:embed="rId1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72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73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74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3850" y="116205"/>
            <a:ext cx="7251065" cy="6788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solidFill>
                  <a:srgbClr val="FF0000"/>
                </a:solidFill>
                <a:latin typeface="微软雅黑" charset="0"/>
                <a:ea typeface="微软雅黑" charset="0"/>
              </a:rPr>
              <a:t>三 </a:t>
            </a:r>
            <a:r>
              <a:rPr lang="zh-CN" altLang="en-US" sz="3600">
                <a:latin typeface="微软雅黑" charset="0"/>
                <a:ea typeface="微软雅黑" charset="0"/>
              </a:rPr>
              <a:t> </a:t>
            </a:r>
            <a:r>
              <a:rPr lang="zh-CN" altLang="en-US" sz="3600">
                <a:solidFill>
                  <a:srgbClr val="FF0000"/>
                </a:solidFill>
                <a:latin typeface="微软雅黑" charset="0"/>
                <a:ea typeface="微软雅黑" charset="0"/>
              </a:rPr>
              <a:t>总结并朗读全</a:t>
            </a:r>
            <a:r>
              <a:rPr lang="zh-CN" altLang="en-US" sz="3600">
                <a:solidFill>
                  <a:srgbClr val="FF0000"/>
                </a:solidFill>
              </a:rPr>
              <a:t>文</a:t>
            </a:r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7995" y="692785"/>
            <a:ext cx="7390765" cy="25641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　</a:t>
            </a:r>
            <a:r>
              <a:rPr lang="zh-CN" altLang="en-US" sz="3200">
                <a:latin typeface="微软雅黑" charset="0"/>
                <a:ea typeface="微软雅黑" charset="0"/>
              </a:rPr>
              <a:t>1、哪些段落可用“摘句法”归纳段意？如何运用“摘句法”归纳段意？</a:t>
            </a:r>
            <a:endParaRPr lang="zh-CN" altLang="en-US" sz="3200">
              <a:latin typeface="微软雅黑" charset="0"/>
              <a:ea typeface="微软雅黑" charset="0"/>
            </a:endParaRPr>
          </a:p>
          <a:p>
            <a:r>
              <a:rPr lang="zh-CN" altLang="en-US" sz="3200">
                <a:latin typeface="微软雅黑" charset="0"/>
                <a:ea typeface="微软雅黑" charset="0"/>
              </a:rPr>
              <a:t>　　（有总起句、中心句、总结句的段落，先摘句，后整理句子归纳。）</a:t>
            </a:r>
            <a:endParaRPr lang="zh-CN" altLang="en-US" sz="3200">
              <a:latin typeface="微软雅黑" charset="0"/>
              <a:ea typeface="微软雅黑" charset="0"/>
            </a:endParaRPr>
          </a:p>
          <a:p>
            <a:r>
              <a:rPr lang="zh-CN" altLang="en-US" sz="3200">
                <a:latin typeface="微软雅黑" charset="0"/>
                <a:ea typeface="微软雅黑" charset="0"/>
              </a:rPr>
              <a:t>　　2、有感情地朗读课文。</a:t>
            </a:r>
            <a:endParaRPr lang="zh-CN" altLang="en-US" sz="3200">
              <a:latin typeface="微软雅黑" charset="0"/>
              <a:ea typeface="微软雅黑" charset="0"/>
            </a:endParaRPr>
          </a:p>
        </p:txBody>
      </p:sp>
      <p:pic>
        <p:nvPicPr>
          <p:cNvPr id="7" name="图片 6" descr="u=2234269941,765885387&amp;fm=21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2765" y="3789045"/>
            <a:ext cx="3342005" cy="2821940"/>
          </a:xfrm>
          <a:prstGeom prst="rect">
            <a:avLst/>
          </a:prstGeom>
        </p:spPr>
      </p:pic>
      <p:pic>
        <p:nvPicPr>
          <p:cNvPr id="8" name="图片 7" descr="u=496318091,2577773133&amp;fm=21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800" y="3284855"/>
            <a:ext cx="3782695" cy="3391535"/>
          </a:xfrm>
          <a:prstGeom prst="rect">
            <a:avLst/>
          </a:prstGeom>
        </p:spPr>
      </p:pic>
    </p:spTree>
  </p:cSld>
  <p:clrMapOvr>
    <a:masterClrMapping/>
  </p:clrMapOvr>
  <p:transition>
    <p:blinds dir="vert"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99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00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01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7950" y="188595"/>
            <a:ext cx="6736715" cy="16154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FF0000"/>
                </a:solidFill>
              </a:rPr>
              <a:t>　</a:t>
            </a:r>
            <a:r>
              <a:rPr lang="zh-CN" altLang="en-US" sz="3600">
                <a:solidFill>
                  <a:srgbClr val="FF0000"/>
                </a:solidFill>
              </a:rPr>
              <a:t>四</a:t>
            </a:r>
            <a:r>
              <a:rPr lang="zh-CN" altLang="en-US" sz="3600">
                <a:solidFill>
                  <a:srgbClr val="FF0000"/>
                </a:solidFill>
              </a:rPr>
              <a:t>、布置作业</a:t>
            </a:r>
            <a:endParaRPr lang="zh-CN" altLang="en-US" sz="3600">
              <a:solidFill>
                <a:srgbClr val="FF0000"/>
              </a:solidFill>
            </a:endParaRPr>
          </a:p>
          <a:p>
            <a:r>
              <a:rPr lang="zh-CN" altLang="en-US"/>
              <a:t>　　</a:t>
            </a:r>
            <a:r>
              <a:rPr lang="zh-CN" altLang="en-US" sz="3200"/>
              <a:t>1、熟读课文；2、先默写后抄写写词语</a:t>
            </a:r>
            <a:r>
              <a:rPr lang="zh-CN" altLang="en-US"/>
              <a:t>。</a:t>
            </a:r>
            <a:endParaRPr lang="zh-CN" altLang="en-US"/>
          </a:p>
        </p:txBody>
      </p:sp>
      <p:pic>
        <p:nvPicPr>
          <p:cNvPr id="4" name="图片 3" descr="u=1484297838,2275232402&amp;fm=21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705" y="3860800"/>
            <a:ext cx="3295015" cy="2095500"/>
          </a:xfrm>
          <a:prstGeom prst="rect">
            <a:avLst/>
          </a:prstGeom>
        </p:spPr>
      </p:pic>
      <p:pic>
        <p:nvPicPr>
          <p:cNvPr id="5" name="图片 4" descr="20151202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6055" y="4004945"/>
            <a:ext cx="4148455" cy="2526030"/>
          </a:xfrm>
          <a:prstGeom prst="rect">
            <a:avLst/>
          </a:prstGeom>
        </p:spPr>
      </p:pic>
      <p:pic>
        <p:nvPicPr>
          <p:cNvPr id="6" name="图片 5" descr="u=2998391789,1132598679&amp;fm=21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40" y="1700530"/>
            <a:ext cx="2656840" cy="2095500"/>
          </a:xfrm>
          <a:prstGeom prst="rect">
            <a:avLst/>
          </a:prstGeom>
        </p:spPr>
      </p:pic>
      <p:pic>
        <p:nvPicPr>
          <p:cNvPr id="7" name="图片 6" descr="u=2896402025,2550780390&amp;fm=21&amp;gp=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335" y="1556385"/>
            <a:ext cx="2990215" cy="2095500"/>
          </a:xfrm>
          <a:prstGeom prst="rect">
            <a:avLst/>
          </a:prstGeom>
        </p:spPr>
      </p:pic>
    </p:spTree>
  </p:cSld>
  <p:clrMapOvr>
    <a:masterClrMapping/>
  </p:clrMapOvr>
  <p:transition>
    <p:blinds dir="vert"/>
    <p:sndAc>
      <p:stSnd>
        <p:snd r:embed="rId5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u=1484297838,2275232402&amp;fm=21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6195" y="-99695"/>
            <a:ext cx="9154160" cy="69469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915920" y="1988820"/>
            <a:ext cx="2956560" cy="15271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8800">
                <a:solidFill>
                  <a:srgbClr val="C00000"/>
                </a:solidFill>
                <a:latin typeface="微软雅黑" charset="0"/>
                <a:ea typeface="微软雅黑" charset="0"/>
              </a:rPr>
              <a:t>谢谢！</a:t>
            </a:r>
            <a:endParaRPr lang="en-US" altLang="zh-CN" sz="8800">
              <a:solidFill>
                <a:srgbClr val="C00000"/>
              </a:solidFill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 dir="vert"/>
        <p:sndAc>
          <p:stSnd>
            <p:snd r:embed="rId2" name="type.wav"/>
          </p:stSnd>
        </p:sndAc>
      </p:transition>
    </mc:Choice>
    <mc:Fallback>
      <p:transition>
        <p:blinds dir="vert"/>
        <p:sndAc>
          <p:stSnd>
            <p:snd r:embed="rId2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rotWithShape="1">
          <a:gsLst>
            <a:gs pos="0">
              <a:srgbClr val="FFFFFF"/>
            </a:gs>
            <a:gs pos="100000">
              <a:srgbClr val="FFFFFF">
                <a:alpha val="0"/>
              </a:srgbClr>
            </a:gs>
          </a:gsLst>
          <a:lin ang="5400000" scaled="1"/>
        </a:gradFill>
        <a:ln>
          <a:noFill/>
        </a:ln>
      </a:spPr>
      <a:bodyPr wrap="none" lIns="99496" tIns="49748" rIns="99496" bIns="49748" anchor="ctr"/>
      <a:lstStyle>
        <a:defPPr eaLnBrk="1" fontAlgn="auto" latinLnBrk="1" hangingPunct="1">
          <a:spcBef>
            <a:spcPct val="0"/>
          </a:spcBef>
          <a:spcAft>
            <a:spcPts val="0"/>
          </a:spcAft>
          <a:buFontTx/>
          <a:buNone/>
          <a:defRPr/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1146</Words>
  <Application>WPS 演示</Application>
  <PresentationFormat>全屏显示(4:3)</PresentationFormat>
  <Paragraphs>108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bj</dc:creator>
  <cp:lastModifiedBy>Administrator</cp:lastModifiedBy>
  <cp:revision>303</cp:revision>
  <dcterms:created xsi:type="dcterms:W3CDTF">2013-10-30T09:04:00Z</dcterms:created>
  <dcterms:modified xsi:type="dcterms:W3CDTF">2016-06-23T07:38:18Z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2052-10.1.0.5740</vt:lpwstr>
  </property>
</Properties>
</file>