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6"/>
  </p:notesMasterIdLst>
  <p:sldIdLst>
    <p:sldId id="292" r:id="rId2"/>
    <p:sldId id="293" r:id="rId3"/>
    <p:sldId id="295" r:id="rId4"/>
    <p:sldId id="296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5654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D832A"/>
    <a:srgbClr val="4F81BD"/>
    <a:srgbClr val="87CDFF"/>
    <a:srgbClr val="F0ECE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89050" autoAdjust="0"/>
  </p:normalViewPr>
  <p:slideViewPr>
    <p:cSldViewPr>
      <p:cViewPr varScale="1">
        <p:scale>
          <a:sx n="62" d="100"/>
          <a:sy n="62" d="100"/>
        </p:scale>
        <p:origin x="828" y="28"/>
      </p:cViewPr>
      <p:guideLst>
        <p:guide orient="horz" pos="2160"/>
        <p:guide pos="565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126A2-B59E-4AD3-8DC2-D252F7245465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9CCB9A6-8D3B-42F0-9CF1-EDA1E86B9C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0767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如无法填写完整，可以适当调整字号大小</a:t>
            </a:r>
            <a:endParaRPr lang="en-US" altLang="zh-CN" dirty="0"/>
          </a:p>
          <a:p>
            <a:r>
              <a:rPr lang="zh-CN" altLang="en-US" dirty="0"/>
              <a:t>教学条件是指教具等教学材料</a:t>
            </a:r>
            <a:r>
              <a:rPr lang="en-US" altLang="zh-CN" dirty="0"/>
              <a:t>…</a:t>
            </a:r>
          </a:p>
          <a:p>
            <a:r>
              <a:rPr lang="zh-CN" altLang="en-US" dirty="0"/>
              <a:t>试讲三次，前两次自我安排试讲，并请同学评价，做好记录，准备好后找老师安排时间试讲。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CB9A6-8D3B-42F0-9CF1-EDA1E86B9C65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29504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CB9A6-8D3B-42F0-9CF1-EDA1E86B9C65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51912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CB9A6-8D3B-42F0-9CF1-EDA1E86B9C65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0300038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/>
              <a:t>完成教学反思后上交</a:t>
            </a: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9CCB9A6-8D3B-42F0-9CF1-EDA1E86B9C65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492151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84945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21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26255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0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7195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61949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5244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2768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618613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9173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29923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AE6B5E-1A2B-4EE7-A430-57A332509D60}" type="datetimeFigureOut">
              <a:rPr lang="zh-CN" altLang="en-US" smtClean="0"/>
              <a:t>2025/1/3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4D09B-855C-4B71-84F9-7F3CA254B57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4167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E6E7D844-BC96-45F7-B6F6-67D2D0B5A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2566454"/>
              </p:ext>
            </p:extLst>
          </p:nvPr>
        </p:nvGraphicFramePr>
        <p:xfrm>
          <a:off x="0" y="620688"/>
          <a:ext cx="12192001" cy="62202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39416">
                  <a:extLst>
                    <a:ext uri="{9D8B030D-6E8A-4147-A177-3AD203B41FA5}">
                      <a16:colId xmlns:a16="http://schemas.microsoft.com/office/drawing/2014/main" val="998705515"/>
                    </a:ext>
                  </a:extLst>
                </a:gridCol>
                <a:gridCol w="5292895">
                  <a:extLst>
                    <a:ext uri="{9D8B030D-6E8A-4147-A177-3AD203B41FA5}">
                      <a16:colId xmlns:a16="http://schemas.microsoft.com/office/drawing/2014/main" val="2562007719"/>
                    </a:ext>
                  </a:extLst>
                </a:gridCol>
                <a:gridCol w="1043809">
                  <a:extLst>
                    <a:ext uri="{9D8B030D-6E8A-4147-A177-3AD203B41FA5}">
                      <a16:colId xmlns:a16="http://schemas.microsoft.com/office/drawing/2014/main" val="3922437619"/>
                    </a:ext>
                  </a:extLst>
                </a:gridCol>
                <a:gridCol w="5015881">
                  <a:extLst>
                    <a:ext uri="{9D8B030D-6E8A-4147-A177-3AD203B41FA5}">
                      <a16:colId xmlns:a16="http://schemas.microsoft.com/office/drawing/2014/main" val="4018808527"/>
                    </a:ext>
                  </a:extLst>
                </a:gridCol>
              </a:tblGrid>
              <a:tr h="452424">
                <a:tc rowSpan="3"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zh-CN" altLang="en-US" sz="1050" b="1" kern="12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教材分析</a:t>
                      </a:r>
                      <a:endParaRPr lang="en-US" altLang="zh-CN" sz="1050" b="1" kern="12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  <a:p>
                      <a:pPr marL="0" algn="ctr" defTabSz="914400" rtl="0" eaLnBrk="1" latinLnBrk="0" hangingPunct="1"/>
                      <a:r>
                        <a:rPr lang="zh-CN" altLang="en-US" sz="1000" b="1" kern="1200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  <a:cs typeface="+mn-cs"/>
                        </a:rPr>
                        <a:t>（可以画图）</a:t>
                      </a:r>
                      <a:endParaRPr lang="en-US" altLang="zh-CN" sz="1000" b="1" kern="12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>
                  <a:txBody>
                    <a:bodyPr/>
                    <a:lstStyle/>
                    <a:p>
                      <a:pPr algn="l"/>
                      <a:endParaRPr lang="en-US" altLang="zh-CN" sz="11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zh-CN" altLang="en-US" sz="11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教学目标</a:t>
                      </a:r>
                      <a:endParaRPr lang="en-US" altLang="zh-CN" sz="11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06844700"/>
                  </a:ext>
                </a:extLst>
              </a:tr>
              <a:tr h="3064073">
                <a:tc vMerge="1">
                  <a:txBody>
                    <a:bodyPr/>
                    <a:lstStyle/>
                    <a:p>
                      <a:endParaRPr lang="zh-CN" altLang="en-US" sz="16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16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72000" marR="72000" marT="36000" marB="360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en-US" altLang="zh-CN" sz="10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91576806"/>
                  </a:ext>
                </a:extLst>
              </a:tr>
              <a:tr h="212925">
                <a:tc v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CN" sz="2000" b="1" kern="12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altLang="zh-CN" sz="20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r>
                        <a:rPr lang="zh-CN" altLang="en-US" sz="1050" b="1" dirty="0"/>
                        <a:t>教学重点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9416806"/>
                  </a:ext>
                </a:extLst>
              </a:tr>
              <a:tr h="211128">
                <a:tc rowSpan="6">
                  <a:txBody>
                    <a:bodyPr/>
                    <a:lstStyle/>
                    <a:p>
                      <a:pPr algn="ctr"/>
                      <a:r>
                        <a:rPr lang="zh-CN" altLang="en-US" sz="11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学情分析</a:t>
                      </a:r>
                      <a:endParaRPr lang="zh-CN" altLang="en-US" sz="1050" dirty="0"/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6">
                  <a:txBody>
                    <a:bodyPr/>
                    <a:lstStyle/>
                    <a:p>
                      <a:endParaRPr lang="zh-CN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endParaRPr lang="zh-CN" altLang="en-US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68838062"/>
                  </a:ext>
                </a:extLst>
              </a:tr>
              <a:tr h="718345">
                <a:tc vMerge="1">
                  <a:txBody>
                    <a:bodyPr/>
                    <a:lstStyle/>
                    <a:p>
                      <a:pPr marL="0" algn="ctr" defTabSz="914400" rtl="0" eaLnBrk="1" latinLnBrk="0" hangingPunct="1"/>
                      <a:endParaRPr lang="en-US" altLang="zh-CN" sz="2000" b="1" kern="1200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  <a:cs typeface="+mn-cs"/>
                      </a:endParaRPr>
                    </a:p>
                  </a:txBody>
                  <a:tcPr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l"/>
                      <a:endParaRPr lang="en-US" altLang="zh-CN" sz="20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endParaRPr lang="zh-CN" altLang="en-US" sz="105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88809129"/>
                  </a:ext>
                </a:extLst>
              </a:tr>
              <a:tr h="382820">
                <a:tc vMerge="1">
                  <a:txBody>
                    <a:bodyPr/>
                    <a:lstStyle/>
                    <a:p>
                      <a:pPr algn="ctr"/>
                      <a:endParaRPr lang="zh-CN" altLang="en-US" sz="20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/>
                      <a:endParaRPr lang="en-US" altLang="zh-CN" sz="20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r>
                        <a:rPr lang="zh-CN" altLang="en-US" sz="10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教学难点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70358648"/>
                  </a:ext>
                </a:extLst>
              </a:tr>
              <a:tr h="434586"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endParaRPr lang="zh-CN" altLang="en-US" sz="10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453845"/>
                  </a:ext>
                </a:extLst>
              </a:tr>
              <a:tr h="452424">
                <a:tc vMerge="1">
                  <a:txBody>
                    <a:bodyPr/>
                    <a:lstStyle/>
                    <a:p>
                      <a:endParaRPr lang="zh-CN" altLang="en-US" sz="20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20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0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教学方法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10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59427050"/>
                  </a:ext>
                </a:extLst>
              </a:tr>
              <a:tr h="291536">
                <a:tc vMerge="1">
                  <a:txBody>
                    <a:bodyPr/>
                    <a:lstStyle/>
                    <a:p>
                      <a:endParaRPr lang="zh-CN" altLang="en-US" sz="20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zh-CN" altLang="en-US" sz="2000" b="1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000" b="1" dirty="0"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教学条件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10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5696793"/>
                  </a:ext>
                </a:extLst>
              </a:tr>
            </a:tbl>
          </a:graphicData>
        </a:graphic>
      </p:graphicFrame>
      <p:sp>
        <p:nvSpPr>
          <p:cNvPr id="2" name="文本框 1">
            <a:extLst>
              <a:ext uri="{FF2B5EF4-FFF2-40B4-BE49-F238E27FC236}">
                <a16:creationId xmlns:a16="http://schemas.microsoft.com/office/drawing/2014/main" id="{1980ACE5-5A2A-4EEA-B286-E71A2AF14B88}"/>
              </a:ext>
            </a:extLst>
          </p:cNvPr>
          <p:cNvSpPr txBox="1"/>
          <p:nvPr/>
        </p:nvSpPr>
        <p:spPr>
          <a:xfrm>
            <a:off x="4871864" y="17052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教学设计标题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5103828A-E5CC-4673-BA61-FE684B993D9D}"/>
              </a:ext>
            </a:extLst>
          </p:cNvPr>
          <p:cNvSpPr txBox="1"/>
          <p:nvPr/>
        </p:nvSpPr>
        <p:spPr>
          <a:xfrm>
            <a:off x="4871864" y="324829"/>
            <a:ext cx="1319592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/>
              <a:t>执教者：</a:t>
            </a:r>
            <a:r>
              <a:rPr lang="en-US" altLang="zh-CN" sz="1050" dirty="0"/>
              <a:t>XXX</a:t>
            </a:r>
            <a:r>
              <a:rPr lang="zh-CN" altLang="en-US" sz="1050" dirty="0"/>
              <a:t>班</a:t>
            </a:r>
            <a:r>
              <a:rPr lang="en-US" altLang="zh-CN" sz="1050" dirty="0"/>
              <a:t>XXX</a:t>
            </a:r>
            <a:endParaRPr lang="zh-CN" altLang="en-US" sz="1050" dirty="0"/>
          </a:p>
        </p:txBody>
      </p:sp>
      <p:sp>
        <p:nvSpPr>
          <p:cNvPr id="8" name="文本框 7">
            <a:extLst>
              <a:ext uri="{FF2B5EF4-FFF2-40B4-BE49-F238E27FC236}">
                <a16:creationId xmlns:a16="http://schemas.microsoft.com/office/drawing/2014/main" id="{90CD8625-16C0-4003-A040-BD2AB4713472}"/>
              </a:ext>
            </a:extLst>
          </p:cNvPr>
          <p:cNvSpPr txBox="1"/>
          <p:nvPr/>
        </p:nvSpPr>
        <p:spPr>
          <a:xfrm>
            <a:off x="2351584" y="324829"/>
            <a:ext cx="1258678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/>
              <a:t>教材及教学对象：</a:t>
            </a:r>
          </a:p>
        </p:txBody>
      </p:sp>
      <p:sp>
        <p:nvSpPr>
          <p:cNvPr id="7" name="文本框 6">
            <a:extLst>
              <a:ext uri="{FF2B5EF4-FFF2-40B4-BE49-F238E27FC236}">
                <a16:creationId xmlns:a16="http://schemas.microsoft.com/office/drawing/2014/main" id="{BDC21817-5997-4EE4-B494-44DC30BF36CE}"/>
              </a:ext>
            </a:extLst>
          </p:cNvPr>
          <p:cNvSpPr txBox="1"/>
          <p:nvPr/>
        </p:nvSpPr>
        <p:spPr>
          <a:xfrm>
            <a:off x="7889991" y="306811"/>
            <a:ext cx="60785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050" dirty="0"/>
              <a:t>学号：</a:t>
            </a:r>
          </a:p>
        </p:txBody>
      </p:sp>
    </p:spTree>
    <p:extLst>
      <p:ext uri="{BB962C8B-B14F-4D97-AF65-F5344CB8AC3E}">
        <p14:creationId xmlns:p14="http://schemas.microsoft.com/office/powerpoint/2010/main" val="28031852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E6E7D844-BC96-45F7-B6F6-67D2D0B5A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0373352"/>
              </p:ext>
            </p:extLst>
          </p:nvPr>
        </p:nvGraphicFramePr>
        <p:xfrm>
          <a:off x="85123" y="387385"/>
          <a:ext cx="12120176" cy="643081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6741">
                  <a:extLst>
                    <a:ext uri="{9D8B030D-6E8A-4147-A177-3AD203B41FA5}">
                      <a16:colId xmlns:a16="http://schemas.microsoft.com/office/drawing/2014/main" val="998705515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562007719"/>
                    </a:ext>
                  </a:extLst>
                </a:gridCol>
                <a:gridCol w="3517011">
                  <a:extLst>
                    <a:ext uri="{9D8B030D-6E8A-4147-A177-3AD203B41FA5}">
                      <a16:colId xmlns:a16="http://schemas.microsoft.com/office/drawing/2014/main" val="3922437619"/>
                    </a:ext>
                  </a:extLst>
                </a:gridCol>
              </a:tblGrid>
              <a:tr h="42561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教师活动</a:t>
                      </a:r>
                      <a:endParaRPr lang="en-US" altLang="zh-CN" sz="12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学生活动</a:t>
                      </a:r>
                      <a:endParaRPr lang="en-US" altLang="zh-CN" sz="12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设计依据</a:t>
                      </a:r>
                      <a:endParaRPr lang="en-US" altLang="zh-CN" sz="12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6844700"/>
                  </a:ext>
                </a:extLst>
              </a:tr>
              <a:tr h="6005192">
                <a:tc>
                  <a:txBody>
                    <a:bodyPr/>
                    <a:lstStyle/>
                    <a:p>
                      <a:endParaRPr lang="zh-CN" altLang="en-US" sz="105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105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105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1576806"/>
                  </a:ext>
                </a:extLst>
              </a:tr>
            </a:tbl>
          </a:graphicData>
        </a:graphic>
      </p:graphicFrame>
      <p:sp>
        <p:nvSpPr>
          <p:cNvPr id="5" name="文本框 4">
            <a:extLst>
              <a:ext uri="{FF2B5EF4-FFF2-40B4-BE49-F238E27FC236}">
                <a16:creationId xmlns:a16="http://schemas.microsoft.com/office/drawing/2014/main" id="{A2FC2591-2CE1-4AFD-A786-6122E68E644D}"/>
              </a:ext>
            </a:extLst>
          </p:cNvPr>
          <p:cNvSpPr txBox="1"/>
          <p:nvPr/>
        </p:nvSpPr>
        <p:spPr>
          <a:xfrm>
            <a:off x="35820" y="39804"/>
            <a:ext cx="118208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教学活动与过程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858D90A8-3647-4118-844B-6091193A8B8B}"/>
              </a:ext>
            </a:extLst>
          </p:cNvPr>
          <p:cNvSpPr/>
          <p:nvPr/>
        </p:nvSpPr>
        <p:spPr>
          <a:xfrm>
            <a:off x="-184" y="0"/>
            <a:ext cx="72008" cy="43204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06342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E6E7D844-BC96-45F7-B6F6-67D2D0B5A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9567922"/>
              </p:ext>
            </p:extLst>
          </p:nvPr>
        </p:nvGraphicFramePr>
        <p:xfrm>
          <a:off x="85123" y="356607"/>
          <a:ext cx="12120176" cy="64615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786741">
                  <a:extLst>
                    <a:ext uri="{9D8B030D-6E8A-4147-A177-3AD203B41FA5}">
                      <a16:colId xmlns:a16="http://schemas.microsoft.com/office/drawing/2014/main" val="998705515"/>
                    </a:ext>
                  </a:extLst>
                </a:gridCol>
                <a:gridCol w="3816424">
                  <a:extLst>
                    <a:ext uri="{9D8B030D-6E8A-4147-A177-3AD203B41FA5}">
                      <a16:colId xmlns:a16="http://schemas.microsoft.com/office/drawing/2014/main" val="2562007719"/>
                    </a:ext>
                  </a:extLst>
                </a:gridCol>
                <a:gridCol w="3517011">
                  <a:extLst>
                    <a:ext uri="{9D8B030D-6E8A-4147-A177-3AD203B41FA5}">
                      <a16:colId xmlns:a16="http://schemas.microsoft.com/office/drawing/2014/main" val="3922437619"/>
                    </a:ext>
                  </a:extLst>
                </a:gridCol>
              </a:tblGrid>
              <a:tr h="427656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1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点评</a:t>
                      </a:r>
                      <a:r>
                        <a:rPr lang="en-US" altLang="zh-CN" sz="11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1</a:t>
                      </a:r>
                      <a:r>
                        <a:rPr lang="zh-CN" altLang="en-US" sz="11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（同学）</a:t>
                      </a:r>
                      <a:endParaRPr lang="en-US" altLang="zh-CN" sz="11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1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点评</a:t>
                      </a:r>
                      <a:r>
                        <a:rPr lang="en-US" altLang="zh-CN" sz="11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2</a:t>
                      </a:r>
                      <a:r>
                        <a:rPr lang="zh-CN" altLang="en-US" sz="11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（同学）</a:t>
                      </a:r>
                      <a:endParaRPr lang="en-US" altLang="zh-CN" sz="11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1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点评</a:t>
                      </a:r>
                      <a:r>
                        <a:rPr lang="en-US" altLang="zh-CN" sz="11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3</a:t>
                      </a:r>
                      <a:r>
                        <a:rPr lang="zh-CN" altLang="en-US" sz="11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（指导教师）</a:t>
                      </a:r>
                      <a:endParaRPr lang="en-US" altLang="zh-CN" sz="11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6844700"/>
                  </a:ext>
                </a:extLst>
              </a:tr>
              <a:tr h="6033933">
                <a:tc>
                  <a:txBody>
                    <a:bodyPr/>
                    <a:lstStyle/>
                    <a:p>
                      <a:endParaRPr lang="zh-CN" altLang="en-US" sz="10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10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100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1576806"/>
                  </a:ext>
                </a:extLst>
              </a:tr>
            </a:tbl>
          </a:graphicData>
        </a:graphic>
      </p:graphicFrame>
      <p:sp>
        <p:nvSpPr>
          <p:cNvPr id="5" name="文本框 4">
            <a:extLst>
              <a:ext uri="{FF2B5EF4-FFF2-40B4-BE49-F238E27FC236}">
                <a16:creationId xmlns:a16="http://schemas.microsoft.com/office/drawing/2014/main" id="{A2FC2591-2CE1-4AFD-A786-6122E68E644D}"/>
              </a:ext>
            </a:extLst>
          </p:cNvPr>
          <p:cNvSpPr txBox="1"/>
          <p:nvPr/>
        </p:nvSpPr>
        <p:spPr>
          <a:xfrm>
            <a:off x="0" y="39805"/>
            <a:ext cx="118566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教学点评与交流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858D90A8-3647-4118-844B-6091193A8B8B}"/>
              </a:ext>
            </a:extLst>
          </p:cNvPr>
          <p:cNvSpPr/>
          <p:nvPr/>
        </p:nvSpPr>
        <p:spPr>
          <a:xfrm>
            <a:off x="-184" y="0"/>
            <a:ext cx="72008" cy="43204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100"/>
          </a:p>
        </p:txBody>
      </p:sp>
    </p:spTree>
    <p:extLst>
      <p:ext uri="{BB962C8B-B14F-4D97-AF65-F5344CB8AC3E}">
        <p14:creationId xmlns:p14="http://schemas.microsoft.com/office/powerpoint/2010/main" val="17364328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表格 5">
            <a:extLst>
              <a:ext uri="{FF2B5EF4-FFF2-40B4-BE49-F238E27FC236}">
                <a16:creationId xmlns:a16="http://schemas.microsoft.com/office/drawing/2014/main" id="{E6E7D844-BC96-45F7-B6F6-67D2D0B5A5A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4433555"/>
              </p:ext>
            </p:extLst>
          </p:nvPr>
        </p:nvGraphicFramePr>
        <p:xfrm>
          <a:off x="85123" y="301414"/>
          <a:ext cx="12120176" cy="651678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02565">
                  <a:extLst>
                    <a:ext uri="{9D8B030D-6E8A-4147-A177-3AD203B41FA5}">
                      <a16:colId xmlns:a16="http://schemas.microsoft.com/office/drawing/2014/main" val="998705515"/>
                    </a:ext>
                  </a:extLst>
                </a:gridCol>
                <a:gridCol w="4104456">
                  <a:extLst>
                    <a:ext uri="{9D8B030D-6E8A-4147-A177-3AD203B41FA5}">
                      <a16:colId xmlns:a16="http://schemas.microsoft.com/office/drawing/2014/main" val="2562007719"/>
                    </a:ext>
                  </a:extLst>
                </a:gridCol>
                <a:gridCol w="4813155">
                  <a:extLst>
                    <a:ext uri="{9D8B030D-6E8A-4147-A177-3AD203B41FA5}">
                      <a16:colId xmlns:a16="http://schemas.microsoft.com/office/drawing/2014/main" val="3922437619"/>
                    </a:ext>
                  </a:extLst>
                </a:gridCol>
              </a:tblGrid>
              <a:tr h="431309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教学效果如何 目标是否实现 是否要调整</a:t>
                      </a:r>
                      <a:endParaRPr lang="en-US" altLang="zh-CN" sz="12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教学活动及方法调整</a:t>
                      </a:r>
                      <a:endParaRPr lang="en-US" altLang="zh-CN" sz="12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1200" b="1" dirty="0">
                          <a:solidFill>
                            <a:schemeClr val="tx1"/>
                          </a:solidFill>
                          <a:latin typeface="微软雅黑" panose="020B0503020204020204" pitchFamily="34" charset="-122"/>
                          <a:ea typeface="微软雅黑" panose="020B0503020204020204" pitchFamily="34" charset="-122"/>
                        </a:rPr>
                        <a:t>个人技能表现及发现的问题</a:t>
                      </a:r>
                      <a:endParaRPr lang="en-US" altLang="zh-CN" sz="1200" b="1" dirty="0">
                        <a:solidFill>
                          <a:schemeClr val="tx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anchor="ctr" anchorCtr="1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606844700"/>
                  </a:ext>
                </a:extLst>
              </a:tr>
              <a:tr h="6085473">
                <a:tc>
                  <a:txBody>
                    <a:bodyPr/>
                    <a:lstStyle/>
                    <a:p>
                      <a:endParaRPr lang="zh-CN" altLang="en-US" sz="105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105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endParaRPr lang="zh-CN" altLang="en-US" sz="1050" b="0" dirty="0">
                        <a:latin typeface="微软雅黑" panose="020B0503020204020204" pitchFamily="34" charset="-122"/>
                        <a:ea typeface="微软雅黑" panose="020B0503020204020204" pitchFamily="34" charset="-122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91576806"/>
                  </a:ext>
                </a:extLst>
              </a:tr>
            </a:tbl>
          </a:graphicData>
        </a:graphic>
      </p:graphicFrame>
      <p:sp>
        <p:nvSpPr>
          <p:cNvPr id="5" name="文本框 4">
            <a:extLst>
              <a:ext uri="{FF2B5EF4-FFF2-40B4-BE49-F238E27FC236}">
                <a16:creationId xmlns:a16="http://schemas.microsoft.com/office/drawing/2014/main" id="{A2FC2591-2CE1-4AFD-A786-6122E68E644D}"/>
              </a:ext>
            </a:extLst>
          </p:cNvPr>
          <p:cNvSpPr txBox="1"/>
          <p:nvPr/>
        </p:nvSpPr>
        <p:spPr>
          <a:xfrm>
            <a:off x="35820" y="39804"/>
            <a:ext cx="1182082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5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教学反思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858D90A8-3647-4118-844B-6091193A8B8B}"/>
              </a:ext>
            </a:extLst>
          </p:cNvPr>
          <p:cNvSpPr/>
          <p:nvPr/>
        </p:nvSpPr>
        <p:spPr>
          <a:xfrm>
            <a:off x="-184" y="0"/>
            <a:ext cx="72008" cy="432048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8172341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28087</TotalTime>
  <Words>144</Words>
  <Application>Microsoft Office PowerPoint</Application>
  <PresentationFormat>宽屏</PresentationFormat>
  <Paragraphs>32</Paragraphs>
  <Slides>4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0" baseType="lpstr">
      <vt:lpstr>微软雅黑</vt:lpstr>
      <vt:lpstr>等线</vt:lpstr>
      <vt:lpstr>等线 Light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Company>且行资源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学教育技术，上教育技术论坛！http://www.etthink.com</dc:title>
  <dc:creator>孙方;教育技术论坛</dc:creator>
  <cp:keywords>学教育技术，上教育技术论坛！http:/www.etthink.com</cp:keywords>
  <cp:lastModifiedBy>etthink</cp:lastModifiedBy>
  <cp:revision>500</cp:revision>
  <dcterms:created xsi:type="dcterms:W3CDTF">2015-04-08T01:13:12Z</dcterms:created>
  <dcterms:modified xsi:type="dcterms:W3CDTF">2025-01-03T06:52:33Z</dcterms:modified>
  <cp:category>学教育技术，上教育技术论坛！http://www.etthink.com</cp:category>
</cp:coreProperties>
</file>