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9C552-0F44-42FE-B905-BBC51C7D7F3B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887D-E88B-4497-82AF-2DD1C24808E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9C552-0F44-42FE-B905-BBC51C7D7F3B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887D-E88B-4497-82AF-2DD1C24808E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9C552-0F44-42FE-B905-BBC51C7D7F3B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887D-E88B-4497-82AF-2DD1C24808E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9C552-0F44-42FE-B905-BBC51C7D7F3B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887D-E88B-4497-82AF-2DD1C24808E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9C552-0F44-42FE-B905-BBC51C7D7F3B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887D-E88B-4497-82AF-2DD1C24808E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9C552-0F44-42FE-B905-BBC51C7D7F3B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887D-E88B-4497-82AF-2DD1C24808E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9C552-0F44-42FE-B905-BBC51C7D7F3B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887D-E88B-4497-82AF-2DD1C24808E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9C552-0F44-42FE-B905-BBC51C7D7F3B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887D-E88B-4497-82AF-2DD1C24808E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9C552-0F44-42FE-B905-BBC51C7D7F3B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887D-E88B-4497-82AF-2DD1C24808E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9C552-0F44-42FE-B905-BBC51C7D7F3B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887D-E88B-4497-82AF-2DD1C24808E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9C552-0F44-42FE-B905-BBC51C7D7F3B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887D-E88B-4497-82AF-2DD1C24808E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99C552-0F44-42FE-B905-BBC51C7D7F3B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4F887D-E88B-4497-82AF-2DD1C24808E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549275"/>
            <a:ext cx="7772400" cy="1470025"/>
          </a:xfrm>
        </p:spPr>
        <p:txBody>
          <a:bodyPr/>
          <a:lstStyle/>
          <a:p>
            <a:endParaRPr lang="zh-CN" altLang="zh-CN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52" name="Picture 4" descr="xiaomaguohe340255 (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609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333375"/>
            <a:ext cx="7980363" cy="1081088"/>
          </a:xfrm>
        </p:spPr>
        <p:txBody>
          <a:bodyPr>
            <a:normAutofit fontScale="90000"/>
          </a:bodyPr>
          <a:lstStyle/>
          <a:p>
            <a:r>
              <a:rPr lang="zh-CN" altLang="en-US" sz="7600" b="1" dirty="0">
                <a:solidFill>
                  <a:srgbClr val="0000CC"/>
                </a:solidFill>
                <a:ea typeface="楷体_GB2312" pitchFamily="49" charset="-122"/>
              </a:rPr>
              <a:t>一、教学目标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773238"/>
            <a:ext cx="8229600" cy="4381500"/>
          </a:xfrm>
        </p:spPr>
        <p:txBody>
          <a:bodyPr/>
          <a:lstStyle/>
          <a:p>
            <a:pPr marL="609600" indent="-609600" algn="ctr">
              <a:lnSpc>
                <a:spcPct val="90000"/>
              </a:lnSpc>
              <a:buFontTx/>
              <a:buNone/>
            </a:pPr>
            <a:r>
              <a:rPr lang="en-US" altLang="zh-CN" sz="2800" dirty="0"/>
              <a:t> </a:t>
            </a:r>
            <a:endParaRPr lang="en-US" altLang="zh-CN" dirty="0">
              <a:ea typeface="新宋体" pitchFamily="49" charset="-122"/>
            </a:endParaRPr>
          </a:p>
          <a:p>
            <a:pPr marL="609600" indent="-609600">
              <a:lnSpc>
                <a:spcPct val="90000"/>
              </a:lnSpc>
            </a:pPr>
            <a:r>
              <a:rPr lang="en-US" altLang="zh-CN" sz="3600" b="1" dirty="0">
                <a:ea typeface="楷体_GB2312" pitchFamily="49" charset="-122"/>
              </a:rPr>
              <a:t>1.</a:t>
            </a:r>
            <a:r>
              <a:rPr lang="zh-CN" altLang="en-US" sz="3600" b="1" dirty="0">
                <a:ea typeface="楷体_GB2312" pitchFamily="49" charset="-122"/>
              </a:rPr>
              <a:t>正确认读本课</a:t>
            </a:r>
            <a:r>
              <a:rPr lang="en-US" altLang="zh-CN" sz="3600" b="1" dirty="0">
                <a:ea typeface="楷体_GB2312" pitchFamily="49" charset="-122"/>
              </a:rPr>
              <a:t>13</a:t>
            </a:r>
            <a:r>
              <a:rPr lang="zh-CN" altLang="en-US" sz="3600" b="1" dirty="0">
                <a:ea typeface="楷体_GB2312" pitchFamily="49" charset="-122"/>
              </a:rPr>
              <a:t>个生字，会写</a:t>
            </a:r>
            <a:r>
              <a:rPr lang="en-US" altLang="zh-CN" sz="3600" b="1" dirty="0">
                <a:ea typeface="楷体_GB2312" pitchFamily="49" charset="-122"/>
              </a:rPr>
              <a:t>8</a:t>
            </a:r>
            <a:r>
              <a:rPr lang="zh-CN" altLang="en-US" sz="3600" b="1" dirty="0">
                <a:ea typeface="楷体_GB2312" pitchFamily="49" charset="-122"/>
              </a:rPr>
              <a:t>个生字，学习课文中的多音字，并会用它们造句</a:t>
            </a:r>
            <a:r>
              <a:rPr lang="en-US" altLang="zh-CN" sz="3600" b="1" dirty="0">
                <a:ea typeface="楷体_GB2312" pitchFamily="49" charset="-122"/>
              </a:rPr>
              <a:t>;</a:t>
            </a:r>
          </a:p>
          <a:p>
            <a:pPr marL="609600" indent="-609600">
              <a:lnSpc>
                <a:spcPct val="90000"/>
              </a:lnSpc>
            </a:pPr>
            <a:r>
              <a:rPr lang="en-US" altLang="zh-CN" sz="3600" b="1" dirty="0">
                <a:ea typeface="楷体_GB2312" pitchFamily="49" charset="-122"/>
              </a:rPr>
              <a:t>2.</a:t>
            </a:r>
            <a:r>
              <a:rPr lang="zh-CN" altLang="en-US" sz="3600" b="1" dirty="0">
                <a:ea typeface="楷体_GB2312" pitchFamily="49" charset="-122"/>
              </a:rPr>
              <a:t>有感情的朗读课文，理解老马对小马说的话，并分角色朗读课文；</a:t>
            </a:r>
          </a:p>
          <a:p>
            <a:pPr marL="609600" indent="-609600">
              <a:lnSpc>
                <a:spcPct val="90000"/>
              </a:lnSpc>
            </a:pPr>
            <a:r>
              <a:rPr lang="en-US" altLang="zh-CN" sz="3600" b="1" dirty="0">
                <a:ea typeface="楷体_GB2312" pitchFamily="49" charset="-122"/>
              </a:rPr>
              <a:t>3.</a:t>
            </a:r>
            <a:r>
              <a:rPr lang="zh-CN" altLang="en-US" sz="3600" b="1" dirty="0">
                <a:ea typeface="楷体_GB2312" pitchFamily="49" charset="-122"/>
              </a:rPr>
              <a:t>学习课文内容，并揭示课文所告诉我们的道理。</a:t>
            </a:r>
          </a:p>
          <a:p>
            <a:pPr marL="609600" indent="-609600">
              <a:lnSpc>
                <a:spcPct val="90000"/>
              </a:lnSpc>
            </a:pPr>
            <a:endParaRPr lang="en-US" altLang="zh-CN" sz="3600" b="1" dirty="0"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40" name="Picture 4" descr="1762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1143000"/>
          </a:xfrm>
        </p:spPr>
        <p:txBody>
          <a:bodyPr/>
          <a:lstStyle/>
          <a:p>
            <a:r>
              <a:rPr lang="zh-CN" altLang="en-US" sz="6800" b="1" dirty="0">
                <a:solidFill>
                  <a:srgbClr val="0000CC"/>
                </a:solidFill>
                <a:ea typeface="楷体_GB2312" pitchFamily="49" charset="-122"/>
              </a:rPr>
              <a:t>二、课本内容</a:t>
            </a:r>
          </a:p>
        </p:txBody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557338"/>
            <a:ext cx="8642350" cy="5040312"/>
          </a:xfrm>
        </p:spPr>
        <p:txBody>
          <a:bodyPr/>
          <a:lstStyle/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2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2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2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2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8" grpId="0"/>
      <p:bldP spid="14233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7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 dirty="0"/>
          </a:p>
        </p:txBody>
      </p:sp>
      <p:pic>
        <p:nvPicPr>
          <p:cNvPr id="143365" name="Picture 5" descr="RU0X03R(6IWUUHI~)US977Q"/>
          <p:cNvPicPr>
            <a:picLocks noChangeAspect="1" noChangeArrowheads="1"/>
          </p:cNvPicPr>
          <p:nvPr>
            <p:ph type="body"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143366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99088" y="3284538"/>
            <a:ext cx="3744912" cy="33131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b="1" dirty="0">
                <a:solidFill>
                  <a:srgbClr val="0033CC"/>
                </a:solidFill>
                <a:ea typeface="楷体_GB2312" pitchFamily="49" charset="-122"/>
              </a:rPr>
              <a:t>小马看着河水哗哗地流，心里很为难，不知道能不能过去，心想如果妈妈在就好了，可这会他已经离家远了。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3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3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3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7" grpId="0"/>
      <p:bldP spid="14336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8" name="Picture 6" descr="mz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6436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4005263"/>
            <a:ext cx="3455988" cy="1584325"/>
          </a:xfrm>
        </p:spPr>
        <p:txBody>
          <a:bodyPr/>
          <a:lstStyle/>
          <a:p>
            <a:r>
              <a:rPr lang="en-US" altLang="zh-CN" b="1" dirty="0">
                <a:solidFill>
                  <a:srgbClr val="0000CC"/>
                </a:solidFill>
                <a:ea typeface="楷体_GB2312" pitchFamily="49" charset="-122"/>
              </a:rPr>
              <a:t>“</a:t>
            </a:r>
            <a:r>
              <a:rPr lang="zh-CN" altLang="en-US" b="1" dirty="0">
                <a:solidFill>
                  <a:srgbClr val="0000CC"/>
                </a:solidFill>
                <a:ea typeface="楷体_GB2312" pitchFamily="49" charset="-122"/>
              </a:rPr>
              <a:t>牛伯伯，您能告诉我，这条河我能趟过去吗？”</a:t>
            </a:r>
          </a:p>
        </p:txBody>
      </p:sp>
      <p:sp>
        <p:nvSpPr>
          <p:cNvPr id="146437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832475" y="1557338"/>
            <a:ext cx="3311525" cy="1727200"/>
          </a:xfrm>
        </p:spPr>
        <p:txBody>
          <a:bodyPr/>
          <a:lstStyle/>
          <a:p>
            <a:r>
              <a:rPr lang="en-US" altLang="zh-CN" b="1" dirty="0">
                <a:solidFill>
                  <a:srgbClr val="0000CC"/>
                </a:solidFill>
                <a:ea typeface="楷体_GB2312" pitchFamily="49" charset="-122"/>
              </a:rPr>
              <a:t>“</a:t>
            </a:r>
            <a:r>
              <a:rPr lang="zh-CN" altLang="en-US" b="1" dirty="0">
                <a:solidFill>
                  <a:srgbClr val="0000CC"/>
                </a:solidFill>
                <a:ea typeface="楷体_GB2312" pitchFamily="49" charset="-122"/>
              </a:rPr>
              <a:t>水很浅，刚没小腿，能趟过去。”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6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6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36" grpId="0" build="p"/>
      <p:bldP spid="14643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6" name="Picture 6" descr="mz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8484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9750" y="3429000"/>
            <a:ext cx="3097213" cy="792163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b="1" dirty="0">
                <a:solidFill>
                  <a:srgbClr val="660066"/>
                </a:solidFill>
                <a:ea typeface="楷体_GB2312" pitchFamily="49" charset="-122"/>
              </a:rPr>
              <a:t>“</a:t>
            </a:r>
            <a:r>
              <a:rPr lang="zh-CN" altLang="en-US" b="1" dirty="0">
                <a:solidFill>
                  <a:srgbClr val="660066"/>
                </a:solidFill>
                <a:ea typeface="楷体_GB2312" pitchFamily="49" charset="-122"/>
              </a:rPr>
              <a:t>水很深吗？”</a:t>
            </a:r>
          </a:p>
        </p:txBody>
      </p:sp>
      <p:sp>
        <p:nvSpPr>
          <p:cNvPr id="148485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403350" y="4437063"/>
            <a:ext cx="4186238" cy="2087562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b="1" dirty="0">
                <a:solidFill>
                  <a:srgbClr val="0027A2"/>
                </a:solidFill>
                <a:ea typeface="楷体_GB2312" pitchFamily="49" charset="-122"/>
              </a:rPr>
              <a:t>“</a:t>
            </a:r>
            <a:r>
              <a:rPr lang="zh-CN" altLang="en-US" b="1" dirty="0">
                <a:solidFill>
                  <a:srgbClr val="0027A2"/>
                </a:solidFill>
                <a:ea typeface="楷体_GB2312" pitchFamily="49" charset="-122"/>
              </a:rPr>
              <a:t>深得很哩！昨天，我的一个小伙伴就是掉在这条河里淹死的。”</a:t>
            </a:r>
          </a:p>
          <a:p>
            <a:pPr>
              <a:buFontTx/>
              <a:buNone/>
            </a:pPr>
            <a:endParaRPr lang="en-US" altLang="zh-CN" b="1" dirty="0">
              <a:solidFill>
                <a:srgbClr val="0027A2"/>
              </a:solidFill>
              <a:ea typeface="楷体_GB2312" pitchFamily="49" charset="-122"/>
            </a:endParaRPr>
          </a:p>
        </p:txBody>
      </p:sp>
      <p:sp>
        <p:nvSpPr>
          <p:cNvPr id="148487" name="Text Box 7"/>
          <p:cNvSpPr txBox="1">
            <a:spLocks noChangeArrowheads="1"/>
          </p:cNvSpPr>
          <p:nvPr/>
        </p:nvSpPr>
        <p:spPr bwMode="auto">
          <a:xfrm>
            <a:off x="5795963" y="2708275"/>
            <a:ext cx="3095625" cy="15541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ea typeface="楷体_GB2312" pitchFamily="49" charset="-122"/>
              </a:rPr>
              <a:t>“</a:t>
            </a:r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小马，别过河，别过河，你会淹死的。”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8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8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4" grpId="0" build="p"/>
      <p:bldP spid="14848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2" name="Picture 4" descr="F}B[WMN)X$XJIF70L[H%B9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0533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1943100" y="5445125"/>
            <a:ext cx="7200900" cy="115252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4000" b="1" dirty="0">
                <a:solidFill>
                  <a:srgbClr val="000000"/>
                </a:solidFill>
                <a:ea typeface="楷体_GB2312" pitchFamily="49" charset="-122"/>
              </a:rPr>
              <a:t>“</a:t>
            </a:r>
            <a:r>
              <a:rPr lang="zh-CN" altLang="en-US" sz="4000" b="1" dirty="0">
                <a:solidFill>
                  <a:srgbClr val="000000"/>
                </a:solidFill>
                <a:ea typeface="楷体_GB2312" pitchFamily="49" charset="-122"/>
              </a:rPr>
              <a:t>唉，还是回家问问妈妈吧。”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0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0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0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31" name="Picture 7" descr="t01bcc74002ab65f5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4634" name="Text Box 10"/>
          <p:cNvSpPr txBox="1">
            <a:spLocks noChangeArrowheads="1"/>
          </p:cNvSpPr>
          <p:nvPr/>
        </p:nvSpPr>
        <p:spPr bwMode="auto">
          <a:xfrm>
            <a:off x="5219700" y="476250"/>
            <a:ext cx="3529013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33CC"/>
                </a:solidFill>
                <a:ea typeface="楷体_GB2312" pitchFamily="49" charset="-122"/>
              </a:rPr>
              <a:t>“</a:t>
            </a:r>
            <a:r>
              <a:rPr lang="zh-CN" altLang="en-US" sz="3600" b="1">
                <a:solidFill>
                  <a:srgbClr val="0033CC"/>
                </a:solidFill>
                <a:ea typeface="楷体_GB2312" pitchFamily="49" charset="-122"/>
              </a:rPr>
              <a:t>怎么回来啦？”</a:t>
            </a:r>
          </a:p>
        </p:txBody>
      </p:sp>
      <p:sp>
        <p:nvSpPr>
          <p:cNvPr id="154635" name="Text Box 11"/>
          <p:cNvSpPr txBox="1">
            <a:spLocks noChangeArrowheads="1"/>
          </p:cNvSpPr>
          <p:nvPr/>
        </p:nvSpPr>
        <p:spPr bwMode="auto">
          <a:xfrm>
            <a:off x="179388" y="476250"/>
            <a:ext cx="3959225" cy="2408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CC"/>
                </a:solidFill>
                <a:ea typeface="楷体_GB2312" pitchFamily="49" charset="-122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ea typeface="楷体_GB2312" pitchFamily="49" charset="-122"/>
              </a:rPr>
              <a:t>一条河挡住了我的去路，我</a:t>
            </a:r>
            <a:r>
              <a:rPr lang="en-US" altLang="zh-CN" sz="3200" b="1">
                <a:solidFill>
                  <a:srgbClr val="0000CC"/>
                </a:solidFill>
                <a:ea typeface="楷体_GB2312" pitchFamily="49" charset="-122"/>
              </a:rPr>
              <a:t>……</a:t>
            </a:r>
            <a:r>
              <a:rPr lang="zh-CN" altLang="en-US" sz="3200" b="1">
                <a:solidFill>
                  <a:srgbClr val="0000CC"/>
                </a:solidFill>
                <a:ea typeface="楷体_GB2312" pitchFamily="49" charset="-122"/>
              </a:rPr>
              <a:t>我过不去。”</a:t>
            </a:r>
            <a:r>
              <a:rPr lang="zh-CN" altLang="en-US" sz="2800" b="1">
                <a:solidFill>
                  <a:srgbClr val="0000CC"/>
                </a:solidFill>
                <a:ea typeface="楷体_GB2312" pitchFamily="49" charset="-122"/>
              </a:rPr>
              <a:t/>
            </a:r>
            <a:br>
              <a:rPr lang="zh-CN" altLang="en-US" sz="2800" b="1">
                <a:solidFill>
                  <a:srgbClr val="0000CC"/>
                </a:solidFill>
                <a:ea typeface="楷体_GB2312" pitchFamily="49" charset="-122"/>
              </a:rPr>
            </a:br>
            <a:r>
              <a:rPr lang="zh-CN" altLang="en-US" sz="2800" b="1">
                <a:solidFill>
                  <a:srgbClr val="0000CC"/>
                </a:solidFill>
                <a:ea typeface="楷体_GB2312" pitchFamily="49" charset="-122"/>
              </a:rPr>
              <a:t/>
            </a:r>
            <a:br>
              <a:rPr lang="zh-CN" altLang="en-US" sz="2800" b="1">
                <a:solidFill>
                  <a:srgbClr val="0000CC"/>
                </a:solidFill>
                <a:ea typeface="楷体_GB2312" pitchFamily="49" charset="-122"/>
              </a:rPr>
            </a:br>
            <a:endParaRPr lang="zh-CN" altLang="en-US" sz="2800" b="1">
              <a:solidFill>
                <a:srgbClr val="0000CC"/>
              </a:solidFill>
              <a:ea typeface="楷体_GB2312" pitchFamily="49" charset="-122"/>
            </a:endParaRPr>
          </a:p>
        </p:txBody>
      </p:sp>
      <p:sp>
        <p:nvSpPr>
          <p:cNvPr id="154636" name="Text Box 12"/>
          <p:cNvSpPr txBox="1">
            <a:spLocks noChangeArrowheads="1"/>
          </p:cNvSpPr>
          <p:nvPr/>
        </p:nvSpPr>
        <p:spPr bwMode="auto">
          <a:xfrm>
            <a:off x="4427538" y="3429000"/>
            <a:ext cx="3240087" cy="38909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>
                <a:ea typeface="楷体_GB2312" pitchFamily="49" charset="-122"/>
              </a:rPr>
              <a:t>“</a:t>
            </a:r>
            <a:r>
              <a:rPr lang="zh-CN" altLang="en-US" sz="3200" b="1">
                <a:ea typeface="楷体_GB2312" pitchFamily="49" charset="-122"/>
              </a:rPr>
              <a:t>孩子，光听别人说，自己不动脑筋，不去试试，是不行的。河水是深是浅，你去试一试就知道了。”</a:t>
            </a:r>
          </a:p>
          <a:p>
            <a:pPr>
              <a:spcBef>
                <a:spcPct val="50000"/>
              </a:spcBef>
            </a:pPr>
            <a:endParaRPr lang="en-US" altLang="zh-CN" sz="3200" b="1"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4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4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4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4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4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4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546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546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546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34" grpId="0"/>
      <p:bldP spid="154635" grpId="0"/>
      <p:bldP spid="1546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6" name="Picture 4" descr="mz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</p:spPr>
      </p:pic>
      <p:sp>
        <p:nvSpPr>
          <p:cNvPr id="156677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3429000"/>
            <a:ext cx="4038600" cy="1295400"/>
          </a:xfrm>
        </p:spPr>
        <p:txBody>
          <a:bodyPr/>
          <a:lstStyle/>
          <a:p>
            <a:r>
              <a:rPr lang="en-US" altLang="zh-CN" sz="3600" b="1" dirty="0">
                <a:ea typeface="楷体_GB2312" pitchFamily="49" charset="-122"/>
              </a:rPr>
              <a:t>“</a:t>
            </a:r>
            <a:r>
              <a:rPr lang="zh-CN" altLang="en-US" sz="3600" b="1" dirty="0">
                <a:ea typeface="楷体_GB2312" pitchFamily="49" charset="-122"/>
              </a:rPr>
              <a:t>让我试试吧。”</a:t>
            </a:r>
          </a:p>
        </p:txBody>
      </p:sp>
      <p:sp>
        <p:nvSpPr>
          <p:cNvPr id="156678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00563" y="4797425"/>
            <a:ext cx="4643437" cy="1944688"/>
          </a:xfrm>
        </p:spPr>
        <p:txBody>
          <a:bodyPr/>
          <a:lstStyle/>
          <a:p>
            <a:r>
              <a:rPr lang="en-US" altLang="zh-CN" sz="3600" b="1" dirty="0">
                <a:ea typeface="楷体_GB2312" pitchFamily="49" charset="-122"/>
              </a:rPr>
              <a:t>“</a:t>
            </a:r>
            <a:r>
              <a:rPr lang="zh-CN" altLang="en-US" sz="3600" b="1" dirty="0">
                <a:ea typeface="楷体_GB2312" pitchFamily="49" charset="-122"/>
              </a:rPr>
              <a:t>怎么，你不要命啦？”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6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6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6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6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6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6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7" grpId="0" build="p"/>
      <p:bldP spid="15667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4" name="Picture 4" descr="u=1078659117,3586140000&amp;fm=23&amp;gp=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8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5157788"/>
            <a:ext cx="8229600" cy="1333500"/>
          </a:xfrm>
        </p:spPr>
        <p:txBody>
          <a:bodyPr>
            <a:normAutofit lnSpcReduction="10000"/>
          </a:bodyPr>
          <a:lstStyle/>
          <a:p>
            <a:pPr lvl="1">
              <a:buFontTx/>
              <a:buNone/>
            </a:pPr>
            <a:r>
              <a:rPr lang="zh-CN" altLang="en-US" sz="4400" b="1" dirty="0">
                <a:ea typeface="楷体_GB2312" pitchFamily="49" charset="-122"/>
              </a:rPr>
              <a:t>原来河水并不像老牛说的那么浅，也不像松鼠说的那么深。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70" name="Picture 6" descr="a4b3a61b174e63d8ac6e75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313" y="-304800"/>
            <a:ext cx="10067926" cy="7162800"/>
          </a:xfrm>
          <a:prstGeom prst="rect">
            <a:avLst/>
          </a:prstGeom>
          <a:noFill/>
        </p:spPr>
      </p:pic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sz="7600" b="1" dirty="0">
                <a:solidFill>
                  <a:srgbClr val="0000CC"/>
                </a:solidFill>
                <a:ea typeface="楷体_GB2312" pitchFamily="49" charset="-122"/>
              </a:rPr>
              <a:t>三、教学任务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73238"/>
            <a:ext cx="8229600" cy="4824412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US" altLang="zh-CN" sz="5400" dirty="0">
                <a:ea typeface="楷体_GB2312" pitchFamily="49" charset="-122"/>
              </a:rPr>
              <a:t>  </a:t>
            </a:r>
            <a:r>
              <a:rPr lang="en-US" altLang="zh-CN" sz="5400" b="1" dirty="0">
                <a:ea typeface="楷体_GB2312" pitchFamily="49" charset="-122"/>
              </a:rPr>
              <a:t>1.</a:t>
            </a:r>
            <a:r>
              <a:rPr lang="zh-CN" altLang="en-US" sz="5400" b="1" dirty="0">
                <a:ea typeface="楷体_GB2312" pitchFamily="49" charset="-122"/>
              </a:rPr>
              <a:t>生字词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5400" dirty="0">
                <a:ea typeface="楷体_GB2312" pitchFamily="49" charset="-122"/>
              </a:rPr>
              <a:t>  马棚     磨坊      为难       淹没     立刻      吃惊      连忙     叹气      究竟      顺利     连蹦带跳       驮     趟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6" grpId="0"/>
      <p:bldP spid="8806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76" name="Picture 28" descr="20119211746205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0072" name="Rectangle 2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5400" b="1" dirty="0">
                <a:ea typeface="楷体_GB2312" pitchFamily="49" charset="-122"/>
              </a:rPr>
              <a:t>2.</a:t>
            </a:r>
            <a:r>
              <a:rPr lang="zh-CN" altLang="en-US" sz="5400" b="1" dirty="0">
                <a:ea typeface="楷体_GB2312" pitchFamily="49" charset="-122"/>
              </a:rPr>
              <a:t>多音字造句</a:t>
            </a:r>
          </a:p>
        </p:txBody>
      </p:sp>
      <p:sp>
        <p:nvSpPr>
          <p:cNvPr id="130073" name="Rectangle 2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50825" y="1268413"/>
            <a:ext cx="8569325" cy="5256212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zh-CN" sz="500" dirty="0"/>
              <a:t> </a:t>
            </a:r>
            <a:r>
              <a:rPr lang="en-US" altLang="zh-CN" sz="4800" dirty="0">
                <a:solidFill>
                  <a:srgbClr val="663300"/>
                </a:solidFill>
                <a:ea typeface="楷体_GB2312" pitchFamily="49" charset="-122"/>
              </a:rPr>
              <a:t>(1)</a:t>
            </a:r>
            <a:r>
              <a:rPr lang="zh-CN" altLang="en-US" sz="4800" dirty="0">
                <a:solidFill>
                  <a:srgbClr val="663300"/>
                </a:solidFill>
                <a:ea typeface="楷体_GB2312" pitchFamily="49" charset="-122"/>
              </a:rPr>
              <a:t>没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4000" dirty="0">
                <a:solidFill>
                  <a:schemeClr val="tx2"/>
                </a:solidFill>
              </a:rPr>
              <a:t>①</a:t>
            </a:r>
            <a:r>
              <a:rPr lang="zh-CN" altLang="en-US" sz="4000" dirty="0">
                <a:solidFill>
                  <a:schemeClr val="tx2"/>
                </a:solidFill>
                <a:ea typeface="楷体_GB2312" pitchFamily="49" charset="-122"/>
              </a:rPr>
              <a:t>洪水淹</a:t>
            </a:r>
            <a:r>
              <a:rPr lang="zh-CN" altLang="en-US" sz="4000" u="sng" dirty="0">
                <a:solidFill>
                  <a:schemeClr val="tx2"/>
                </a:solidFill>
                <a:ea typeface="楷体_GB2312" pitchFamily="49" charset="-122"/>
              </a:rPr>
              <a:t>没</a:t>
            </a:r>
            <a:r>
              <a:rPr lang="zh-CN" altLang="en-US" sz="4000" dirty="0">
                <a:solidFill>
                  <a:schemeClr val="tx2"/>
                </a:solidFill>
                <a:ea typeface="楷体_GB2312" pitchFamily="49" charset="-122"/>
              </a:rPr>
              <a:t>了村庄。</a:t>
            </a:r>
            <a:endParaRPr lang="zh-CN" altLang="en-US" sz="4000" dirty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4000" dirty="0">
                <a:solidFill>
                  <a:schemeClr val="tx2"/>
                </a:solidFill>
              </a:rPr>
              <a:t>②</a:t>
            </a:r>
            <a:r>
              <a:rPr lang="zh-CN" altLang="en-US" sz="4000" dirty="0">
                <a:solidFill>
                  <a:schemeClr val="tx2"/>
                </a:solidFill>
                <a:ea typeface="楷体_GB2312" pitchFamily="49" charset="-122"/>
              </a:rPr>
              <a:t>小明</a:t>
            </a:r>
            <a:r>
              <a:rPr lang="zh-CN" altLang="en-US" sz="4000" u="sng" dirty="0">
                <a:solidFill>
                  <a:schemeClr val="tx2"/>
                </a:solidFill>
                <a:ea typeface="楷体_GB2312" pitchFamily="49" charset="-122"/>
              </a:rPr>
              <a:t>没</a:t>
            </a:r>
            <a:r>
              <a:rPr lang="zh-CN" altLang="en-US" sz="4000" dirty="0">
                <a:solidFill>
                  <a:schemeClr val="tx2"/>
                </a:solidFill>
                <a:ea typeface="楷体_GB2312" pitchFamily="49" charset="-122"/>
              </a:rPr>
              <a:t>有挑食的习惯</a:t>
            </a:r>
            <a:r>
              <a:rPr lang="zh-CN" altLang="en-US" dirty="0">
                <a:solidFill>
                  <a:srgbClr val="663300"/>
                </a:solidFill>
                <a:ea typeface="楷体_GB2312" pitchFamily="49" charset="-122"/>
              </a:rPr>
              <a:t>。</a:t>
            </a:r>
          </a:p>
          <a:p>
            <a:pPr>
              <a:lnSpc>
                <a:spcPct val="80000"/>
              </a:lnSpc>
              <a:buFontTx/>
              <a:buNone/>
            </a:pPr>
            <a:endParaRPr lang="zh-CN" altLang="en-US" sz="2000" dirty="0">
              <a:solidFill>
                <a:srgbClr val="663300"/>
              </a:solidFill>
              <a:ea typeface="楷体_GB2312" pitchFamily="49" charset="-122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2400" dirty="0">
                <a:solidFill>
                  <a:srgbClr val="663300"/>
                </a:solidFill>
                <a:ea typeface="楷体_GB2312" pitchFamily="49" charset="-122"/>
              </a:rPr>
              <a:t> </a:t>
            </a:r>
            <a:r>
              <a:rPr lang="en-US" altLang="zh-CN" sz="4800" dirty="0">
                <a:solidFill>
                  <a:schemeClr val="tx2"/>
                </a:solidFill>
                <a:ea typeface="楷体_GB2312" pitchFamily="49" charset="-122"/>
              </a:rPr>
              <a:t>(2)</a:t>
            </a:r>
            <a:r>
              <a:rPr lang="zh-CN" altLang="en-US" sz="4800" dirty="0">
                <a:solidFill>
                  <a:schemeClr val="tx2"/>
                </a:solidFill>
                <a:ea typeface="楷体_GB2312" pitchFamily="49" charset="-122"/>
              </a:rPr>
              <a:t>难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4400" dirty="0">
                <a:solidFill>
                  <a:schemeClr val="tx2"/>
                </a:solidFill>
              </a:rPr>
              <a:t>①</a:t>
            </a:r>
            <a:r>
              <a:rPr lang="zh-CN" altLang="en-US" sz="4400" dirty="0">
                <a:solidFill>
                  <a:schemeClr val="tx2"/>
                </a:solidFill>
                <a:ea typeface="楷体_GB2312" pitchFamily="49" charset="-122"/>
              </a:rPr>
              <a:t>这件事令所有人很为</a:t>
            </a:r>
            <a:r>
              <a:rPr lang="zh-CN" altLang="en-US" sz="4400" u="sng" dirty="0">
                <a:solidFill>
                  <a:schemeClr val="tx2"/>
                </a:solidFill>
                <a:ea typeface="楷体_GB2312" pitchFamily="49" charset="-122"/>
              </a:rPr>
              <a:t>难</a:t>
            </a:r>
            <a:r>
              <a:rPr lang="zh-CN" altLang="en-US" sz="4400" dirty="0">
                <a:solidFill>
                  <a:schemeClr val="tx2"/>
                </a:solidFill>
                <a:ea typeface="楷体_GB2312" pitchFamily="49" charset="-122"/>
              </a:rPr>
              <a:t>。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4400" dirty="0">
                <a:solidFill>
                  <a:schemeClr val="tx2"/>
                </a:solidFill>
              </a:rPr>
              <a:t>②</a:t>
            </a:r>
            <a:r>
              <a:rPr lang="zh-CN" altLang="en-US" sz="4400" dirty="0">
                <a:solidFill>
                  <a:schemeClr val="tx2"/>
                </a:solidFill>
                <a:ea typeface="楷体_GB2312" pitchFamily="49" charset="-122"/>
              </a:rPr>
              <a:t>地震给人们带来了巨大的灾</a:t>
            </a:r>
            <a:r>
              <a:rPr lang="zh-CN" altLang="en-US" sz="4400" u="sng" dirty="0">
                <a:solidFill>
                  <a:schemeClr val="tx2"/>
                </a:solidFill>
                <a:ea typeface="楷体_GB2312" pitchFamily="49" charset="-122"/>
              </a:rPr>
              <a:t>难</a:t>
            </a:r>
            <a:r>
              <a:rPr lang="zh-CN" altLang="en-US" sz="4400" dirty="0">
                <a:solidFill>
                  <a:schemeClr val="tx2"/>
                </a:solidFill>
                <a:ea typeface="楷体_GB2312" pitchFamily="49" charset="-122"/>
              </a:rPr>
              <a:t>。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altLang="zh-CN" sz="4400" dirty="0">
              <a:solidFill>
                <a:schemeClr val="tx2"/>
              </a:solidFill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0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0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00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00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00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00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300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72" grpId="0"/>
      <p:bldP spid="13007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8229600" cy="1143000"/>
          </a:xfrm>
        </p:spPr>
        <p:txBody>
          <a:bodyPr/>
          <a:lstStyle/>
          <a:p>
            <a:r>
              <a:rPr lang="en-US" altLang="zh-CN" sz="5400" b="1" dirty="0">
                <a:ea typeface="楷体_GB2312" pitchFamily="49" charset="-122"/>
              </a:rPr>
              <a:t>3.</a:t>
            </a:r>
            <a:r>
              <a:rPr lang="zh-CN" altLang="en-US" sz="5400" b="1" dirty="0">
                <a:ea typeface="楷体_GB2312" pitchFamily="49" charset="-122"/>
              </a:rPr>
              <a:t>想一想，回答下列问题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196975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b="1" dirty="0">
                <a:solidFill>
                  <a:srgbClr val="003399"/>
                </a:solidFill>
                <a:ea typeface="楷体_GB2312" pitchFamily="49" charset="-122"/>
              </a:rPr>
              <a:t>⑴</a:t>
            </a:r>
            <a:r>
              <a:rPr lang="zh-CN" altLang="en-US" b="1" dirty="0">
                <a:solidFill>
                  <a:srgbClr val="003399"/>
                </a:solidFill>
                <a:ea typeface="楷体_GB2312" pitchFamily="49" charset="-122"/>
              </a:rPr>
              <a:t>学习第</a:t>
            </a:r>
            <a:r>
              <a:rPr lang="en-US" altLang="zh-CN" b="1" dirty="0">
                <a:solidFill>
                  <a:srgbClr val="003399"/>
                </a:solidFill>
                <a:ea typeface="楷体_GB2312" pitchFamily="49" charset="-122"/>
              </a:rPr>
              <a:t>1</a:t>
            </a:r>
            <a:r>
              <a:rPr lang="zh-CN" altLang="en-US" b="1" dirty="0">
                <a:solidFill>
                  <a:srgbClr val="003399"/>
                </a:solidFill>
                <a:ea typeface="楷体_GB2312" pitchFamily="49" charset="-122"/>
              </a:rPr>
              <a:t>、</a:t>
            </a:r>
            <a:r>
              <a:rPr lang="en-US" altLang="zh-CN" b="1" dirty="0">
                <a:solidFill>
                  <a:srgbClr val="003399"/>
                </a:solidFill>
                <a:ea typeface="楷体_GB2312" pitchFamily="49" charset="-122"/>
              </a:rPr>
              <a:t>2</a:t>
            </a:r>
            <a:r>
              <a:rPr lang="zh-CN" altLang="en-US" b="1" dirty="0">
                <a:solidFill>
                  <a:srgbClr val="003399"/>
                </a:solidFill>
                <a:ea typeface="楷体_GB2312" pitchFamily="49" charset="-122"/>
              </a:rPr>
              <a:t>自然段</a:t>
            </a:r>
          </a:p>
          <a:p>
            <a:pPr>
              <a:buFontTx/>
              <a:buNone/>
            </a:pPr>
            <a:r>
              <a:rPr lang="zh-CN" altLang="en-US" b="1" dirty="0">
                <a:solidFill>
                  <a:srgbClr val="003399"/>
                </a:solidFill>
                <a:ea typeface="楷体_GB2312" pitchFamily="49" charset="-122"/>
              </a:rPr>
              <a:t>    ①小马为什么过河？</a:t>
            </a:r>
          </a:p>
          <a:p>
            <a:pPr>
              <a:buFontTx/>
              <a:buNone/>
            </a:pPr>
            <a:r>
              <a:rPr lang="zh-CN" altLang="en-US" sz="1800" b="1" dirty="0">
                <a:ea typeface="楷体_GB2312" pitchFamily="49" charset="-122"/>
              </a:rPr>
              <a:t>            </a:t>
            </a:r>
          </a:p>
        </p:txBody>
      </p:sp>
      <p:sp>
        <p:nvSpPr>
          <p:cNvPr id="160774" name="Text Box 6"/>
          <p:cNvSpPr txBox="1">
            <a:spLocks noChangeArrowheads="1"/>
          </p:cNvSpPr>
          <p:nvPr/>
        </p:nvSpPr>
        <p:spPr bwMode="auto">
          <a:xfrm>
            <a:off x="179388" y="2852738"/>
            <a:ext cx="8353425" cy="52101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⑵</a:t>
            </a:r>
            <a:r>
              <a:rPr lang="zh-CN" altLang="en-US" sz="3200" b="1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学习</a:t>
            </a:r>
            <a:r>
              <a:rPr lang="en-US" altLang="zh-CN" sz="3200" b="1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3-6</a:t>
            </a:r>
            <a:r>
              <a:rPr lang="zh-CN" altLang="en-US" sz="3200" b="1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自然段</a:t>
            </a:r>
          </a:p>
          <a:p>
            <a:r>
              <a:rPr lang="zh-CN" altLang="en-US" sz="3200" b="1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   默读课文</a:t>
            </a:r>
            <a:r>
              <a:rPr lang="en-US" altLang="zh-CN" sz="3200" b="1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3-6</a:t>
            </a:r>
            <a:r>
              <a:rPr lang="zh-CN" altLang="en-US" sz="3200" b="1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段，想一想，小马遇到了什么困难，他先后问了谁？从老马的话中我们得出了什么道理</a:t>
            </a:r>
            <a:r>
              <a:rPr lang="en-US" altLang="zh-CN" sz="3200" b="1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?</a:t>
            </a:r>
          </a:p>
          <a:p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答：小马不知道河水是深是浅，不知道怎么过河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;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他先后问了老牛，松鼠和马妈妈；从老马的话中我们懂得了遇到困难要开动脑筋，具体分析，勇于实践找到解决问题的方法。</a:t>
            </a:r>
          </a:p>
          <a:p>
            <a:endParaRPr lang="zh-CN" altLang="en-US" sz="3200" b="1"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endParaRPr lang="en-US" altLang="zh-CN" sz="32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0776" name="Text Box 8"/>
          <p:cNvSpPr txBox="1">
            <a:spLocks noChangeArrowheads="1"/>
          </p:cNvSpPr>
          <p:nvPr/>
        </p:nvSpPr>
        <p:spPr bwMode="auto">
          <a:xfrm>
            <a:off x="0" y="2349500"/>
            <a:ext cx="8893175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/>
              <a:t>     </a:t>
            </a:r>
            <a:r>
              <a:rPr lang="zh-CN" altLang="en-US" sz="3200" b="1">
                <a:ea typeface="楷体_GB2312" pitchFamily="49" charset="-122"/>
              </a:rPr>
              <a:t>答：他要帮妈妈把麦子驮到河对岸的磨坊。</a:t>
            </a:r>
          </a:p>
        </p:txBody>
      </p:sp>
      <p:sp>
        <p:nvSpPr>
          <p:cNvPr id="160778" name="Text Box 10"/>
          <p:cNvSpPr txBox="1">
            <a:spLocks noChangeArrowheads="1"/>
          </p:cNvSpPr>
          <p:nvPr/>
        </p:nvSpPr>
        <p:spPr bwMode="auto">
          <a:xfrm>
            <a:off x="0" y="5373688"/>
            <a:ext cx="8964613" cy="1311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 </a:t>
            </a:r>
          </a:p>
          <a:p>
            <a:pPr>
              <a:spcBef>
                <a:spcPct val="50000"/>
              </a:spcBef>
            </a:pPr>
            <a:endParaRPr lang="en-US" altLang="zh-CN" sz="3200" b="1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0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160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60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0" grpId="0"/>
      <p:bldP spid="160771" grpId="0" build="p"/>
      <p:bldP spid="160774" grpId="0"/>
      <p:bldP spid="160776" grpId="0"/>
      <p:bldP spid="16077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5" name="Picture 5" descr="u=2713804215,2951537778&amp;fm=21&amp;gp=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47" name="Rectangle 7"/>
          <p:cNvSpPr>
            <a:spLocks noChangeArrowheads="1"/>
          </p:cNvSpPr>
          <p:nvPr/>
        </p:nvSpPr>
        <p:spPr bwMode="auto">
          <a:xfrm>
            <a:off x="395288" y="260350"/>
            <a:ext cx="8424862" cy="47879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altLang="zh-CN" sz="3200" b="1">
              <a:solidFill>
                <a:srgbClr val="003399"/>
              </a:solidFill>
              <a:ea typeface="楷体_GB2312" pitchFamily="49" charset="-122"/>
            </a:endParaRPr>
          </a:p>
          <a:p>
            <a:r>
              <a:rPr lang="en-US" altLang="zh-CN" sz="3600" b="1">
                <a:solidFill>
                  <a:srgbClr val="003399"/>
                </a:solidFill>
                <a:ea typeface="楷体_GB2312" pitchFamily="49" charset="-122"/>
              </a:rPr>
              <a:t>⑶ </a:t>
            </a:r>
            <a:r>
              <a:rPr lang="zh-CN" altLang="en-US" sz="3600" b="1">
                <a:solidFill>
                  <a:srgbClr val="003399"/>
                </a:solidFill>
                <a:ea typeface="楷体_GB2312" pitchFamily="49" charset="-122"/>
              </a:rPr>
              <a:t>学习课文第</a:t>
            </a:r>
            <a:r>
              <a:rPr lang="en-US" altLang="zh-CN" sz="3600" b="1">
                <a:solidFill>
                  <a:srgbClr val="003399"/>
                </a:solidFill>
                <a:ea typeface="楷体_GB2312" pitchFamily="49" charset="-122"/>
              </a:rPr>
              <a:t>8</a:t>
            </a:r>
            <a:r>
              <a:rPr lang="zh-CN" altLang="en-US" sz="3600" b="1">
                <a:solidFill>
                  <a:srgbClr val="003399"/>
                </a:solidFill>
                <a:ea typeface="楷体_GB2312" pitchFamily="49" charset="-122"/>
              </a:rPr>
              <a:t>自然段：读句子找出意思相反的词写在括号里</a:t>
            </a:r>
          </a:p>
          <a:p>
            <a:r>
              <a:rPr lang="zh-CN" altLang="en-US" sz="3200" b="1">
                <a:solidFill>
                  <a:srgbClr val="003399"/>
                </a:solidFill>
                <a:ea typeface="楷体_GB2312" pitchFamily="49" charset="-122"/>
              </a:rPr>
              <a:t>     </a:t>
            </a:r>
            <a:r>
              <a:rPr lang="zh-CN" altLang="en-US" sz="3200" b="1">
                <a:ea typeface="楷体_GB2312" pitchFamily="49" charset="-122"/>
              </a:rPr>
              <a:t>原来河水既不像老牛说的那么浅，也不像松鼠说的那样深。  </a:t>
            </a:r>
          </a:p>
          <a:p>
            <a:endParaRPr lang="zh-CN" altLang="en-US" sz="3600" b="1">
              <a:solidFill>
                <a:srgbClr val="0000CC"/>
              </a:solidFill>
              <a:ea typeface="楷体_GB2312" pitchFamily="49" charset="-122"/>
            </a:endParaRPr>
          </a:p>
          <a:p>
            <a:r>
              <a:rPr lang="zh-CN" altLang="en-US" sz="3600" b="1">
                <a:solidFill>
                  <a:srgbClr val="0000CC"/>
                </a:solidFill>
                <a:ea typeface="楷体_GB2312" pitchFamily="49" charset="-122"/>
              </a:rPr>
              <a:t>⑷ 分组讨论一下老牛和松鼠各自说法不同的原因。</a:t>
            </a:r>
          </a:p>
          <a:p>
            <a:endParaRPr lang="en-US" altLang="zh-CN" sz="3200" b="1">
              <a:ea typeface="楷体_GB2312" pitchFamily="49" charset="-122"/>
            </a:endParaRPr>
          </a:p>
        </p:txBody>
      </p:sp>
      <p:sp>
        <p:nvSpPr>
          <p:cNvPr id="163851" name="WordArt 11"/>
          <p:cNvSpPr>
            <a:spLocks noChangeArrowheads="1" noChangeShapeType="1" noTextEdit="1"/>
          </p:cNvSpPr>
          <p:nvPr/>
        </p:nvSpPr>
        <p:spPr bwMode="auto">
          <a:xfrm>
            <a:off x="1403350" y="2924175"/>
            <a:ext cx="22320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（浅）</a:t>
            </a:r>
            <a:r>
              <a:rPr lang="en-US" altLang="zh-CN" sz="3600" b="1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—</a:t>
            </a:r>
            <a:r>
              <a:rPr lang="zh-CN" altLang="en-US" sz="3600" b="1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（深）</a:t>
            </a:r>
          </a:p>
        </p:txBody>
      </p:sp>
      <p:sp>
        <p:nvSpPr>
          <p:cNvPr id="163852" name="Text Box 12"/>
          <p:cNvSpPr txBox="1">
            <a:spLocks noChangeArrowheads="1"/>
          </p:cNvSpPr>
          <p:nvPr/>
        </p:nvSpPr>
        <p:spPr bwMode="auto">
          <a:xfrm>
            <a:off x="0" y="4581525"/>
            <a:ext cx="9144000" cy="15541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答：因为老牛个子高大，踩进水里，河水只没到小腿，所以他说水浅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;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而松鼠个子小，踩进河里，河水淹没了他的身体，所以他说水深。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3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1" grpId="0" animBg="1"/>
      <p:bldP spid="1638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6" name="Picture 4" descr="20120430130511_t88x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777875"/>
          </a:xfrm>
        </p:spPr>
        <p:txBody>
          <a:bodyPr>
            <a:normAutofit fontScale="90000"/>
          </a:bodyPr>
          <a:lstStyle/>
          <a:p>
            <a:r>
              <a:rPr lang="en-US" altLang="zh-CN" sz="5400" b="1" dirty="0">
                <a:solidFill>
                  <a:schemeClr val="tx1"/>
                </a:solidFill>
                <a:ea typeface="楷体_GB2312" pitchFamily="49" charset="-122"/>
              </a:rPr>
              <a:t>4</a:t>
            </a:r>
            <a:r>
              <a:rPr lang="zh-CN" altLang="en-US" sz="5400" b="1" dirty="0">
                <a:solidFill>
                  <a:schemeClr val="tx1"/>
                </a:solidFill>
                <a:ea typeface="楷体_GB2312" pitchFamily="49" charset="-122"/>
              </a:rPr>
              <a:t>、课内外作业</a:t>
            </a:r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8229600" cy="561657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b="1" dirty="0">
                <a:solidFill>
                  <a:srgbClr val="0000CC"/>
                </a:solidFill>
                <a:ea typeface="楷体_GB2312" pitchFamily="49" charset="-122"/>
              </a:rPr>
              <a:t>⑴</a:t>
            </a:r>
            <a:r>
              <a:rPr lang="zh-CN" altLang="en-US" b="1" dirty="0">
                <a:solidFill>
                  <a:srgbClr val="0000CC"/>
                </a:solidFill>
                <a:ea typeface="楷体_GB2312" pitchFamily="49" charset="-122"/>
              </a:rPr>
              <a:t>分角色朗读课文指导：</a:t>
            </a:r>
          </a:p>
          <a:p>
            <a:pPr>
              <a:buFontTx/>
              <a:buNone/>
            </a:pPr>
            <a:r>
              <a:rPr lang="zh-CN" altLang="en-US" b="1" dirty="0">
                <a:ea typeface="楷体_GB2312" pitchFamily="49" charset="-122"/>
              </a:rPr>
              <a:t>老马说话沉着，松鼠说话急切，马妈妈说话亲切。小马说话的情感前后有变化，开始高兴，接着犯难，后来有些犹豫，之后有些难为情，最后毫不迟疑地过了河。</a:t>
            </a:r>
          </a:p>
          <a:p>
            <a:pPr>
              <a:buFontTx/>
              <a:buNone/>
            </a:pPr>
            <a:endParaRPr lang="zh-CN" altLang="en-US" b="1" dirty="0">
              <a:ea typeface="楷体_GB2312" pitchFamily="49" charset="-122"/>
            </a:endParaRPr>
          </a:p>
          <a:p>
            <a:pPr>
              <a:buFontTx/>
              <a:buNone/>
            </a:pPr>
            <a:r>
              <a:rPr lang="zh-CN" altLang="en-US" b="1" dirty="0">
                <a:solidFill>
                  <a:srgbClr val="0000CC"/>
                </a:solidFill>
                <a:ea typeface="楷体_GB2312" pitchFamily="49" charset="-122"/>
              </a:rPr>
              <a:t>⑵课内作业：说一说</a:t>
            </a:r>
          </a:p>
          <a:p>
            <a:pPr>
              <a:buFontTx/>
              <a:buNone/>
            </a:pPr>
            <a:r>
              <a:rPr lang="zh-CN" altLang="en-US" b="1" dirty="0">
                <a:solidFill>
                  <a:srgbClr val="0000CC"/>
                </a:solidFill>
                <a:ea typeface="楷体_GB2312" pitchFamily="49" charset="-122"/>
              </a:rPr>
              <a:t>     </a:t>
            </a:r>
            <a:r>
              <a:rPr lang="zh-CN" altLang="en-US" b="1" dirty="0">
                <a:ea typeface="楷体_GB2312" pitchFamily="49" charset="-122"/>
              </a:rPr>
              <a:t>想象，小马过了河，在回家的路上又遇到了 老牛、松鼠，小马和他们说了什么呢？回家见到妈妈，他会说什么？</a:t>
            </a:r>
          </a:p>
          <a:p>
            <a:pPr>
              <a:buFontTx/>
              <a:buNone/>
            </a:pPr>
            <a:endParaRPr lang="zh-CN" altLang="en-US" b="1" dirty="0">
              <a:ea typeface="楷体_GB2312" pitchFamily="49" charset="-122"/>
            </a:endParaRPr>
          </a:p>
          <a:p>
            <a:pPr>
              <a:buFontTx/>
              <a:buNone/>
            </a:pPr>
            <a:endParaRPr lang="zh-CN" altLang="en-US" dirty="0"/>
          </a:p>
          <a:p>
            <a:pPr>
              <a:buFontTx/>
              <a:buNone/>
            </a:pPr>
            <a:endParaRPr lang="en-US" altLang="zh-CN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1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1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1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1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1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794" grpId="0"/>
      <p:bldP spid="16179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20" name="Picture 4" descr="20121221154218_ywU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476250"/>
            <a:ext cx="8229600" cy="1143000"/>
          </a:xfrm>
        </p:spPr>
        <p:txBody>
          <a:bodyPr/>
          <a:lstStyle/>
          <a:p>
            <a:r>
              <a:rPr lang="en-US" altLang="zh-CN" sz="4500" b="1" dirty="0">
                <a:ea typeface="楷体_GB2312" pitchFamily="49" charset="-122"/>
              </a:rPr>
              <a:t>⑶</a:t>
            </a:r>
            <a:r>
              <a:rPr lang="zh-CN" altLang="en-US" sz="4500" b="1" dirty="0">
                <a:ea typeface="楷体_GB2312" pitchFamily="49" charset="-122"/>
              </a:rPr>
              <a:t>课外作业：编写故事</a:t>
            </a:r>
          </a:p>
        </p:txBody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16113"/>
            <a:ext cx="8229600" cy="421005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dirty="0">
                <a:solidFill>
                  <a:srgbClr val="FFFF00"/>
                </a:solidFill>
              </a:rPr>
              <a:t>     </a:t>
            </a: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过了几天，下起了大雨，大雨一下就是几天几夜，河水涨了老高。外婆打电话叫老马，说自己家被水淹了，老马听了十分着急，对小马说：“孩子，你先给外婆送点东西吧！”小马驮起一袋面飞快地往外婆家跑去，跑着跑着一条河挡住了他的去路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2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18" grpId="0"/>
      <p:bldP spid="16281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917" name="Picture 5" descr="0742999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6918" name="Rectangle 6"/>
          <p:cNvSpPr>
            <a:spLocks noChangeArrowheads="1"/>
          </p:cNvSpPr>
          <p:nvPr/>
        </p:nvSpPr>
        <p:spPr bwMode="auto">
          <a:xfrm>
            <a:off x="250825" y="12684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altLang="en-US" sz="11100" b="1">
                <a:solidFill>
                  <a:srgbClr val="FF0000"/>
                </a:solidFill>
                <a:ea typeface="楷体_GB2312" pitchFamily="49" charset="-122"/>
              </a:rPr>
              <a:t>谢谢观看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1066</Words>
  <Application>Microsoft Office PowerPoint</Application>
  <PresentationFormat>全屏显示(4:3)</PresentationFormat>
  <Paragraphs>60</Paragraphs>
  <Slides>17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Office 主题</vt:lpstr>
      <vt:lpstr>幻灯片 1</vt:lpstr>
      <vt:lpstr>一、教学目标</vt:lpstr>
      <vt:lpstr>二、课本内容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三、教学任务</vt:lpstr>
      <vt:lpstr>2.多音字造句</vt:lpstr>
      <vt:lpstr>3.想一想，回答下列问题</vt:lpstr>
      <vt:lpstr>幻灯片 14</vt:lpstr>
      <vt:lpstr>4、课内外作业</vt:lpstr>
      <vt:lpstr>⑶课外作业：编写故事</vt:lpstr>
      <vt:lpstr>幻灯片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1</cp:revision>
  <dcterms:created xsi:type="dcterms:W3CDTF">2015-11-10T04:38:51Z</dcterms:created>
  <dcterms:modified xsi:type="dcterms:W3CDTF">2015-11-10T04:41:03Z</dcterms:modified>
</cp:coreProperties>
</file>