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62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9842"/>
    <a:srgbClr val="FF6600"/>
    <a:srgbClr val="6DB6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50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981200"/>
            <a:ext cx="7772400" cy="1876428"/>
          </a:xfrm>
        </p:spPr>
        <p:txBody>
          <a:bodyPr anchor="b"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ctr">
              <a:defRPr sz="44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57628"/>
            <a:ext cx="6400800" cy="175320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0B64C-DBF9-4A5F-81D9-530112E59034}" type="datetimeFigureOut">
              <a:rPr lang="zh-CN" altLang="en-US" smtClean="0"/>
              <a:pPr/>
              <a:t>2015-12-27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95F2F-2679-4F23-8CA5-49850885B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0B64C-DBF9-4A5F-81D9-530112E59034}" type="datetimeFigureOut">
              <a:rPr lang="zh-CN" altLang="en-US" smtClean="0"/>
              <a:pPr/>
              <a:t>2015-12-27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95F2F-2679-4F23-8CA5-49850885B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3854150"/>
            <a:ext cx="7772400" cy="1860850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2356428"/>
            <a:ext cx="7772400" cy="1501200"/>
          </a:xfrm>
        </p:spPr>
        <p:txBody>
          <a:bodyPr anchor="b"/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l">
              <a:buNone/>
              <a:defRPr sz="1800">
                <a:solidFill>
                  <a:schemeClr val="tx2"/>
                </a:solidFill>
              </a:defRPr>
            </a:lvl2pPr>
            <a:lvl3pPr marL="914400" indent="0" algn="l">
              <a:buNone/>
              <a:defRPr sz="1600">
                <a:solidFill>
                  <a:schemeClr val="tx2"/>
                </a:solidFill>
              </a:defRPr>
            </a:lvl3pPr>
            <a:lvl4pPr marL="1371600" indent="0" algn="l">
              <a:buNone/>
              <a:defRPr sz="1400">
                <a:solidFill>
                  <a:schemeClr val="tx2"/>
                </a:solidFill>
              </a:defRPr>
            </a:lvl4pPr>
            <a:lvl5pPr marL="1828800" indent="0" algn="l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0B64C-DBF9-4A5F-81D9-530112E59034}" type="datetimeFigureOut">
              <a:rPr lang="zh-CN" altLang="en-US" smtClean="0"/>
              <a:pPr/>
              <a:t>2015-12-27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95F2F-2679-4F23-8CA5-49850885B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0B64C-DBF9-4A5F-81D9-530112E59034}" type="datetimeFigureOut">
              <a:rPr lang="zh-CN" altLang="en-US" smtClean="0"/>
              <a:pPr/>
              <a:t>2015-12-27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95F2F-2679-4F23-8CA5-49850885B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0B64C-DBF9-4A5F-81D9-530112E59034}" type="datetimeFigureOut">
              <a:rPr lang="zh-CN" altLang="en-US" smtClean="0"/>
              <a:pPr/>
              <a:t>2015-12-27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95F2F-2679-4F23-8CA5-49850885B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0B64C-DBF9-4A5F-81D9-530112E59034}" type="datetimeFigureOut">
              <a:rPr lang="zh-CN" altLang="en-US" smtClean="0"/>
              <a:pPr/>
              <a:t>2015-12-27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95F2F-2679-4F23-8CA5-49850885B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0B64C-DBF9-4A5F-81D9-530112E59034}" type="datetimeFigureOut">
              <a:rPr lang="zh-CN" altLang="en-US" smtClean="0"/>
              <a:pPr/>
              <a:t>2015-12-27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95F2F-2679-4F23-8CA5-49850885B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6258" y="381000"/>
            <a:ext cx="2667000" cy="1833554"/>
          </a:xfrm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l">
              <a:defRPr sz="3200" b="1" kern="1200" cap="all" spc="50">
                <a:ln w="15875"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52800" y="380999"/>
            <a:ext cx="5410200" cy="57451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26258" y="2214554"/>
            <a:ext cx="2667000" cy="39121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0B64C-DBF9-4A5F-81D9-530112E59034}" type="datetimeFigureOut">
              <a:rPr lang="zh-CN" altLang="en-US" smtClean="0"/>
              <a:pPr/>
              <a:t>2015-12-27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95F2F-2679-4F23-8CA5-49850885B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580474" y="553734"/>
            <a:ext cx="7349244" cy="4741531"/>
            <a:chOff x="428596" y="553734"/>
            <a:chExt cx="7349244" cy="4741531"/>
          </a:xfrm>
        </p:grpSpPr>
        <p:sp>
          <p:nvSpPr>
            <p:cNvPr id="16" name="矩形 15"/>
            <p:cNvSpPr/>
            <p:nvPr/>
          </p:nvSpPr>
          <p:spPr>
            <a:xfrm rot="21480000">
              <a:off x="428596" y="580356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 rot="21540000">
              <a:off x="437473" y="571479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437481" y="553734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651912" y="612776"/>
            <a:ext cx="7215238" cy="4602175"/>
          </a:xfrm>
          <a:solidFill>
            <a:schemeClr val="bg2">
              <a:tint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 useBgFill="1"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595295"/>
            <a:ext cx="1357290" cy="5691227"/>
          </a:xfrm>
          <a:noFill/>
        </p:spPr>
        <p:txBody>
          <a:bodyPr vert="eaVert" anchor="ctr">
            <a:noAutofit/>
          </a:bodyPr>
          <a:lstStyle>
            <a:lvl1pPr algn="l">
              <a:defRPr lang="zh-CN" altLang="en-US" sz="32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  <a:latin typeface="+mj-lt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14480" y="5481658"/>
            <a:ext cx="7215238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0B64C-DBF9-4A5F-81D9-530112E59034}" type="datetimeFigureOut">
              <a:rPr lang="zh-CN" altLang="en-US" smtClean="0"/>
              <a:pPr/>
              <a:t>2015-12-27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95F2F-2679-4F23-8CA5-49850885B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0B64C-DBF9-4A5F-81D9-530112E59034}" type="datetimeFigureOut">
              <a:rPr lang="zh-CN" altLang="en-US" smtClean="0"/>
              <a:pPr/>
              <a:t>2015-12-27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95F2F-2679-4F23-8CA5-49850885B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86644" y="274640"/>
            <a:ext cx="1400156" cy="5851525"/>
          </a:xfrm>
        </p:spPr>
        <p:txBody>
          <a:bodyPr vert="eaVert"/>
          <a:lstStyle>
            <a:lvl1pPr>
              <a:defRPr lang="zh-CN" altLang="en-US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829444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0B64C-DBF9-4A5F-81D9-530112E59034}" type="datetimeFigureOut">
              <a:rPr lang="zh-CN" altLang="en-US" smtClean="0"/>
              <a:pPr/>
              <a:t>2015-12-27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95F2F-2679-4F23-8CA5-49850885B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78" y="6483997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70B64C-DBF9-4A5F-81D9-530112E59034}" type="datetimeFigureOut">
              <a:rPr lang="zh-CN" altLang="en-US" smtClean="0"/>
              <a:pPr/>
              <a:t>2015-12-27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483997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992644" y="6483997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95F2F-2679-4F23-8CA5-49850885B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000" b="1" kern="1200" cap="all" spc="50" dirty="0">
          <a:ln w="15875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31750" dir="3600000" algn="tl" rotWithShape="0">
              <a:srgbClr val="000000">
                <a:alpha val="6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90000"/>
        <a:buFont typeface="Cambria"/>
        <a:buChar char="+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–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Ï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90000"/>
        <a:buFont typeface="Calibri"/>
        <a:buChar char="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=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&#29701;&#29706;&#23665;&#30005;&#23376;&#30456;&#20876;.wmv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421650" y="1715691"/>
            <a:ext cx="6300700" cy="1152128"/>
          </a:xfrm>
          <a:prstGeom prst="rect">
            <a:avLst/>
          </a:prstGeom>
          <a:gradFill>
            <a:gsLst>
              <a:gs pos="8000">
                <a:schemeClr val="tx2">
                  <a:lumMod val="50000"/>
                  <a:lumOff val="50000"/>
                  <a:alpha val="33000"/>
                </a:schemeClr>
              </a:gs>
              <a:gs pos="43000">
                <a:schemeClr val="tx2">
                  <a:lumMod val="25000"/>
                  <a:lumOff val="75000"/>
                  <a:alpha val="66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zh-CN" altLang="en-US" sz="4000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现代教育技术汇报成果展示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57488" y="4000504"/>
            <a:ext cx="48965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黑体" pitchFamily="2" charset="-122"/>
                <a:ea typeface="黑体" pitchFamily="2" charset="-122"/>
              </a:rPr>
              <a:t>13</a:t>
            </a:r>
            <a:r>
              <a:rPr lang="zh-CN" altLang="en-US" sz="2800" dirty="0" smtClean="0">
                <a:latin typeface="黑体" pitchFamily="2" charset="-122"/>
                <a:ea typeface="黑体" pitchFamily="2" charset="-122"/>
              </a:rPr>
              <a:t>级汉语言文学一班 娄凤南</a:t>
            </a:r>
            <a:endParaRPr lang="en-US" altLang="zh-CN" sz="2800" dirty="0" smtClean="0">
              <a:latin typeface="黑体" pitchFamily="2" charset="-122"/>
              <a:ea typeface="黑体" pitchFamily="2" charset="-122"/>
            </a:endParaRPr>
          </a:p>
          <a:p>
            <a:r>
              <a:rPr lang="en-US" altLang="zh-CN" sz="2800" dirty="0" smtClean="0">
                <a:latin typeface="黑体" pitchFamily="2" charset="-122"/>
                <a:ea typeface="黑体" pitchFamily="2" charset="-122"/>
              </a:rPr>
              <a:t>               1302010121</a:t>
            </a:r>
            <a:endParaRPr lang="zh-CN" altLang="en-US" sz="2800" dirty="0"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5072707"/>
      </p:ext>
    </p:extLst>
  </p:cSld>
  <p:clrMapOvr>
    <a:masterClrMapping/>
  </p:clrMapOvr>
  <p:transition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735" b="89971" l="10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007" t="4334" b="8138"/>
          <a:stretch/>
        </p:blipFill>
        <p:spPr>
          <a:xfrm>
            <a:off x="827584" y="764704"/>
            <a:ext cx="7344816" cy="4626798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3444008" y="3327661"/>
            <a:ext cx="615553" cy="1071570"/>
            <a:chOff x="2285984" y="3286124"/>
            <a:chExt cx="615553" cy="1071570"/>
          </a:xfrm>
        </p:grpSpPr>
        <p:grpSp>
          <p:nvGrpSpPr>
            <p:cNvPr id="6" name="组合 5"/>
            <p:cNvGrpSpPr/>
            <p:nvPr/>
          </p:nvGrpSpPr>
          <p:grpSpPr>
            <a:xfrm>
              <a:off x="2296996" y="3286124"/>
              <a:ext cx="571504" cy="1028343"/>
              <a:chOff x="5286380" y="471831"/>
              <a:chExt cx="571504" cy="1028343"/>
            </a:xfrm>
          </p:grpSpPr>
          <p:grpSp>
            <p:nvGrpSpPr>
              <p:cNvPr id="8" name="组合 7"/>
              <p:cNvGrpSpPr/>
              <p:nvPr/>
            </p:nvGrpSpPr>
            <p:grpSpPr>
              <a:xfrm>
                <a:off x="5286380" y="642918"/>
                <a:ext cx="571504" cy="857256"/>
                <a:chOff x="1357290" y="2357430"/>
                <a:chExt cx="571504" cy="857256"/>
              </a:xfrm>
            </p:grpSpPr>
            <p:sp>
              <p:nvSpPr>
                <p:cNvPr id="10" name="椭圆 9"/>
                <p:cNvSpPr/>
                <p:nvPr/>
              </p:nvSpPr>
              <p:spPr>
                <a:xfrm>
                  <a:off x="1357290" y="2643182"/>
                  <a:ext cx="571504" cy="571504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11" name="椭圆 10"/>
                <p:cNvSpPr/>
                <p:nvPr/>
              </p:nvSpPr>
              <p:spPr>
                <a:xfrm>
                  <a:off x="1500166" y="2357430"/>
                  <a:ext cx="357190" cy="35719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FF0000"/>
                    </a:solidFill>
                  </a:endParaRPr>
                </a:p>
              </p:txBody>
            </p:sp>
          </p:grpSp>
          <p:sp>
            <p:nvSpPr>
              <p:cNvPr id="9" name="空心弧 8"/>
              <p:cNvSpPr/>
              <p:nvPr/>
            </p:nvSpPr>
            <p:spPr>
              <a:xfrm rot="17280000">
                <a:off x="5550914" y="529246"/>
                <a:ext cx="256750" cy="141920"/>
              </a:xfrm>
              <a:prstGeom prst="blockArc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7" name="TextBox 6"/>
            <p:cNvSpPr txBox="1"/>
            <p:nvPr/>
          </p:nvSpPr>
          <p:spPr>
            <a:xfrm>
              <a:off x="2285984" y="3500438"/>
              <a:ext cx="615553" cy="857256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2800" b="1" dirty="0" smtClean="0">
                  <a:latin typeface="楷体" pitchFamily="49" charset="-122"/>
                  <a:ea typeface="楷体" pitchFamily="49" charset="-122"/>
                </a:rPr>
                <a:t>文字</a:t>
              </a:r>
              <a:endParaRPr lang="zh-CN" altLang="en-US" sz="2800" b="1" dirty="0">
                <a:latin typeface="楷体" pitchFamily="49" charset="-122"/>
                <a:ea typeface="楷体" pitchFamily="49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 flipH="1">
            <a:off x="5000628" y="3071810"/>
            <a:ext cx="615553" cy="1071570"/>
            <a:chOff x="4527951" y="500042"/>
            <a:chExt cx="615553" cy="1071570"/>
          </a:xfrm>
        </p:grpSpPr>
        <p:grpSp>
          <p:nvGrpSpPr>
            <p:cNvPr id="13" name="组合 12"/>
            <p:cNvGrpSpPr/>
            <p:nvPr/>
          </p:nvGrpSpPr>
          <p:grpSpPr>
            <a:xfrm flipH="1">
              <a:off x="4572000" y="500042"/>
              <a:ext cx="571504" cy="1028343"/>
              <a:chOff x="5286380" y="471831"/>
              <a:chExt cx="571504" cy="1028343"/>
            </a:xfrm>
            <a:solidFill>
              <a:srgbClr val="FFC000"/>
            </a:solidFill>
          </p:grpSpPr>
          <p:grpSp>
            <p:nvGrpSpPr>
              <p:cNvPr id="15" name="组合 7"/>
              <p:cNvGrpSpPr/>
              <p:nvPr/>
            </p:nvGrpSpPr>
            <p:grpSpPr>
              <a:xfrm>
                <a:off x="5286380" y="642918"/>
                <a:ext cx="571504" cy="857256"/>
                <a:chOff x="1357290" y="2357430"/>
                <a:chExt cx="571504" cy="857256"/>
              </a:xfrm>
              <a:grpFill/>
            </p:grpSpPr>
            <p:sp>
              <p:nvSpPr>
                <p:cNvPr id="17" name="椭圆 16"/>
                <p:cNvSpPr/>
                <p:nvPr/>
              </p:nvSpPr>
              <p:spPr>
                <a:xfrm>
                  <a:off x="1357290" y="2643182"/>
                  <a:ext cx="571504" cy="571504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18" name="椭圆 17"/>
                <p:cNvSpPr/>
                <p:nvPr/>
              </p:nvSpPr>
              <p:spPr>
                <a:xfrm>
                  <a:off x="1500166" y="2357430"/>
                  <a:ext cx="357190" cy="35719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FF0000"/>
                    </a:solidFill>
                  </a:endParaRPr>
                </a:p>
              </p:txBody>
            </p:sp>
          </p:grpSp>
          <p:sp>
            <p:nvSpPr>
              <p:cNvPr id="16" name="空心弧 15"/>
              <p:cNvSpPr/>
              <p:nvPr/>
            </p:nvSpPr>
            <p:spPr>
              <a:xfrm rot="17280000">
                <a:off x="5550914" y="529246"/>
                <a:ext cx="256750" cy="141920"/>
              </a:xfrm>
              <a:prstGeom prst="blockArc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4527951" y="714356"/>
              <a:ext cx="615553" cy="857256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图</a:t>
              </a:r>
              <a:r>
                <a:rPr lang="zh-CN" altLang="en-US" sz="2800" b="1" dirty="0" smtClean="0">
                  <a:latin typeface="楷体" pitchFamily="49" charset="-122"/>
                  <a:ea typeface="楷体" pitchFamily="49" charset="-122"/>
                </a:rPr>
                <a:t>像</a:t>
              </a:r>
              <a:endParaRPr lang="zh-CN" altLang="en-US" sz="2800" b="1" dirty="0">
                <a:latin typeface="楷体" pitchFamily="49" charset="-122"/>
                <a:ea typeface="楷体" pitchFamily="49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660232" y="2568746"/>
            <a:ext cx="642942" cy="1136324"/>
            <a:chOff x="5715008" y="214290"/>
            <a:chExt cx="642942" cy="1136324"/>
          </a:xfrm>
        </p:grpSpPr>
        <p:grpSp>
          <p:nvGrpSpPr>
            <p:cNvPr id="20" name="组合 19"/>
            <p:cNvGrpSpPr/>
            <p:nvPr/>
          </p:nvGrpSpPr>
          <p:grpSpPr>
            <a:xfrm flipH="1">
              <a:off x="5786446" y="214290"/>
              <a:ext cx="571504" cy="1028343"/>
              <a:chOff x="5286380" y="471831"/>
              <a:chExt cx="571504" cy="1028343"/>
            </a:xfrm>
            <a:solidFill>
              <a:srgbClr val="00B050"/>
            </a:solidFill>
          </p:grpSpPr>
          <p:grpSp>
            <p:nvGrpSpPr>
              <p:cNvPr id="22" name="组合 7"/>
              <p:cNvGrpSpPr/>
              <p:nvPr/>
            </p:nvGrpSpPr>
            <p:grpSpPr>
              <a:xfrm>
                <a:off x="5286380" y="642918"/>
                <a:ext cx="571504" cy="857256"/>
                <a:chOff x="1357290" y="2357430"/>
                <a:chExt cx="571504" cy="857256"/>
              </a:xfrm>
              <a:grpFill/>
            </p:grpSpPr>
            <p:sp>
              <p:nvSpPr>
                <p:cNvPr id="24" name="椭圆 23"/>
                <p:cNvSpPr/>
                <p:nvPr/>
              </p:nvSpPr>
              <p:spPr>
                <a:xfrm>
                  <a:off x="1357290" y="2643182"/>
                  <a:ext cx="571504" cy="571504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25" name="椭圆 24"/>
                <p:cNvSpPr/>
                <p:nvPr/>
              </p:nvSpPr>
              <p:spPr>
                <a:xfrm>
                  <a:off x="1500166" y="2357430"/>
                  <a:ext cx="357190" cy="35719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FF0000"/>
                    </a:solidFill>
                  </a:endParaRPr>
                </a:p>
              </p:txBody>
            </p:sp>
          </p:grpSp>
          <p:sp>
            <p:nvSpPr>
              <p:cNvPr id="23" name="空心弧 22"/>
              <p:cNvSpPr/>
              <p:nvPr/>
            </p:nvSpPr>
            <p:spPr>
              <a:xfrm rot="17280000">
                <a:off x="5550914" y="529246"/>
                <a:ext cx="256750" cy="141920"/>
              </a:xfrm>
              <a:prstGeom prst="blockArc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21" name="TextBox 20"/>
            <p:cNvSpPr txBox="1"/>
            <p:nvPr/>
          </p:nvSpPr>
          <p:spPr>
            <a:xfrm rot="60000">
              <a:off x="5715008" y="433906"/>
              <a:ext cx="615553" cy="91670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视</a:t>
              </a:r>
              <a:r>
                <a:rPr lang="zh-CN" altLang="en-US" sz="2800" b="1" dirty="0" smtClean="0">
                  <a:latin typeface="楷体" pitchFamily="49" charset="-122"/>
                  <a:ea typeface="楷体" pitchFamily="49" charset="-122"/>
                </a:rPr>
                <a:t>频 </a:t>
              </a:r>
              <a:endParaRPr lang="zh-CN" altLang="en-US" sz="2800" b="1" dirty="0">
                <a:latin typeface="楷体" pitchFamily="49" charset="-122"/>
                <a:ea typeface="楷体" pitchFamily="49" charset="-122"/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755576" y="404664"/>
            <a:ext cx="2880320" cy="936104"/>
          </a:xfrm>
          <a:prstGeom prst="rect">
            <a:avLst/>
          </a:prstGeom>
          <a:solidFill>
            <a:schemeClr val="tx2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b="1" dirty="0" smtClean="0">
                <a:solidFill>
                  <a:schemeClr val="tx1"/>
                </a:solidFill>
                <a:latin typeface="黑体" pitchFamily="2" charset="-122"/>
                <a:ea typeface="黑体" pitchFamily="2" charset="-122"/>
              </a:rPr>
              <a:t>学习经历</a:t>
            </a:r>
            <a:endParaRPr lang="zh-CN" altLang="en-US" sz="4000" b="1" dirty="0">
              <a:solidFill>
                <a:schemeClr val="tx1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331640" y="5429264"/>
            <a:ext cx="6480720" cy="792088"/>
          </a:xfrm>
          <a:prstGeom prst="rect">
            <a:avLst/>
          </a:prstGeom>
          <a:solidFill>
            <a:schemeClr val="tx2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tx1"/>
                </a:solidFill>
                <a:latin typeface="黑体" pitchFamily="2" charset="-122"/>
                <a:ea typeface="黑体" pitchFamily="2" charset="-122"/>
              </a:rPr>
              <a:t>不会、不懂</a:t>
            </a:r>
            <a:r>
              <a:rPr lang="en-US" altLang="zh-CN" sz="2800" b="1" dirty="0" smtClean="0">
                <a:solidFill>
                  <a:schemeClr val="tx1"/>
                </a:solidFill>
                <a:latin typeface="黑体" pitchFamily="2" charset="-122"/>
                <a:ea typeface="黑体" pitchFamily="2" charset="-122"/>
              </a:rPr>
              <a:t>——</a:t>
            </a:r>
            <a:r>
              <a:rPr lang="zh-CN" altLang="en-US" sz="2800" b="1" dirty="0" smtClean="0">
                <a:solidFill>
                  <a:schemeClr val="tx1"/>
                </a:solidFill>
                <a:latin typeface="黑体" pitchFamily="2" charset="-122"/>
                <a:ea typeface="黑体" pitchFamily="2" charset="-122"/>
              </a:rPr>
              <a:t>明白、运用</a:t>
            </a:r>
            <a:endParaRPr lang="zh-CN" altLang="en-US" sz="2800" b="1" dirty="0">
              <a:solidFill>
                <a:schemeClr val="tx1"/>
              </a:solidFill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7944377"/>
      </p:ext>
    </p:extLst>
  </p:cSld>
  <p:clrMapOvr>
    <a:masterClrMapping/>
  </p:clrMapOvr>
  <p:transition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0"/>
                            </p:stCondLst>
                            <p:childTnLst>
                              <p:par>
                                <p:cTn id="4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55576" y="424706"/>
            <a:ext cx="2880320" cy="936104"/>
          </a:xfrm>
          <a:prstGeom prst="rect">
            <a:avLst/>
          </a:prstGeom>
          <a:solidFill>
            <a:schemeClr val="tx2">
              <a:lumMod val="50000"/>
              <a:lumOff val="50000"/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b="1" dirty="0" smtClean="0">
                <a:solidFill>
                  <a:schemeClr val="tx1"/>
                </a:solidFill>
                <a:latin typeface="黑体" pitchFamily="2" charset="-122"/>
                <a:ea typeface="黑体" pitchFamily="2" charset="-122"/>
              </a:rPr>
              <a:t>学习收获</a:t>
            </a:r>
            <a:endParaRPr lang="zh-CN" altLang="en-US" sz="4000" b="1" dirty="0">
              <a:solidFill>
                <a:schemeClr val="tx1"/>
              </a:solidFill>
              <a:latin typeface="黑体" pitchFamily="2" charset="-122"/>
              <a:ea typeface="黑体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755576" y="1700808"/>
            <a:ext cx="7960185" cy="1152128"/>
            <a:chOff x="755576" y="1700808"/>
            <a:chExt cx="7960185" cy="1152128"/>
          </a:xfrm>
        </p:grpSpPr>
        <p:sp>
          <p:nvSpPr>
            <p:cNvPr id="4" name="矩形 3"/>
            <p:cNvSpPr/>
            <p:nvPr/>
          </p:nvSpPr>
          <p:spPr>
            <a:xfrm>
              <a:off x="755576" y="1700808"/>
              <a:ext cx="7960185" cy="1152128"/>
            </a:xfrm>
            <a:prstGeom prst="rect">
              <a:avLst/>
            </a:prstGeom>
            <a:solidFill>
              <a:schemeClr val="tx2">
                <a:lumMod val="50000"/>
                <a:lumOff val="50000"/>
                <a:alpha val="1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 dirty="0">
                <a:solidFill>
                  <a:schemeClr val="tx1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899592" y="1807987"/>
              <a:ext cx="7632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 smtClean="0">
                  <a:latin typeface="黑体" pitchFamily="2" charset="-122"/>
                  <a:ea typeface="黑体" pitchFamily="2" charset="-122"/>
                </a:rPr>
                <a:t>1</a:t>
              </a:r>
              <a:r>
                <a:rPr lang="zh-CN" altLang="en-US" sz="2400" b="1" dirty="0" smtClean="0">
                  <a:latin typeface="黑体" pitchFamily="2" charset="-122"/>
                  <a:ea typeface="黑体" pitchFamily="2" charset="-122"/>
                </a:rPr>
                <a:t>、文字</a:t>
              </a:r>
              <a:r>
                <a:rPr lang="zh-CN" altLang="en-US" sz="2400" b="1" dirty="0">
                  <a:latin typeface="黑体" pitchFamily="2" charset="-122"/>
                  <a:ea typeface="黑体" pitchFamily="2" charset="-122"/>
                </a:rPr>
                <a:t>信息加工处理的知识：文字注拼音、设置双</a:t>
              </a:r>
              <a:r>
                <a:rPr lang="zh-CN" altLang="en-US" sz="2400" b="1" dirty="0" smtClean="0">
                  <a:latin typeface="黑体" pitchFamily="2" charset="-122"/>
                  <a:ea typeface="黑体" pitchFamily="2" charset="-122"/>
                </a:rPr>
                <a:t>色              字</a:t>
              </a:r>
              <a:r>
                <a:rPr lang="zh-CN" altLang="en-US" sz="2400" b="1" dirty="0">
                  <a:latin typeface="黑体" pitchFamily="2" charset="-122"/>
                  <a:ea typeface="黑体" pitchFamily="2" charset="-122"/>
                </a:rPr>
                <a:t>，设置填充，阴影等</a:t>
              </a:r>
              <a:r>
                <a:rPr lang="zh-CN" altLang="en-US" sz="2400" b="1" dirty="0" smtClean="0">
                  <a:latin typeface="黑体" pitchFamily="2" charset="-122"/>
                  <a:ea typeface="黑体" pitchFamily="2" charset="-122"/>
                </a:rPr>
                <a:t>效果，为图片添加文字说明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。        </a:t>
              </a:r>
              <a:endParaRPr lang="zh-CN" altLang="en-US" sz="2400" b="1" dirty="0">
                <a:latin typeface="楷体" pitchFamily="49" charset="-122"/>
                <a:ea typeface="楷体" pitchFamily="49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37118" y="3140968"/>
            <a:ext cx="7931450" cy="1080120"/>
            <a:chOff x="737118" y="3140968"/>
            <a:chExt cx="7931450" cy="1080120"/>
          </a:xfrm>
        </p:grpSpPr>
        <p:sp>
          <p:nvSpPr>
            <p:cNvPr id="6" name="矩形 5"/>
            <p:cNvSpPr/>
            <p:nvPr/>
          </p:nvSpPr>
          <p:spPr>
            <a:xfrm>
              <a:off x="737118" y="3140968"/>
              <a:ext cx="7931450" cy="1080120"/>
            </a:xfrm>
            <a:prstGeom prst="rect">
              <a:avLst/>
            </a:prstGeom>
            <a:solidFill>
              <a:schemeClr val="tx2">
                <a:lumMod val="50000"/>
                <a:lumOff val="50000"/>
                <a:alpha val="1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 dirty="0">
                <a:solidFill>
                  <a:schemeClr val="tx1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909328" y="3193521"/>
              <a:ext cx="74070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 smtClean="0">
                  <a:latin typeface="黑体" pitchFamily="2" charset="-122"/>
                  <a:ea typeface="黑体" pitchFamily="2" charset="-122"/>
                </a:rPr>
                <a:t>2</a:t>
              </a:r>
              <a:r>
                <a:rPr lang="zh-CN" altLang="en-US" sz="2400" b="1" dirty="0" smtClean="0">
                  <a:latin typeface="黑体" pitchFamily="2" charset="-122"/>
                  <a:ea typeface="黑体" pitchFamily="2" charset="-122"/>
                </a:rPr>
                <a:t>、图像</a:t>
              </a:r>
              <a:r>
                <a:rPr lang="zh-CN" altLang="en-US" sz="2400" b="1" dirty="0">
                  <a:latin typeface="黑体" pitchFamily="2" charset="-122"/>
                  <a:ea typeface="黑体" pitchFamily="2" charset="-122"/>
                </a:rPr>
                <a:t>信息加工处理的知识：运用</a:t>
              </a:r>
              <a:r>
                <a:rPr lang="en-US" altLang="zh-CN" sz="2400" b="1" dirty="0">
                  <a:latin typeface="黑体" pitchFamily="2" charset="-122"/>
                  <a:ea typeface="黑体" pitchFamily="2" charset="-122"/>
                </a:rPr>
                <a:t>PS</a:t>
              </a:r>
              <a:r>
                <a:rPr lang="zh-CN" altLang="en-US" sz="2400" b="1" dirty="0" smtClean="0">
                  <a:latin typeface="黑体" pitchFamily="2" charset="-122"/>
                  <a:ea typeface="黑体" pitchFamily="2" charset="-122"/>
                </a:rPr>
                <a:t>软件</a:t>
              </a:r>
              <a:r>
                <a:rPr lang="zh-CN" altLang="en-US" sz="2400" b="1" dirty="0">
                  <a:latin typeface="黑体" pitchFamily="2" charset="-122"/>
                  <a:ea typeface="黑体" pitchFamily="2" charset="-122"/>
                </a:rPr>
                <a:t>处理</a:t>
              </a:r>
              <a:r>
                <a:rPr lang="zh-CN" altLang="en-US" sz="2400" b="1" dirty="0" smtClean="0">
                  <a:latin typeface="黑体" pitchFamily="2" charset="-122"/>
                  <a:ea typeface="黑体" pitchFamily="2" charset="-122"/>
                </a:rPr>
                <a:t>图片</a:t>
              </a:r>
              <a:r>
                <a:rPr lang="zh-CN" altLang="en-US" sz="2400" b="1" dirty="0">
                  <a:latin typeface="黑体" pitchFamily="2" charset="-122"/>
                  <a:ea typeface="黑体" pitchFamily="2" charset="-122"/>
                </a:rPr>
                <a:t>、在</a:t>
              </a:r>
              <a:r>
                <a:rPr lang="en-US" altLang="zh-CN" sz="2400" b="1" dirty="0">
                  <a:latin typeface="黑体" pitchFamily="2" charset="-122"/>
                  <a:ea typeface="黑体" pitchFamily="2" charset="-122"/>
                </a:rPr>
                <a:t>PPT</a:t>
              </a:r>
              <a:r>
                <a:rPr lang="zh-CN" altLang="en-US" sz="2400" b="1" dirty="0">
                  <a:latin typeface="黑体" pitchFamily="2" charset="-122"/>
                  <a:ea typeface="黑体" pitchFamily="2" charset="-122"/>
                </a:rPr>
                <a:t>中加工</a:t>
              </a:r>
              <a:r>
                <a:rPr lang="zh-CN" altLang="en-US" sz="2400" b="1" dirty="0" smtClean="0">
                  <a:latin typeface="黑体" pitchFamily="2" charset="-122"/>
                  <a:ea typeface="黑体" pitchFamily="2" charset="-122"/>
                </a:rPr>
                <a:t>图片（设计背景效果、</a:t>
              </a:r>
              <a:r>
                <a:rPr lang="zh-CN" altLang="en-US" sz="2400" b="1" dirty="0">
                  <a:latin typeface="黑体" pitchFamily="2" charset="-122"/>
                  <a:ea typeface="黑体" pitchFamily="2" charset="-122"/>
                </a:rPr>
                <a:t>设置</a:t>
              </a:r>
              <a:r>
                <a:rPr lang="zh-CN" altLang="en-US" sz="2400" b="1" dirty="0" smtClean="0">
                  <a:latin typeface="黑体" pitchFamily="2" charset="-122"/>
                  <a:ea typeface="黑体" pitchFamily="2" charset="-122"/>
                </a:rPr>
                <a:t>透明度）等</a:t>
              </a:r>
              <a:r>
                <a:rPr lang="zh-CN" altLang="en-US" sz="2400" b="1" dirty="0">
                  <a:latin typeface="黑体" pitchFamily="2" charset="-122"/>
                  <a:ea typeface="黑体" pitchFamily="2" charset="-122"/>
                </a:rPr>
                <a:t>。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37118" y="4437113"/>
            <a:ext cx="7931450" cy="1080120"/>
            <a:chOff x="737118" y="4437113"/>
            <a:chExt cx="7931450" cy="1080120"/>
          </a:xfrm>
        </p:grpSpPr>
        <p:sp>
          <p:nvSpPr>
            <p:cNvPr id="7" name="矩形 6"/>
            <p:cNvSpPr/>
            <p:nvPr/>
          </p:nvSpPr>
          <p:spPr>
            <a:xfrm>
              <a:off x="737118" y="4437113"/>
              <a:ext cx="7931450" cy="1080120"/>
            </a:xfrm>
            <a:prstGeom prst="rect">
              <a:avLst/>
            </a:prstGeom>
            <a:solidFill>
              <a:schemeClr val="tx2">
                <a:lumMod val="50000"/>
                <a:lumOff val="50000"/>
                <a:alpha val="1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 dirty="0">
                <a:solidFill>
                  <a:schemeClr val="tx1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935538" y="4561674"/>
              <a:ext cx="759690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latin typeface="黑体" pitchFamily="2" charset="-122"/>
                  <a:ea typeface="黑体" pitchFamily="2" charset="-122"/>
                </a:rPr>
                <a:t>3</a:t>
              </a:r>
              <a:r>
                <a:rPr lang="zh-CN" altLang="en-US" sz="2400" b="1" dirty="0" smtClean="0">
                  <a:latin typeface="黑体" pitchFamily="2" charset="-122"/>
                  <a:ea typeface="黑体" pitchFamily="2" charset="-122"/>
                </a:rPr>
                <a:t>、</a:t>
              </a:r>
              <a:r>
                <a:rPr lang="zh-CN" altLang="en-US" sz="2400" b="1" dirty="0">
                  <a:latin typeface="黑体" pitchFamily="2" charset="-122"/>
                  <a:ea typeface="黑体" pitchFamily="2" charset="-122"/>
                </a:rPr>
                <a:t>视频信息加工处理的知识：</a:t>
              </a:r>
              <a:r>
                <a:rPr lang="zh-CN" altLang="en-US" sz="2400" b="1" dirty="0" smtClean="0">
                  <a:latin typeface="黑体" pitchFamily="2" charset="-122"/>
                  <a:ea typeface="黑体" pitchFamily="2" charset="-122"/>
                </a:rPr>
                <a:t>运用</a:t>
              </a:r>
              <a:r>
                <a:rPr lang="en-US" altLang="zh-CN" sz="2400" b="1" dirty="0" err="1" smtClean="0">
                  <a:latin typeface="黑体" pitchFamily="2" charset="-122"/>
                  <a:ea typeface="黑体" pitchFamily="2" charset="-122"/>
                </a:rPr>
                <a:t>GoldWave</a:t>
              </a:r>
              <a:r>
                <a:rPr lang="zh-CN" altLang="en-US" sz="2400" b="1" dirty="0" smtClean="0">
                  <a:latin typeface="黑体" pitchFamily="2" charset="-122"/>
                  <a:ea typeface="黑体" pitchFamily="2" charset="-122"/>
                </a:rPr>
                <a:t>录音，</a:t>
              </a:r>
              <a:r>
                <a:rPr lang="en-US" altLang="zh-CN" sz="2400" b="1" dirty="0" err="1" smtClean="0">
                  <a:latin typeface="黑体" pitchFamily="2" charset="-122"/>
                  <a:ea typeface="黑体" pitchFamily="2" charset="-122"/>
                </a:rPr>
                <a:t>FastSton</a:t>
              </a:r>
              <a:r>
                <a:rPr lang="en-US" altLang="zh-CN" sz="2400" b="1" dirty="0" smtClean="0">
                  <a:latin typeface="黑体" pitchFamily="2" charset="-122"/>
                  <a:ea typeface="黑体" pitchFamily="2" charset="-122"/>
                </a:rPr>
                <a:t> Capture</a:t>
              </a:r>
              <a:r>
                <a:rPr lang="zh-CN" altLang="en-US" sz="2400" b="1" dirty="0" smtClean="0">
                  <a:latin typeface="黑体" pitchFamily="2" charset="-122"/>
                  <a:ea typeface="黑体" pitchFamily="2" charset="-122"/>
                </a:rPr>
                <a:t>截取图片，进行视频加工等</a:t>
              </a:r>
              <a:r>
                <a:rPr lang="zh-CN" altLang="en-US" sz="2400" b="1" dirty="0">
                  <a:latin typeface="黑体" pitchFamily="2" charset="-122"/>
                  <a:ea typeface="黑体" pitchFamily="2" charset="-122"/>
                </a:rPr>
                <a:t>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692332807"/>
      </p:ext>
    </p:extLst>
  </p:cSld>
  <p:clrMapOvr>
    <a:masterClrMapping/>
  </p:clrMapOvr>
  <p:transition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55576" y="404664"/>
            <a:ext cx="2880320" cy="936104"/>
          </a:xfrm>
          <a:prstGeom prst="rect">
            <a:avLst/>
          </a:prstGeom>
          <a:solidFill>
            <a:schemeClr val="tx2">
              <a:lumMod val="50000"/>
              <a:lumOff val="50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b="1" dirty="0" smtClean="0">
                <a:solidFill>
                  <a:schemeClr val="tx1"/>
                </a:solidFill>
                <a:latin typeface="黑体" pitchFamily="2" charset="-122"/>
                <a:ea typeface="黑体" pitchFamily="2" charset="-122"/>
              </a:rPr>
              <a:t>作品展示</a:t>
            </a:r>
            <a:endParaRPr lang="zh-CN" altLang="en-US" sz="4000" b="1" dirty="0">
              <a:solidFill>
                <a:schemeClr val="tx1"/>
              </a:solidFill>
              <a:latin typeface="黑体" pitchFamily="2" charset="-122"/>
              <a:ea typeface="黑体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9592" y="2034426"/>
            <a:ext cx="5760640" cy="858837"/>
            <a:chOff x="899592" y="1934563"/>
            <a:chExt cx="5760640" cy="858837"/>
          </a:xfrm>
        </p:grpSpPr>
        <p:sp>
          <p:nvSpPr>
            <p:cNvPr id="5" name="TextBox 4"/>
            <p:cNvSpPr txBox="1"/>
            <p:nvPr/>
          </p:nvSpPr>
          <p:spPr>
            <a:xfrm>
              <a:off x="899592" y="2034426"/>
              <a:ext cx="57606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latin typeface="楷体" pitchFamily="49" charset="-122"/>
                  <a:ea typeface="楷体" pitchFamily="49" charset="-122"/>
                </a:rPr>
                <a:t>1.</a:t>
              </a:r>
              <a:endParaRPr lang="zh-CN" altLang="en-US" sz="3200" b="1" dirty="0">
                <a:latin typeface="楷体" pitchFamily="49" charset="-122"/>
                <a:ea typeface="楷体" pitchFamily="49" charset="-122"/>
              </a:endParaRPr>
            </a:p>
          </p:txBody>
        </p:sp>
        <p:pic>
          <p:nvPicPr>
            <p:cNvPr id="2050" name="Picture 2">
              <a:hlinkClick r:id="rId2" action="ppaction://hlinkfile"/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92783" y="1934563"/>
              <a:ext cx="4981575" cy="858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0" name="组合 9"/>
          <p:cNvGrpSpPr/>
          <p:nvPr/>
        </p:nvGrpSpPr>
        <p:grpSpPr>
          <a:xfrm>
            <a:off x="948780" y="3727545"/>
            <a:ext cx="2934790" cy="858837"/>
            <a:chOff x="948780" y="3298128"/>
            <a:chExt cx="2934790" cy="858837"/>
          </a:xfrm>
        </p:grpSpPr>
        <p:sp>
          <p:nvSpPr>
            <p:cNvPr id="6" name="TextBox 5"/>
            <p:cNvSpPr txBox="1"/>
            <p:nvPr/>
          </p:nvSpPr>
          <p:spPr>
            <a:xfrm>
              <a:off x="948780" y="3298128"/>
              <a:ext cx="45486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latin typeface="楷体" pitchFamily="49" charset="-122"/>
                  <a:ea typeface="楷体" pitchFamily="49" charset="-122"/>
                </a:rPr>
                <a:t>2.</a:t>
              </a:r>
              <a:endParaRPr lang="zh-CN" altLang="en-US" sz="3200" b="1" dirty="0">
                <a:latin typeface="楷体" pitchFamily="49" charset="-122"/>
                <a:ea typeface="楷体" pitchFamily="49" charset="-122"/>
              </a:endParaRPr>
            </a:p>
          </p:txBody>
        </p:sp>
        <p:pic>
          <p:nvPicPr>
            <p:cNvPr id="2051" name="Picture 3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5033" y="3298128"/>
              <a:ext cx="2268537" cy="858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2701201340"/>
      </p:ext>
    </p:extLst>
  </p:cSld>
  <p:clrMapOvr>
    <a:masterClrMapping/>
  </p:clrMapOvr>
  <p:transition spd="med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827" r="2279"/>
          <a:stretch/>
        </p:blipFill>
        <p:spPr>
          <a:xfrm>
            <a:off x="1763847" y="1721103"/>
            <a:ext cx="5696946" cy="2808312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4274800" y="1556792"/>
            <a:ext cx="337520" cy="3168352"/>
            <a:chOff x="4274800" y="1556792"/>
            <a:chExt cx="337520" cy="3168352"/>
          </a:xfrm>
        </p:grpSpPr>
        <p:sp>
          <p:nvSpPr>
            <p:cNvPr id="9" name="圆柱形 8"/>
            <p:cNvSpPr/>
            <p:nvPr/>
          </p:nvSpPr>
          <p:spPr>
            <a:xfrm>
              <a:off x="4332597" y="4509120"/>
              <a:ext cx="221923" cy="216024"/>
            </a:xfrm>
            <a:prstGeom prst="can">
              <a:avLst/>
            </a:prstGeom>
            <a:gradFill flip="none" rotWithShape="1">
              <a:gsLst>
                <a:gs pos="2000">
                  <a:srgbClr val="E69842"/>
                </a:gs>
                <a:gs pos="100000">
                  <a:schemeClr val="accent6">
                    <a:lumMod val="20000"/>
                    <a:lumOff val="80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圆柱形 7"/>
            <p:cNvSpPr/>
            <p:nvPr/>
          </p:nvSpPr>
          <p:spPr>
            <a:xfrm>
              <a:off x="4274800" y="1700808"/>
              <a:ext cx="337520" cy="2880320"/>
            </a:xfrm>
            <a:prstGeom prst="can">
              <a:avLst/>
            </a:prstGeom>
            <a:gradFill flip="none" rotWithShape="1">
              <a:gsLst>
                <a:gs pos="15000">
                  <a:srgbClr val="E69842"/>
                </a:gs>
                <a:gs pos="100000">
                  <a:schemeClr val="accent6">
                    <a:lumMod val="20000"/>
                    <a:lumOff val="80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00"/>
                </a:solidFill>
              </a:endParaRPr>
            </a:p>
          </p:txBody>
        </p:sp>
        <p:sp>
          <p:nvSpPr>
            <p:cNvPr id="2" name="圆柱形 1"/>
            <p:cNvSpPr/>
            <p:nvPr/>
          </p:nvSpPr>
          <p:spPr>
            <a:xfrm>
              <a:off x="4332598" y="1556792"/>
              <a:ext cx="221923" cy="216024"/>
            </a:xfrm>
            <a:prstGeom prst="can">
              <a:avLst/>
            </a:prstGeom>
            <a:gradFill flip="none" rotWithShape="1">
              <a:gsLst>
                <a:gs pos="2000">
                  <a:srgbClr val="E69842"/>
                </a:gs>
                <a:gs pos="100000">
                  <a:schemeClr val="accent6">
                    <a:lumMod val="20000"/>
                    <a:lumOff val="80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612320" y="1556792"/>
            <a:ext cx="360040" cy="3176004"/>
            <a:chOff x="4612320" y="1556792"/>
            <a:chExt cx="360040" cy="3176004"/>
          </a:xfrm>
        </p:grpSpPr>
        <p:sp>
          <p:nvSpPr>
            <p:cNvPr id="15" name="圆柱形 14"/>
            <p:cNvSpPr/>
            <p:nvPr/>
          </p:nvSpPr>
          <p:spPr>
            <a:xfrm>
              <a:off x="4681378" y="4516772"/>
              <a:ext cx="221923" cy="216024"/>
            </a:xfrm>
            <a:prstGeom prst="can">
              <a:avLst/>
            </a:prstGeom>
            <a:gradFill flip="none" rotWithShape="1">
              <a:gsLst>
                <a:gs pos="2000">
                  <a:srgbClr val="E69842"/>
                </a:gs>
                <a:gs pos="100000">
                  <a:schemeClr val="accent6">
                    <a:lumMod val="20000"/>
                    <a:lumOff val="80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圆柱形 10"/>
            <p:cNvSpPr/>
            <p:nvPr/>
          </p:nvSpPr>
          <p:spPr>
            <a:xfrm>
              <a:off x="4612320" y="1700808"/>
              <a:ext cx="360040" cy="2880320"/>
            </a:xfrm>
            <a:prstGeom prst="can">
              <a:avLst/>
            </a:prstGeom>
            <a:gradFill flip="none" rotWithShape="1">
              <a:gsLst>
                <a:gs pos="8000">
                  <a:srgbClr val="E69842"/>
                </a:gs>
                <a:gs pos="100000">
                  <a:schemeClr val="accent6">
                    <a:lumMod val="20000"/>
                    <a:lumOff val="80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00"/>
                </a:solidFill>
              </a:endParaRPr>
            </a:p>
          </p:txBody>
        </p:sp>
        <p:sp>
          <p:nvSpPr>
            <p:cNvPr id="14" name="圆柱形 13"/>
            <p:cNvSpPr/>
            <p:nvPr/>
          </p:nvSpPr>
          <p:spPr>
            <a:xfrm>
              <a:off x="4681378" y="1556792"/>
              <a:ext cx="221923" cy="216024"/>
            </a:xfrm>
            <a:prstGeom prst="can">
              <a:avLst/>
            </a:prstGeom>
            <a:gradFill flip="none" rotWithShape="1">
              <a:gsLst>
                <a:gs pos="2000">
                  <a:srgbClr val="E69842"/>
                </a:gs>
                <a:gs pos="100000">
                  <a:schemeClr val="accent6">
                    <a:lumMod val="20000"/>
                    <a:lumOff val="80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0" name="直接连接符 9"/>
          <p:cNvCxnSpPr/>
          <p:nvPr/>
        </p:nvCxnSpPr>
        <p:spPr>
          <a:xfrm>
            <a:off x="4612320" y="1772816"/>
            <a:ext cx="0" cy="2743956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28590245"/>
      </p:ext>
    </p:extLst>
  </p:cSld>
  <p:clrMapOvr>
    <a:masterClrMapping/>
  </p:clrMapOvr>
  <p:transition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04046E-6 L -0.30087 0.00023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52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68208E-6 L 0.30677 -0.0004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30" y="-23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27784" y="2661012"/>
            <a:ext cx="3888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dirty="0" smtClean="0">
                <a:latin typeface="黑体" pitchFamily="2" charset="-122"/>
                <a:ea typeface="黑体" pitchFamily="2" charset="-122"/>
              </a:rPr>
              <a:t>谢谢观看</a:t>
            </a:r>
            <a:endParaRPr lang="zh-CN" altLang="en-US" sz="7200" b="1" dirty="0"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0909739"/>
      </p:ext>
    </p:extLst>
  </p:cSld>
  <p:clrMapOvr>
    <a:masterClrMapping/>
  </p:clrMapOvr>
  <p:transition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行云流水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行云流水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华文行楷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明朝"/>
        <a:font script="Hang" typeface="HY견명조"/>
        <a:font script="Hans" typeface="华文行楷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行云流水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30000"/>
              </a:schemeClr>
            </a:gs>
            <a:gs pos="50000">
              <a:schemeClr val="phClr">
                <a:tint val="45000"/>
                <a:satMod val="220000"/>
              </a:schemeClr>
            </a:gs>
            <a:gs pos="100000">
              <a:schemeClr val="phClr">
                <a:tint val="90000"/>
                <a:satMod val="13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200000"/>
              </a:schemeClr>
            </a:gs>
            <a:gs pos="50000">
              <a:schemeClr val="phClr">
                <a:tint val="100000"/>
                <a:shade val="60000"/>
                <a:hueMod val="100000"/>
                <a:satMod val="180000"/>
              </a:schemeClr>
            </a:gs>
            <a:gs pos="100000">
              <a:schemeClr val="phClr">
                <a:tint val="100000"/>
                <a:shade val="90000"/>
                <a:hueMod val="100000"/>
                <a:satMod val="2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50600">
              <a:schemeClr val="phClr">
                <a:alpha val="40000"/>
              </a:schemeClr>
            </a:glow>
          </a:effectLst>
        </a:effectStyle>
        <a:effectStyle>
          <a:effectLst>
            <a:glow rad="101600">
              <a:schemeClr val="phClr">
                <a:alpha val="60000"/>
              </a:schemeClr>
            </a:glow>
          </a:effectLst>
          <a:scene3d>
            <a:camera prst="isometricLeftDown" fov="0">
              <a:rot lat="0" lon="0" rev="0"/>
            </a:camera>
            <a:lightRig rig="harsh" dir="tl">
              <a:rot lat="0" lon="0" rev="14280000"/>
            </a:lightRig>
          </a:scene3d>
          <a:sp3d prstMaterial="flat">
            <a:bevelT w="38100" h="50800" prst="softRound"/>
          </a:sp3d>
        </a:effectStyle>
        <a:effectStyle>
          <a:effectLst>
            <a:glow>
              <a:schemeClr val="phClr"/>
            </a:glow>
          </a:effectLst>
          <a:scene3d>
            <a:camera prst="isometricLeftDown">
              <a:rot lat="0" lon="0" rev="0"/>
            </a:camera>
            <a:lightRig rig="harsh" dir="tl">
              <a:rot lat="0" lon="0" rev="1428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hueMod val="100000"/>
                <a:satMod val="300000"/>
              </a:schemeClr>
            </a:gs>
            <a:gs pos="72000">
              <a:schemeClr val="phClr">
                <a:tint val="100000"/>
                <a:shade val="100000"/>
                <a:hueMod val="100000"/>
                <a:satMod val="100000"/>
              </a:schemeClr>
            </a:gs>
            <a:gs pos="81000">
              <a:schemeClr val="phClr">
                <a:tint val="98000"/>
                <a:shade val="100000"/>
                <a:hueMod val="100000"/>
                <a:satMod val="15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39000"/>
                <a:hueMod val="100000"/>
                <a:satMod val="150000"/>
              </a:schemeClr>
              <a:schemeClr val="phClr">
                <a:tint val="90000"/>
                <a:shade val="100000"/>
                <a:hueMod val="100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Calligraphy</Template>
  <TotalTime>306</TotalTime>
  <Words>192</Words>
  <Application>Microsoft Office PowerPoint</Application>
  <PresentationFormat>全屏显示(4:3)</PresentationFormat>
  <Paragraphs>16</Paragraphs>
  <Slides>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行云流水</vt:lpstr>
      <vt:lpstr>幻灯片 1</vt:lpstr>
      <vt:lpstr>幻灯片 2</vt:lpstr>
      <vt:lpstr>幻灯片 3</vt:lpstr>
      <vt:lpstr>幻灯片 4</vt:lpstr>
      <vt:lpstr>幻灯片 5</vt:lpstr>
      <vt:lpstr>幻灯片 6</vt:lpstr>
    </vt:vector>
  </TitlesOfParts>
  <Company>Sky123.Org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PC</dc:creator>
  <cp:lastModifiedBy>Administrator</cp:lastModifiedBy>
  <cp:revision>32</cp:revision>
  <dcterms:created xsi:type="dcterms:W3CDTF">2015-12-23T05:38:23Z</dcterms:created>
  <dcterms:modified xsi:type="dcterms:W3CDTF">2015-12-27T11:00:16Z</dcterms:modified>
</cp:coreProperties>
</file>