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4"/>
          <p:cNvGrpSpPr/>
          <p:nvPr>
            <p:custDataLst>
              <p:tags r:id="rId2"/>
            </p:custDataLst>
          </p:nvPr>
        </p:nvGrpSpPr>
        <p:grpSpPr bwMode="auto">
          <a:xfrm rot="10800000">
            <a:off x="-13881" y="-27384"/>
            <a:ext cx="4669721" cy="3400797"/>
            <a:chOff x="0" y="0"/>
            <a:chExt cx="5942" cy="4337"/>
          </a:xfrm>
        </p:grpSpPr>
        <p:sp>
          <p:nvSpPr>
            <p:cNvPr id="12" name="AutoShape 5" descr="#wm#_43_31_*Z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rot="16200000">
              <a:off x="3884" y="659"/>
              <a:ext cx="2718" cy="1359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3" name="AutoShape 6" descr="#wm#_43_31_*Z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0800000">
              <a:off x="0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4" name="AutoShape 7" descr="#wm#_43_31_*Z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rot="10800000">
              <a:off x="1564" y="1485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5" name="AutoShape 8" descr="#wm#_43_31_*Z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5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6" name="AutoShape 9" descr="#wm#_43_31_*Z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166" y="1482"/>
              <a:ext cx="2718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7" name="AutoShape 10" descr="#wm#_43_31_*Z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rot="10800000">
              <a:off x="31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EBF0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</p:grpSp>
      <p:sp>
        <p:nvSpPr>
          <p:cNvPr id="18" name="直角三角形 17"/>
          <p:cNvSpPr/>
          <p:nvPr/>
        </p:nvSpPr>
        <p:spPr bwMode="auto">
          <a:xfrm rot="10800000">
            <a:off x="10665800" y="2761061"/>
            <a:ext cx="1514367" cy="1561082"/>
          </a:xfrm>
          <a:prstGeom prst="rtTriangle">
            <a:avLst/>
          </a:prstGeom>
          <a:solidFill>
            <a:srgbClr val="8EE5C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" name="等腰三角形 18"/>
          <p:cNvSpPr/>
          <p:nvPr/>
        </p:nvSpPr>
        <p:spPr bwMode="auto">
          <a:xfrm rot="5400000">
            <a:off x="10482162" y="3862887"/>
            <a:ext cx="2203655" cy="1101829"/>
          </a:xfrm>
          <a:prstGeom prst="triangle">
            <a:avLst/>
          </a:prstGeom>
          <a:solidFill>
            <a:srgbClr val="8EE5C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" name="等腰三角形 19"/>
          <p:cNvSpPr/>
          <p:nvPr/>
        </p:nvSpPr>
        <p:spPr bwMode="auto">
          <a:xfrm>
            <a:off x="9931248" y="5699270"/>
            <a:ext cx="2203656" cy="1158730"/>
          </a:xfrm>
          <a:prstGeom prst="triangl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1" name="流程图: 合并 20"/>
          <p:cNvSpPr/>
          <p:nvPr/>
        </p:nvSpPr>
        <p:spPr bwMode="auto">
          <a:xfrm>
            <a:off x="8737600" y="5699270"/>
            <a:ext cx="2111838" cy="1066373"/>
          </a:xfrm>
          <a:prstGeom prst="flowChartMerge">
            <a:avLst/>
          </a:prstGeom>
          <a:solidFill>
            <a:srgbClr val="94DE9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" name="流程图: 摘录 21"/>
          <p:cNvSpPr/>
          <p:nvPr/>
        </p:nvSpPr>
        <p:spPr bwMode="auto">
          <a:xfrm rot="16200000">
            <a:off x="10568432" y="5153901"/>
            <a:ext cx="2168203" cy="1055275"/>
          </a:xfrm>
          <a:prstGeom prst="flowChartExtract">
            <a:avLst/>
          </a:prstGeom>
          <a:solidFill>
            <a:srgbClr val="94DE9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83268" y="2852738"/>
            <a:ext cx="8879417" cy="792162"/>
          </a:xfrm>
        </p:spPr>
        <p:txBody>
          <a:bodyPr/>
          <a:lstStyle>
            <a:lvl1pPr algn="ctr">
              <a:defRPr sz="4400"/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编辑标题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83268" y="3644901"/>
            <a:ext cx="8879417" cy="618441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rgbClr val="7BC489"/>
                </a:solidFill>
              </a:defRPr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编辑副标题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67" y="1269999"/>
            <a:ext cx="9984532" cy="723600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2000" y="2277304"/>
            <a:ext cx="10368000" cy="3888000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400"/>
            </a:lvl1pPr>
            <a:lvl2pPr marL="742950" indent="-285750">
              <a:buFont typeface="Arial" panose="020B0604020202020204" pitchFamily="34" charset="0"/>
              <a:buChar char="•"/>
              <a:defRPr sz="2000"/>
            </a:lvl2pPr>
            <a:lvl3pPr marL="1200150" indent="-285750">
              <a:buFont typeface="Arial" panose="020B0604020202020204" pitchFamily="34" charset="0"/>
              <a:buChar char="•"/>
              <a:defRPr sz="1800"/>
            </a:lvl3pPr>
            <a:lvl4pPr marL="1657350" indent="-285750">
              <a:buFont typeface="Arial" panose="020B0604020202020204" pitchFamily="34" charset="0"/>
              <a:buChar char="•"/>
              <a:defRPr sz="1800"/>
            </a:lvl4pPr>
            <a:lvl5pPr marL="2114550" indent="-285750"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112602" y="2599505"/>
            <a:ext cx="4307349" cy="32364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72345" y="2599505"/>
            <a:ext cx="4307349" cy="32364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grpSp>
        <p:nvGrpSpPr>
          <p:cNvPr id="9" name="Group 3" descr="#wm#_43_21_*Z"/>
          <p:cNvGrpSpPr/>
          <p:nvPr/>
        </p:nvGrpSpPr>
        <p:grpSpPr bwMode="auto">
          <a:xfrm>
            <a:off x="1200153" y="977901"/>
            <a:ext cx="1655488" cy="1152525"/>
            <a:chOff x="0" y="0"/>
            <a:chExt cx="2436" cy="1814"/>
          </a:xfrm>
        </p:grpSpPr>
        <p:sp>
          <p:nvSpPr>
            <p:cNvPr id="10" name="Rectangle 4" descr="#wm#_43_21_*Z"/>
            <p:cNvSpPr>
              <a:spLocks noChangeArrowheads="1"/>
            </p:cNvSpPr>
            <p:nvPr/>
          </p:nvSpPr>
          <p:spPr bwMode="auto">
            <a:xfrm>
              <a:off x="0" y="0"/>
              <a:ext cx="1814" cy="1814"/>
            </a:xfrm>
            <a:prstGeom prst="rect">
              <a:avLst/>
            </a:prstGeom>
            <a:noFill/>
            <a:ln w="6350" cap="flat" cmpd="sng">
              <a:solidFill>
                <a:srgbClr val="0E965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r>
                <a:rPr lang="en-US" altLang="zh-CN" sz="4000">
                  <a:solidFill>
                    <a:srgbClr val="0E9651"/>
                  </a:solidFill>
                </a:rPr>
                <a:t> </a:t>
              </a:r>
              <a:endParaRPr lang="en-US" altLang="zh-CN" sz="4000">
                <a:solidFill>
                  <a:srgbClr val="0E9651"/>
                </a:solidFill>
              </a:endParaRPr>
            </a:p>
          </p:txBody>
        </p:sp>
        <p:sp>
          <p:nvSpPr>
            <p:cNvPr id="11" name="Rectangle 5" descr="#wm#_43_21_*Z"/>
            <p:cNvSpPr>
              <a:spLocks noChangeArrowheads="1"/>
            </p:cNvSpPr>
            <p:nvPr/>
          </p:nvSpPr>
          <p:spPr bwMode="auto">
            <a:xfrm>
              <a:off x="1304" y="340"/>
              <a:ext cx="1133" cy="1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endParaRPr lang="zh-CN" altLang="en-US" sz="2800">
                <a:solidFill>
                  <a:srgbClr val="0E9651"/>
                </a:solidFill>
              </a:endParaRPr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631504" y="1196752"/>
            <a:ext cx="10081683" cy="720725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67" y="908720"/>
            <a:ext cx="10060451" cy="781968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83265" y="2636912"/>
            <a:ext cx="8880000" cy="1004512"/>
          </a:xfrm>
        </p:spPr>
        <p:txBody>
          <a:bodyPr>
            <a:norm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grpSp>
        <p:nvGrpSpPr>
          <p:cNvPr id="13" name="Group 4"/>
          <p:cNvGrpSpPr/>
          <p:nvPr>
            <p:custDataLst>
              <p:tags r:id="rId2"/>
            </p:custDataLst>
          </p:nvPr>
        </p:nvGrpSpPr>
        <p:grpSpPr bwMode="auto">
          <a:xfrm>
            <a:off x="7546959" y="3429000"/>
            <a:ext cx="4669721" cy="3400797"/>
            <a:chOff x="0" y="0"/>
            <a:chExt cx="5942" cy="4337"/>
          </a:xfrm>
        </p:grpSpPr>
        <p:sp>
          <p:nvSpPr>
            <p:cNvPr id="14" name="AutoShape 5" descr="#wm#_43_31_*Z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rot="16200000">
              <a:off x="3884" y="659"/>
              <a:ext cx="2718" cy="1359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5" name="AutoShape 6" descr="#wm#_43_31_*Z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0800000">
              <a:off x="0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6" name="AutoShape 7" descr="#wm#_43_31_*Z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rot="10800000">
              <a:off x="1564" y="1485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7" name="AutoShape 8" descr="#wm#_43_31_*Z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5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8" name="AutoShape 9" descr="#wm#_43_31_*Z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166" y="1482"/>
              <a:ext cx="2718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9" name="AutoShape 10" descr="#wm#_43_31_*Z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rot="10800000">
              <a:off x="31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EBF0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60661" y="2662480"/>
            <a:ext cx="6038400" cy="328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56107" y="2673856"/>
            <a:ext cx="3844800" cy="3312000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grpSp>
        <p:nvGrpSpPr>
          <p:cNvPr id="8" name="Group 3" descr="#wm#_43_21_*Z"/>
          <p:cNvGrpSpPr/>
          <p:nvPr/>
        </p:nvGrpSpPr>
        <p:grpSpPr bwMode="auto">
          <a:xfrm>
            <a:off x="1271464" y="977901"/>
            <a:ext cx="1702289" cy="1152525"/>
            <a:chOff x="0" y="0"/>
            <a:chExt cx="2436" cy="1814"/>
          </a:xfrm>
        </p:grpSpPr>
        <p:sp>
          <p:nvSpPr>
            <p:cNvPr id="9" name="Rectangle 4" descr="#wm#_43_21_*Z"/>
            <p:cNvSpPr>
              <a:spLocks noChangeArrowheads="1"/>
            </p:cNvSpPr>
            <p:nvPr/>
          </p:nvSpPr>
          <p:spPr bwMode="auto">
            <a:xfrm>
              <a:off x="0" y="0"/>
              <a:ext cx="1814" cy="1814"/>
            </a:xfrm>
            <a:prstGeom prst="rect">
              <a:avLst/>
            </a:prstGeom>
            <a:noFill/>
            <a:ln w="6350" cap="flat" cmpd="sng">
              <a:solidFill>
                <a:srgbClr val="0E965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r>
                <a:rPr lang="en-US" altLang="zh-CN" sz="4000">
                  <a:solidFill>
                    <a:srgbClr val="0E9651"/>
                  </a:solidFill>
                </a:rPr>
                <a:t> </a:t>
              </a:r>
              <a:endParaRPr lang="en-US" altLang="zh-CN" sz="4000">
                <a:solidFill>
                  <a:srgbClr val="0E9651"/>
                </a:solidFill>
              </a:endParaRPr>
            </a:p>
          </p:txBody>
        </p:sp>
        <p:sp>
          <p:nvSpPr>
            <p:cNvPr id="10" name="Rectangle 5" descr="#wm#_43_21_*Z"/>
            <p:cNvSpPr>
              <a:spLocks noChangeArrowheads="1"/>
            </p:cNvSpPr>
            <p:nvPr/>
          </p:nvSpPr>
          <p:spPr bwMode="auto">
            <a:xfrm>
              <a:off x="1304" y="340"/>
              <a:ext cx="1133" cy="1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endParaRPr lang="zh-CN" altLang="en-US" sz="2800">
                <a:solidFill>
                  <a:srgbClr val="0E9651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261269" y="1193232"/>
            <a:ext cx="8059200" cy="72360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044517" y="1270001"/>
            <a:ext cx="2743200" cy="5389563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14917" y="1270001"/>
            <a:ext cx="8026400" cy="5389563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0" y="6554100"/>
            <a:ext cx="2844800" cy="259277"/>
          </a:xfr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0" y="6554100"/>
            <a:ext cx="3860800" cy="259277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554100"/>
            <a:ext cx="2844800" cy="259277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</a:fld>
            <a:endParaRPr lang="zh-CN" altLang="en-US"/>
          </a:p>
        </p:txBody>
      </p:sp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911424" y="1268760"/>
            <a:ext cx="10886876" cy="4719290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23486" y="1196107"/>
            <a:ext cx="8546214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单击此处编辑母版标题样式</a:t>
            </a:r>
            <a:endParaRPr lang="zh-CN" altLang="zh-CN" dirty="0" smtClean="0">
              <a:sym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2133602"/>
            <a:ext cx="10960100" cy="403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单击此处编辑母版文本样式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1"/>
            <a:r>
              <a:rPr lang="zh-CN" altLang="zh-CN" dirty="0" smtClean="0">
                <a:sym typeface="Arial" panose="020B0604020202020204" pitchFamily="34" charset="0"/>
              </a:rPr>
              <a:t>第二级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2"/>
            <a:r>
              <a:rPr lang="zh-CN" altLang="zh-CN" dirty="0" smtClean="0">
                <a:sym typeface="Arial" panose="020B0604020202020204" pitchFamily="34" charset="0"/>
              </a:rPr>
              <a:t>第三级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3"/>
            <a:r>
              <a:rPr lang="zh-CN" altLang="zh-CN" dirty="0" smtClean="0">
                <a:sym typeface="Arial" panose="020B0604020202020204" pitchFamily="34" charset="0"/>
              </a:rPr>
              <a:t>第四级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4"/>
            <a:r>
              <a:rPr lang="zh-CN" altLang="zh-CN" dirty="0" smtClean="0">
                <a:sym typeface="Arial" panose="020B0604020202020204" pitchFamily="34" charset="0"/>
              </a:rPr>
              <a:t>第五级</a:t>
            </a:r>
            <a:endParaRPr lang="zh-CN" altLang="zh-CN" dirty="0" smtClean="0">
              <a:sym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81328"/>
            <a:ext cx="2844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81328"/>
            <a:ext cx="3860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81328"/>
            <a:ext cx="2844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等腰三角形 4"/>
          <p:cNvSpPr/>
          <p:nvPr/>
        </p:nvSpPr>
        <p:spPr>
          <a:xfrm rot="5400000">
            <a:off x="-431800" y="483870"/>
            <a:ext cx="1725930" cy="864235"/>
          </a:xfrm>
          <a:prstGeom prst="triangle">
            <a:avLst>
              <a:gd name="adj" fmla="val 50000"/>
            </a:avLst>
          </a:prstGeom>
          <a:solidFill>
            <a:srgbClr val="94DE94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等腰三角形 5"/>
          <p:cNvSpPr/>
          <p:nvPr/>
        </p:nvSpPr>
        <p:spPr>
          <a:xfrm rot="10800000">
            <a:off x="10795" y="-1270"/>
            <a:ext cx="1727200" cy="863600"/>
          </a:xfrm>
          <a:prstGeom prst="triangle">
            <a:avLst>
              <a:gd name="adj" fmla="val 50000"/>
            </a:avLst>
          </a:prstGeom>
          <a:solidFill>
            <a:srgbClr val="8EE5C7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等腰三角形 6"/>
          <p:cNvSpPr/>
          <p:nvPr/>
        </p:nvSpPr>
        <p:spPr>
          <a:xfrm>
            <a:off x="961390" y="31750"/>
            <a:ext cx="1727200" cy="863600"/>
          </a:xfrm>
          <a:prstGeom prst="triangle">
            <a:avLst>
              <a:gd name="adj" fmla="val 50000"/>
            </a:avLst>
          </a:prstGeom>
          <a:solidFill>
            <a:srgbClr val="EBF092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rgbClr val="0E9651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9pPr>
    </p:titleStyle>
    <p:bodyStyle>
      <a:lvl1pPr marL="15875" indent="-15875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标题 9"/>
          <p:cNvSpPr>
            <a:spLocks noGrp="1" noChangeArrowheads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信息化教学环境</a:t>
            </a:r>
            <a:endParaRPr lang="zh-CN" altLang="en-US"/>
          </a:p>
        </p:txBody>
      </p:sp>
      <p:sp>
        <p:nvSpPr>
          <p:cNvPr id="11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1583055" y="3975735"/>
            <a:ext cx="8879205" cy="1259205"/>
          </a:xfrm>
        </p:spPr>
        <p:txBody>
          <a:bodyPr/>
          <a:p>
            <a:r>
              <a:rPr lang="zh-CN" altLang="en-US" sz="2400"/>
              <a:t>教师：徐菲</a:t>
            </a:r>
            <a:endParaRPr lang="zh-CN" altLang="en-US" sz="2400"/>
          </a:p>
          <a:p>
            <a:r>
              <a:rPr lang="en-US" altLang="zh-CN" sz="2400"/>
              <a:t>14</a:t>
            </a:r>
            <a:r>
              <a:rPr lang="zh-CN" altLang="en-US" sz="2400"/>
              <a:t>音乐</a:t>
            </a:r>
            <a:r>
              <a:rPr lang="en-US" altLang="zh-CN" sz="2400"/>
              <a:t>1</a:t>
            </a:r>
            <a:r>
              <a:rPr lang="zh-CN" altLang="en-US" sz="2400"/>
              <a:t>班，</a:t>
            </a:r>
            <a:r>
              <a:rPr lang="en-US" altLang="zh-CN" sz="2400"/>
              <a:t>14</a:t>
            </a:r>
            <a:r>
              <a:rPr lang="zh-CN" altLang="en-US" sz="2400"/>
              <a:t>音乐</a:t>
            </a:r>
            <a:r>
              <a:rPr lang="en-US" altLang="zh-CN" sz="2400"/>
              <a:t>2</a:t>
            </a:r>
            <a:r>
              <a:rPr lang="zh-CN" altLang="en-US" sz="2400"/>
              <a:t>班</a:t>
            </a:r>
            <a:endParaRPr lang="zh-CN" altLang="en-US" sz="2400"/>
          </a:p>
          <a:p>
            <a:endParaRPr lang="zh-CN" altLang="en-US" sz="2400"/>
          </a:p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教育资源环境包括哪些？</a:t>
            </a:r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1214755" y="2279650"/>
            <a:ext cx="9172575" cy="2494915"/>
            <a:chOff x="1913" y="3590"/>
            <a:chExt cx="14445" cy="3929"/>
          </a:xfrm>
        </p:grpSpPr>
        <p:sp>
          <p:nvSpPr>
            <p:cNvPr id="4" name="矩形 3"/>
            <p:cNvSpPr/>
            <p:nvPr/>
          </p:nvSpPr>
          <p:spPr>
            <a:xfrm>
              <a:off x="1913" y="3733"/>
              <a:ext cx="4560" cy="378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ctr" anchorCtr="0" compatLnSpc="1"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000">
                  <a:sym typeface="+mn-ea"/>
                </a:rPr>
                <a:t>图书馆</a:t>
              </a:r>
              <a:endParaRPr lang="zh-CN" altLang="en-US" sz="2000">
                <a:sym typeface="+mn-ea"/>
              </a:endParaRPr>
            </a:p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000">
                  <a:sym typeface="+mn-ea"/>
                </a:rPr>
                <a:t>学校资源中心</a:t>
              </a:r>
              <a:endParaRPr lang="zh-CN" altLang="en-US" sz="2000">
                <a:sym typeface="+mn-ea"/>
              </a:endParaRPr>
            </a:p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000">
                  <a:sym typeface="+mn-ea"/>
                </a:rPr>
                <a:t>电子阅览室</a:t>
              </a:r>
              <a:endParaRPr lang="zh-CN" altLang="en-US" sz="2000">
                <a:sym typeface="+mn-ea"/>
              </a:endParaRPr>
            </a:p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>
                  <a:sym typeface="+mn-ea"/>
                </a:rPr>
                <a:t>校园网和</a:t>
              </a:r>
              <a:r>
                <a:rPr lang="en-US" altLang="zh-CN">
                  <a:sym typeface="+mn-ea"/>
                </a:rPr>
                <a:t>internet</a:t>
              </a:r>
              <a:endParaRPr lang="en-US" altLang="zh-CN">
                <a:sym typeface="+mn-ea"/>
              </a:endParaRPr>
            </a:p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en-US" altLang="zh-CN">
                  <a:sym typeface="+mn-ea"/>
                </a:rPr>
                <a:t>……</a:t>
              </a:r>
              <a:endParaRPr lang="en-US" altLang="zh-CN">
                <a:sym typeface="+mn-ea"/>
              </a:endParaRPr>
            </a:p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lang="en-US" altLang="zh-CN"/>
            </a:p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5" name="右箭头 4"/>
            <p:cNvSpPr/>
            <p:nvPr/>
          </p:nvSpPr>
          <p:spPr>
            <a:xfrm>
              <a:off x="7929" y="4601"/>
              <a:ext cx="3343" cy="1767"/>
            </a:xfrm>
            <a:prstGeom prst="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共同特征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2540" y="3590"/>
              <a:ext cx="3819" cy="37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ctr" anchorCtr="0" compatLnSpc="1"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拥有丰富的教学资源，为学习者提供自由访问的机会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20089121611455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035" y="2974975"/>
            <a:ext cx="5139055" cy="38544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多媒体综合教室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将多种教学媒体集合在一起开展教学活动的教室。</a:t>
            </a:r>
            <a:endParaRPr lang="zh-CN" altLang="en-US"/>
          </a:p>
        </p:txBody>
      </p:sp>
      <p:pic>
        <p:nvPicPr>
          <p:cNvPr id="5" name="图片 4" descr="201110091039279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780" y="2974975"/>
            <a:ext cx="5876290" cy="38544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多媒体教室的基本组成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投影、大触摸屏幕</a:t>
            </a:r>
            <a:endParaRPr lang="zh-CN" altLang="en-US"/>
          </a:p>
          <a:p>
            <a:r>
              <a:rPr lang="zh-CN" altLang="en-US"/>
              <a:t>音响设备</a:t>
            </a:r>
            <a:endParaRPr lang="zh-CN" altLang="en-US"/>
          </a:p>
          <a:p>
            <a:r>
              <a:rPr lang="zh-CN" altLang="en-US"/>
              <a:t>计算机</a:t>
            </a:r>
            <a:endParaRPr lang="zh-CN" altLang="en-US"/>
          </a:p>
          <a:p>
            <a:r>
              <a:rPr lang="zh-CN" altLang="en-US"/>
              <a:t>控制设备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A95372D5936EFF900DBC49CE9F7033A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82945" y="1598930"/>
            <a:ext cx="5953125" cy="48234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多媒体网络教室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82015" y="2172335"/>
            <a:ext cx="3867150" cy="4098290"/>
          </a:xfrm>
        </p:spPr>
        <p:txBody>
          <a:bodyPr/>
          <a:p>
            <a:r>
              <a:rPr lang="zh-CN" altLang="en-US"/>
              <a:t>在普通机房的基础上，通过联网实现教学及辅助管理的教学功能。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多媒体网络教室的教学功能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多媒体演示教学</a:t>
            </a:r>
            <a:endParaRPr lang="zh-CN" altLang="en-US"/>
          </a:p>
          <a:p>
            <a:r>
              <a:rPr lang="zh-CN" altLang="en-US"/>
              <a:t>屏幕监视</a:t>
            </a:r>
            <a:endParaRPr lang="zh-CN" altLang="en-US"/>
          </a:p>
          <a:p>
            <a:r>
              <a:rPr lang="zh-CN" altLang="en-US"/>
              <a:t>遥控辅导</a:t>
            </a:r>
            <a:endParaRPr lang="zh-CN" altLang="en-US"/>
          </a:p>
          <a:p>
            <a:r>
              <a:rPr lang="zh-CN" altLang="en-US"/>
              <a:t>师生对讲</a:t>
            </a:r>
            <a:endParaRPr lang="zh-CN" altLang="en-US"/>
          </a:p>
          <a:p>
            <a:r>
              <a:rPr lang="zh-CN" altLang="en-US"/>
              <a:t>分组讨论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#wm#"/>
  <p:tag name="KSO_WM_UNIT_TYPE" val="i"/>
  <p:tag name="KSO_WM_UNIT_ID" val="258*i*2"/>
  <p:tag name="KSO_WM_TEMPLATE_CATEGORY" val="custom"/>
  <p:tag name="KSO_WM_TEMPLATE_INDEX" val="43"/>
</p:tagLst>
</file>

<file path=ppt/tags/tag2.xml><?xml version="1.0" encoding="utf-8"?>
<p:tagLst xmlns:p="http://schemas.openxmlformats.org/presentationml/2006/main">
  <p:tag name="KSO_WM_BEAUTIFY_FLAG" val="#wm#"/>
  <p:tag name="KSO_WM_UNIT_TYPE" val="i"/>
  <p:tag name="KSO_WM_UNIT_ID" val="258*i*9"/>
  <p:tag name="KSO_WM_TEMPLATE_CATEGORY" val="custom"/>
  <p:tag name="KSO_WM_TEMPLATE_INDEX" val="43"/>
</p:tagLst>
</file>

<file path=ppt/tags/tag3.xml><?xml version="1.0" encoding="utf-8"?>
<p:tagLst xmlns:p="http://schemas.openxmlformats.org/presentationml/2006/main">
  <p:tag name="KSO_WM_BEAUTIFY_FLAG" val="#wm#"/>
  <p:tag name="KSO_WM_UNIT_TYPE" val="i"/>
  <p:tag name="KSO_WM_UNIT_ID" val="258*i*10"/>
  <p:tag name="KSO_WM_TEMPLATE_CATEGORY" val="custom"/>
  <p:tag name="KSO_WM_TEMPLATE_INDEX" val="43"/>
</p:tagLst>
</file>

<file path=ppt/tags/tag4.xml><?xml version="1.0" encoding="utf-8"?>
<p:tagLst xmlns:p="http://schemas.openxmlformats.org/presentationml/2006/main">
  <p:tag name="KSO_WM_BEAUTIFY_FLAG" val="#wm#"/>
  <p:tag name="KSO_WM_UNIT_TYPE" val="i"/>
  <p:tag name="KSO_WM_UNIT_ID" val="258*i*11"/>
  <p:tag name="KSO_WM_TEMPLATE_CATEGORY" val="custom"/>
  <p:tag name="KSO_WM_TEMPLATE_INDEX" val="43"/>
</p:tagLst>
</file>

<file path=ppt/tags/tag5.xml><?xml version="1.0" encoding="utf-8"?>
<p:tagLst xmlns:p="http://schemas.openxmlformats.org/presentationml/2006/main">
  <p:tag name="KSO_WM_BEAUTIFY_FLAG" val="#wm#"/>
  <p:tag name="KSO_WM_UNIT_TYPE" val="i"/>
  <p:tag name="KSO_WM_UNIT_ID" val="258*i*12"/>
  <p:tag name="KSO_WM_TEMPLATE_CATEGORY" val="custom"/>
  <p:tag name="KSO_WM_TEMPLATE_INDEX" val="43"/>
</p:tagLst>
</file>

<file path=ppt/tags/tag6.xml><?xml version="1.0" encoding="utf-8"?>
<p:tagLst xmlns:p="http://schemas.openxmlformats.org/presentationml/2006/main">
  <p:tag name="KSO_WM_BEAUTIFY_FLAG" val="#wm#"/>
  <p:tag name="KSO_WM_UNIT_TYPE" val="i"/>
  <p:tag name="KSO_WM_UNIT_ID" val="258*i*13"/>
  <p:tag name="KSO_WM_TEMPLATE_CATEGORY" val="custom"/>
  <p:tag name="KSO_WM_TEMPLATE_INDEX" val="43"/>
</p:tagLst>
</file>

<file path=ppt/tags/tag7.xml><?xml version="1.0" encoding="utf-8"?>
<p:tagLst xmlns:p="http://schemas.openxmlformats.org/presentationml/2006/main">
  <p:tag name="KSO_WM_BEAUTIFY_FLAG" val="#wm#"/>
  <p:tag name="KSO_WM_UNIT_TYPE" val="i"/>
  <p:tag name="KSO_WM_UNIT_ID" val="258*i*14"/>
  <p:tag name="KSO_WM_TEMPLATE_CATEGORY" val="custom"/>
  <p:tag name="KSO_WM_TEMPLATE_INDEX" val="43"/>
</p:tagLst>
</file>

<file path=ppt/tags/tag8.xml><?xml version="1.0" encoding="utf-8"?>
<p:tagLst xmlns:p="http://schemas.openxmlformats.org/presentationml/2006/main">
  <p:tag name="KSO_WM_BEAUTIFY_FLAG" val="#wm#"/>
  <p:tag name="KSO_WM_UNIT_TYPE" val="i"/>
  <p:tag name="KSO_WM_UNIT_ID" val="258*i*2"/>
  <p:tag name="KSO_WM_TEMPLATE_CATEGORY" val="custom"/>
  <p:tag name="KSO_WM_TEMPLATE_INDEX" val="43"/>
</p:tagLst>
</file>

<file path=ppt/tags/tag9.xml><?xml version="1.0" encoding="utf-8"?>
<p:tagLst xmlns:p="http://schemas.openxmlformats.org/presentationml/2006/main">
  <p:tag name="KSO_WM_BEAUTIFY_FLAG" val="#wm#"/>
  <p:tag name="KSO_WM_UNIT_TYPE" val="i"/>
  <p:tag name="KSO_WM_UNIT_ID" val="258*i*9"/>
  <p:tag name="KSO_WM_TEMPLATE_CATEGORY" val="custom"/>
  <p:tag name="KSO_WM_TEMPLATE_INDEX" val="43"/>
</p:tagLst>
</file>

<file path=ppt/tags/tag10.xml><?xml version="1.0" encoding="utf-8"?>
<p:tagLst xmlns:p="http://schemas.openxmlformats.org/presentationml/2006/main">
  <p:tag name="KSO_WM_BEAUTIFY_FLAG" val="#wm#"/>
  <p:tag name="KSO_WM_UNIT_TYPE" val="i"/>
  <p:tag name="KSO_WM_UNIT_ID" val="258*i*10"/>
  <p:tag name="KSO_WM_TEMPLATE_CATEGORY" val="custom"/>
  <p:tag name="KSO_WM_TEMPLATE_INDEX" val="43"/>
</p:tagLst>
</file>

<file path=ppt/tags/tag11.xml><?xml version="1.0" encoding="utf-8"?>
<p:tagLst xmlns:p="http://schemas.openxmlformats.org/presentationml/2006/main">
  <p:tag name="KSO_WM_BEAUTIFY_FLAG" val="#wm#"/>
  <p:tag name="KSO_WM_UNIT_TYPE" val="i"/>
  <p:tag name="KSO_WM_UNIT_ID" val="258*i*11"/>
  <p:tag name="KSO_WM_TEMPLATE_CATEGORY" val="custom"/>
  <p:tag name="KSO_WM_TEMPLATE_INDEX" val="43"/>
</p:tagLst>
</file>

<file path=ppt/tags/tag12.xml><?xml version="1.0" encoding="utf-8"?>
<p:tagLst xmlns:p="http://schemas.openxmlformats.org/presentationml/2006/main">
  <p:tag name="KSO_WM_BEAUTIFY_FLAG" val="#wm#"/>
  <p:tag name="KSO_WM_UNIT_TYPE" val="i"/>
  <p:tag name="KSO_WM_UNIT_ID" val="258*i*12"/>
  <p:tag name="KSO_WM_TEMPLATE_CATEGORY" val="custom"/>
  <p:tag name="KSO_WM_TEMPLATE_INDEX" val="43"/>
</p:tagLst>
</file>

<file path=ppt/tags/tag13.xml><?xml version="1.0" encoding="utf-8"?>
<p:tagLst xmlns:p="http://schemas.openxmlformats.org/presentationml/2006/main">
  <p:tag name="KSO_WM_BEAUTIFY_FLAG" val="#wm#"/>
  <p:tag name="KSO_WM_UNIT_TYPE" val="i"/>
  <p:tag name="KSO_WM_UNIT_ID" val="258*i*13"/>
  <p:tag name="KSO_WM_TEMPLATE_CATEGORY" val="custom"/>
  <p:tag name="KSO_WM_TEMPLATE_INDEX" val="43"/>
</p:tagLst>
</file>

<file path=ppt/tags/tag14.xml><?xml version="1.0" encoding="utf-8"?>
<p:tagLst xmlns:p="http://schemas.openxmlformats.org/presentationml/2006/main">
  <p:tag name="KSO_WM_BEAUTIFY_FLAG" val="#wm#"/>
  <p:tag name="KSO_WM_UNIT_TYPE" val="i"/>
  <p:tag name="KSO_WM_UNIT_ID" val="258*i*14"/>
  <p:tag name="KSO_WM_TEMPLATE_CATEGORY" val="custom"/>
  <p:tag name="KSO_WM_TEMPLATE_INDEX" val="43"/>
</p:tagLst>
</file>

<file path=ppt/theme/theme1.xml><?xml version="1.0" encoding="utf-8"?>
<a:theme xmlns:a="http://schemas.openxmlformats.org/drawingml/2006/main" name="1_自定义设计方案_2">
  <a:themeElements>
    <a:clrScheme name="自定义 1">
      <a:dk1>
        <a:srgbClr val="000000"/>
      </a:dk1>
      <a:lt1>
        <a:srgbClr val="FFFFFF"/>
      </a:lt1>
      <a:dk2>
        <a:srgbClr val="0E9651"/>
      </a:dk2>
      <a:lt2>
        <a:srgbClr val="808080"/>
      </a:lt2>
      <a:accent1>
        <a:srgbClr val="EBF092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自定义设计方案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</Words>
  <Application>WPS 演示</Application>
  <PresentationFormat>宽屏</PresentationFormat>
  <Paragraphs>45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Wingdings</vt:lpstr>
      <vt:lpstr>Calibri Light</vt:lpstr>
      <vt:lpstr>Calibri</vt:lpstr>
      <vt:lpstr>微软雅黑</vt:lpstr>
      <vt:lpstr>黑体</vt:lpstr>
      <vt:lpstr>1_自定义设计方案_2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fei xu</dc:creator>
  <cp:lastModifiedBy>fei</cp:lastModifiedBy>
  <cp:revision>5</cp:revision>
  <dcterms:created xsi:type="dcterms:W3CDTF">2015-05-05T08:02:00Z</dcterms:created>
  <dcterms:modified xsi:type="dcterms:W3CDTF">2017-03-07T08:09:40Z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