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3B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318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47664" y="4011910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加法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是基本的四则运算之一，它是指将两个或者两个以上的数、量合起来，变成一个数、量的计算。</a:t>
            </a:r>
          </a:p>
        </p:txBody>
      </p:sp>
      <p:sp>
        <p:nvSpPr>
          <p:cNvPr id="25" name="燕尾形箭头 24"/>
          <p:cNvSpPr/>
          <p:nvPr/>
        </p:nvSpPr>
        <p:spPr>
          <a:xfrm>
            <a:off x="395536" y="4083918"/>
            <a:ext cx="983163" cy="576064"/>
          </a:xfrm>
          <a:prstGeom prst="notched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0"/>
            <a:ext cx="9144000" cy="37238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0" y="3723878"/>
            <a:ext cx="9144000" cy="1419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691680" y="1059582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37 + 23 =</a:t>
            </a:r>
            <a:endParaRPr lang="zh-CN" altLang="en-US" sz="4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674435" y="1059582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60</a:t>
            </a:r>
            <a:endParaRPr lang="zh-CN" altLang="en-US" sz="4000" b="1" dirty="0"/>
          </a:p>
        </p:txBody>
      </p:sp>
      <p:grpSp>
        <p:nvGrpSpPr>
          <p:cNvPr id="18" name="组合 17"/>
          <p:cNvGrpSpPr/>
          <p:nvPr/>
        </p:nvGrpSpPr>
        <p:grpSpPr>
          <a:xfrm>
            <a:off x="0" y="0"/>
            <a:ext cx="1475656" cy="699542"/>
            <a:chOff x="0" y="0"/>
            <a:chExt cx="1475656" cy="699542"/>
          </a:xfrm>
        </p:grpSpPr>
        <p:sp>
          <p:nvSpPr>
            <p:cNvPr id="16" name="矩形 15"/>
            <p:cNvSpPr/>
            <p:nvPr/>
          </p:nvSpPr>
          <p:spPr>
            <a:xfrm>
              <a:off x="0" y="0"/>
              <a:ext cx="1475656" cy="69954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 w="76200"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72819" y="11961"/>
              <a:ext cx="12058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3">
                      <a:lumMod val="7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复 习</a:t>
              </a:r>
              <a:endParaRPr lang="zh-CN" altLang="en-US" sz="2800" b="1" dirty="0">
                <a:solidFill>
                  <a:schemeClr val="accent3">
                    <a:lumMod val="7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19" name="下箭头 18"/>
          <p:cNvSpPr/>
          <p:nvPr/>
        </p:nvSpPr>
        <p:spPr>
          <a:xfrm>
            <a:off x="1955607" y="1767468"/>
            <a:ext cx="216024" cy="51625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下箭头 19"/>
          <p:cNvSpPr/>
          <p:nvPr/>
        </p:nvSpPr>
        <p:spPr>
          <a:xfrm>
            <a:off x="2903763" y="1767468"/>
            <a:ext cx="216024" cy="51625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下箭头 20"/>
          <p:cNvSpPr/>
          <p:nvPr/>
        </p:nvSpPr>
        <p:spPr>
          <a:xfrm>
            <a:off x="3851920" y="1767468"/>
            <a:ext cx="216024" cy="51625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703579" y="228371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2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加数</a:t>
            </a:r>
            <a:endParaRPr lang="zh-CN" altLang="en-US" b="1" dirty="0">
              <a:solidFill>
                <a:schemeClr val="accent2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51735" y="228371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2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加数</a:t>
            </a:r>
            <a:endParaRPr lang="zh-CN" altLang="en-US" b="1" dirty="0">
              <a:solidFill>
                <a:schemeClr val="accent2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99892" y="228371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</a:p>
        </p:txBody>
      </p:sp>
      <p:sp>
        <p:nvSpPr>
          <p:cNvPr id="27" name="椭圆形标注 26"/>
          <p:cNvSpPr/>
          <p:nvPr/>
        </p:nvSpPr>
        <p:spPr>
          <a:xfrm>
            <a:off x="5436096" y="349771"/>
            <a:ext cx="3168352" cy="1641631"/>
          </a:xfrm>
          <a:prstGeom prst="wedgeEllipseCallout">
            <a:avLst>
              <a:gd name="adj1" fmla="val -48681"/>
              <a:gd name="adj2" fmla="val 66946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C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44480" y="878199"/>
            <a:ext cx="259228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在这个加法算式中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37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分别叫什么？</a:t>
            </a:r>
          </a:p>
        </p:txBody>
      </p:sp>
    </p:spTree>
    <p:extLst>
      <p:ext uri="{BB962C8B-B14F-4D97-AF65-F5344CB8AC3E}">
        <p14:creationId xmlns:p14="http://schemas.microsoft.com/office/powerpoint/2010/main" val="99159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6964" y="-27823"/>
            <a:ext cx="9155494" cy="55552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28000">
                <a:schemeClr val="tx1"/>
              </a:gs>
              <a:gs pos="4500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5747" y="4579133"/>
            <a:ext cx="9155494" cy="564367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45000">
                <a:schemeClr val="tx1"/>
              </a:gs>
              <a:gs pos="68000">
                <a:schemeClr val="tx1">
                  <a:lumMod val="95000"/>
                  <a:lumOff val="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501322"/>
            <a:ext cx="9144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512208"/>
            <a:ext cx="9155494" cy="40579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 rot="21387645">
            <a:off x="6931571" y="2780993"/>
            <a:ext cx="2381533" cy="2906615"/>
            <a:chOff x="6167687" y="2799461"/>
            <a:chExt cx="2381533" cy="2906615"/>
          </a:xfrm>
        </p:grpSpPr>
        <p:grpSp>
          <p:nvGrpSpPr>
            <p:cNvPr id="24" name="组合 23"/>
            <p:cNvGrpSpPr/>
            <p:nvPr/>
          </p:nvGrpSpPr>
          <p:grpSpPr>
            <a:xfrm rot="20960900">
              <a:off x="6167687" y="2799461"/>
              <a:ext cx="2381533" cy="2906615"/>
              <a:chOff x="6171085" y="2794313"/>
              <a:chExt cx="2381533" cy="2906615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6392378" y="2794313"/>
                <a:ext cx="2160240" cy="1740085"/>
                <a:chOff x="5772823" y="2437613"/>
                <a:chExt cx="2160240" cy="1740085"/>
              </a:xfrm>
            </p:grpSpPr>
            <p:sp>
              <p:nvSpPr>
                <p:cNvPr id="14" name="矩形 13"/>
                <p:cNvSpPr/>
                <p:nvPr/>
              </p:nvSpPr>
              <p:spPr>
                <a:xfrm>
                  <a:off x="6670568" y="2500981"/>
                  <a:ext cx="202099" cy="1676717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01600" prst="ribl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" name="组合 12"/>
                <p:cNvGrpSpPr/>
                <p:nvPr/>
              </p:nvGrpSpPr>
              <p:grpSpPr>
                <a:xfrm>
                  <a:off x="5772823" y="2437613"/>
                  <a:ext cx="2160240" cy="1296144"/>
                  <a:chOff x="4520170" y="1949468"/>
                  <a:chExt cx="2160240" cy="1440159"/>
                </a:xfrm>
              </p:grpSpPr>
              <p:sp>
                <p:nvSpPr>
                  <p:cNvPr id="12" name="燕尾形箭头 11">
                    <a:hlinkClick r:id="" action="ppaction://hlinkshowjump?jump=nextslide"/>
                  </p:cNvPr>
                  <p:cNvSpPr/>
                  <p:nvPr/>
                </p:nvSpPr>
                <p:spPr>
                  <a:xfrm>
                    <a:off x="4520170" y="1949468"/>
                    <a:ext cx="2160240" cy="1440159"/>
                  </a:xfrm>
                  <a:prstGeom prst="notchedRightArrow">
                    <a:avLst/>
                  </a:prstGeom>
                  <a:solidFill>
                    <a:schemeClr val="accent3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" name="燕尾形箭头 9">
                    <a:hlinkClick r:id="" action="ppaction://hlinkshowjump?jump=nextslide" highlightClick="1"/>
                  </p:cNvPr>
                  <p:cNvSpPr/>
                  <p:nvPr/>
                </p:nvSpPr>
                <p:spPr>
                  <a:xfrm>
                    <a:off x="4680012" y="2139701"/>
                    <a:ext cx="1944216" cy="1152128"/>
                  </a:xfrm>
                  <a:prstGeom prst="notchedRightArrow">
                    <a:avLst/>
                  </a:prstGeom>
                  <a:solidFill>
                    <a:schemeClr val="accent3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6171085" y="4002439"/>
                <a:ext cx="2160240" cy="1698489"/>
                <a:chOff x="5824653" y="2479209"/>
                <a:chExt cx="2160240" cy="1698489"/>
              </a:xfrm>
              <a:noFill/>
            </p:grpSpPr>
            <p:sp>
              <p:nvSpPr>
                <p:cNvPr id="17" name="矩形 16"/>
                <p:cNvSpPr/>
                <p:nvPr/>
              </p:nvSpPr>
              <p:spPr>
                <a:xfrm>
                  <a:off x="6670568" y="2500981"/>
                  <a:ext cx="202099" cy="1676717"/>
                </a:xfrm>
                <a:prstGeom prst="rect">
                  <a:avLst/>
                </a:pr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01600" prst="ribl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8" name="组合 17"/>
                <p:cNvGrpSpPr/>
                <p:nvPr/>
              </p:nvGrpSpPr>
              <p:grpSpPr>
                <a:xfrm>
                  <a:off x="5824653" y="2479209"/>
                  <a:ext cx="2160240" cy="1296144"/>
                  <a:chOff x="4572000" y="1995686"/>
                  <a:chExt cx="2160240" cy="1440159"/>
                </a:xfrm>
                <a:grpFill/>
              </p:grpSpPr>
              <p:sp>
                <p:nvSpPr>
                  <p:cNvPr id="19" name="燕尾形箭头 18"/>
                  <p:cNvSpPr/>
                  <p:nvPr/>
                </p:nvSpPr>
                <p:spPr>
                  <a:xfrm>
                    <a:off x="4572000" y="1995686"/>
                    <a:ext cx="2160240" cy="1440159"/>
                  </a:xfrm>
                  <a:prstGeom prst="notchedRightArrow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0" name="燕尾形箭头 19"/>
                  <p:cNvSpPr/>
                  <p:nvPr/>
                </p:nvSpPr>
                <p:spPr>
                  <a:xfrm>
                    <a:off x="4680012" y="2139701"/>
                    <a:ext cx="1944216" cy="1152128"/>
                  </a:xfrm>
                  <a:prstGeom prst="notchedRightArrow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 rot="20954562">
              <a:off x="6777388" y="3108218"/>
              <a:ext cx="13317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gradFill>
                    <a:gsLst>
                      <a:gs pos="45000">
                        <a:srgbClr val="FFC000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6200000" scaled="1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进 入</a:t>
              </a:r>
              <a:endParaRPr lang="zh-CN" altLang="en-US" sz="3200" b="1" dirty="0">
                <a:gradFill>
                  <a:gsLst>
                    <a:gs pos="45000">
                      <a:srgbClr val="FFC000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7504" y="571495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九年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义务教育人教版小学数学四年级下册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115616" y="1633214"/>
            <a:ext cx="55576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extrusionH="57150" contourW="6350" prstMaterial="plastic">
              <a:bevelT w="20320" h="20320" prst="relaxedInset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5400" b="1" cap="all" spc="0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加法的运算</a:t>
            </a:r>
            <a:r>
              <a:rPr lang="zh-CN" altLang="en-US" sz="5400" b="1" cap="all" spc="0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规律</a:t>
            </a:r>
            <a:r>
              <a:rPr lang="en-US" altLang="zh-CN" sz="5400" b="1" cap="all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        </a:t>
            </a:r>
            <a:endParaRPr lang="zh-CN" altLang="en-US" sz="5400" b="1" cap="all" spc="0" dirty="0"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97360" y="4697395"/>
            <a:ext cx="1790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gradFill flip="none" rotWithShape="1"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制作：周天晨</a:t>
            </a:r>
            <a:endParaRPr lang="zh-CN" altLang="en-US" b="1" dirty="0"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547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4" y="0"/>
            <a:ext cx="6170981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6084168" y="0"/>
            <a:ext cx="3059832" cy="51435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134741" y="923330"/>
            <a:ext cx="295868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例题：李叔叔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骑自行车去旅行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上午行驶了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千米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下午行驶了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56</a:t>
            </a:r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千米。</a:t>
            </a:r>
            <a:endParaRPr lang="en-US" altLang="zh-CN" b="1" dirty="0" smtClean="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524835" y="2825303"/>
            <a:ext cx="2178497" cy="1231687"/>
            <a:chOff x="6569967" y="2859782"/>
            <a:chExt cx="2178497" cy="1231687"/>
          </a:xfrm>
        </p:grpSpPr>
        <p:sp>
          <p:nvSpPr>
            <p:cNvPr id="9" name="矩形 8"/>
            <p:cNvSpPr/>
            <p:nvPr/>
          </p:nvSpPr>
          <p:spPr>
            <a:xfrm>
              <a:off x="6569967" y="2859782"/>
              <a:ext cx="2088232" cy="122413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588224" y="3075806"/>
              <a:ext cx="216024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通过已知条件可以</a:t>
              </a:r>
              <a:r>
                <a:rPr lang="zh-CN" altLang="en-US" sz="2000" b="1" dirty="0" smtClean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提出什么样的问题呢？</a:t>
              </a:r>
              <a:endParaRPr lang="zh-CN" altLang="en-US" sz="20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068480" y="2537271"/>
            <a:ext cx="2908111" cy="1800200"/>
            <a:chOff x="6008308" y="2615362"/>
            <a:chExt cx="2908111" cy="1800200"/>
          </a:xfrm>
        </p:grpSpPr>
        <p:sp>
          <p:nvSpPr>
            <p:cNvPr id="6" name="椭圆形标注 5"/>
            <p:cNvSpPr/>
            <p:nvPr/>
          </p:nvSpPr>
          <p:spPr>
            <a:xfrm>
              <a:off x="6008308" y="2615362"/>
              <a:ext cx="2908111" cy="1800200"/>
            </a:xfrm>
            <a:prstGeom prst="wedgeEllipseCallout">
              <a:avLst>
                <a:gd name="adj1" fmla="val -55271"/>
                <a:gd name="adj2" fmla="val 69152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611249" y="3210535"/>
              <a:ext cx="192595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李叔叔今天一共行驶了多少千米</a:t>
              </a: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?</a:t>
              </a:r>
              <a:endParaRPr lang="zh-CN" altLang="en-US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31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699542"/>
            <a:ext cx="9144000" cy="44439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339752" y="179360"/>
            <a:ext cx="4090190" cy="64633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问题：李叔叔今天一共行驶了多少千米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</a:p>
          <a:p>
            <a:pPr algn="ctr"/>
            <a:endParaRPr lang="zh-CN" alt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971600" y="1275606"/>
            <a:ext cx="6552728" cy="461665"/>
            <a:chOff x="971600" y="1419622"/>
            <a:chExt cx="6552728" cy="461665"/>
          </a:xfrm>
        </p:grpSpPr>
        <p:sp>
          <p:nvSpPr>
            <p:cNvPr id="8" name="TextBox 7"/>
            <p:cNvSpPr txBox="1"/>
            <p:nvPr/>
          </p:nvSpPr>
          <p:spPr>
            <a:xfrm>
              <a:off x="971600" y="1419622"/>
              <a:ext cx="28083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40+56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＝</a:t>
              </a: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96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（千米）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644008" y="1419622"/>
              <a:ext cx="28803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56+40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＝</a:t>
              </a: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96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（千米）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699792" y="269068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40+56           56+40</a:t>
            </a:r>
            <a:endParaRPr lang="zh-CN" altLang="en-US" dirty="0"/>
          </a:p>
        </p:txBody>
      </p:sp>
      <p:sp>
        <p:nvSpPr>
          <p:cNvPr id="11" name="右箭头 10"/>
          <p:cNvSpPr/>
          <p:nvPr/>
        </p:nvSpPr>
        <p:spPr>
          <a:xfrm>
            <a:off x="806894" y="2692157"/>
            <a:ext cx="720080" cy="460195"/>
          </a:xfrm>
          <a:prstGeom prst="rightArrow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611560" y="1881287"/>
            <a:ext cx="7560840" cy="546448"/>
            <a:chOff x="611560" y="1881287"/>
            <a:chExt cx="7560840" cy="546448"/>
          </a:xfrm>
        </p:grpSpPr>
        <p:sp>
          <p:nvSpPr>
            <p:cNvPr id="12" name="矩形 11"/>
            <p:cNvSpPr/>
            <p:nvPr/>
          </p:nvSpPr>
          <p:spPr>
            <a:xfrm>
              <a:off x="611560" y="1881287"/>
              <a:ext cx="7560840" cy="54644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70246" y="1954456"/>
              <a:ext cx="45046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这两个式子有什么相同点和不同点</a:t>
              </a:r>
              <a:r>
                <a:rPr lang="en-US" altLang="zh-CN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?</a:t>
              </a:r>
              <a:endPara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3995936" y="2692157"/>
            <a:ext cx="526639" cy="460195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4023589" y="2515761"/>
            <a:ext cx="5266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/>
              <a:t>=</a:t>
            </a:r>
            <a:endParaRPr lang="zh-CN" altLang="en-US" sz="4400" b="1" dirty="0"/>
          </a:p>
        </p:txBody>
      </p:sp>
      <p:sp>
        <p:nvSpPr>
          <p:cNvPr id="18" name="矩形 17"/>
          <p:cNvSpPr/>
          <p:nvPr/>
        </p:nvSpPr>
        <p:spPr>
          <a:xfrm>
            <a:off x="576469" y="3435846"/>
            <a:ext cx="7560840" cy="5464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那是不是在所有的加法运算中，加数的位置交换后，它们的和真的不变吗？</a:t>
            </a:r>
          </a:p>
        </p:txBody>
      </p:sp>
    </p:spTree>
    <p:extLst>
      <p:ext uri="{BB962C8B-B14F-4D97-AF65-F5344CB8AC3E}">
        <p14:creationId xmlns:p14="http://schemas.microsoft.com/office/powerpoint/2010/main" val="352232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4490"/>
            <a:ext cx="9144000" cy="523604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572755" y="195486"/>
            <a:ext cx="7704856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2350705" y="873246"/>
            <a:ext cx="3024336" cy="461665"/>
            <a:chOff x="2339752" y="1073424"/>
            <a:chExt cx="3024336" cy="461665"/>
          </a:xfrm>
        </p:grpSpPr>
        <p:sp>
          <p:nvSpPr>
            <p:cNvPr id="6" name="右箭头 5"/>
            <p:cNvSpPr/>
            <p:nvPr/>
          </p:nvSpPr>
          <p:spPr>
            <a:xfrm>
              <a:off x="2339752" y="1075472"/>
              <a:ext cx="648072" cy="45961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31840" y="1073424"/>
              <a:ext cx="22322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5+6=11</a:t>
              </a:r>
              <a:r>
                <a:rPr lang="zh-CN" altLang="en-US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（个）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52775" y="1625114"/>
            <a:ext cx="7272808" cy="878007"/>
            <a:chOff x="683568" y="1851669"/>
            <a:chExt cx="7272808" cy="878007"/>
          </a:xfrm>
        </p:grpSpPr>
        <p:sp>
          <p:nvSpPr>
            <p:cNvPr id="8" name="矩形 7"/>
            <p:cNvSpPr/>
            <p:nvPr/>
          </p:nvSpPr>
          <p:spPr>
            <a:xfrm>
              <a:off x="683568" y="1851669"/>
              <a:ext cx="7272808" cy="86235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55576" y="1855269"/>
              <a:ext cx="7200800" cy="87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小明喜欢吃桃子，小华喜欢吃苹果，于是他们交换了各自的水果，那现在水果的总数是否改变了呢？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50705" y="2703064"/>
            <a:ext cx="3138974" cy="461665"/>
            <a:chOff x="2303883" y="3003798"/>
            <a:chExt cx="3138974" cy="461665"/>
          </a:xfrm>
        </p:grpSpPr>
        <p:sp>
          <p:nvSpPr>
            <p:cNvPr id="11" name="TextBox 10"/>
            <p:cNvSpPr txBox="1"/>
            <p:nvPr/>
          </p:nvSpPr>
          <p:spPr>
            <a:xfrm>
              <a:off x="3138601" y="3003798"/>
              <a:ext cx="23042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6+5=11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（个）</a:t>
              </a:r>
            </a:p>
          </p:txBody>
        </p:sp>
        <p:sp>
          <p:nvSpPr>
            <p:cNvPr id="12" name="右箭头 11"/>
            <p:cNvSpPr/>
            <p:nvPr/>
          </p:nvSpPr>
          <p:spPr>
            <a:xfrm>
              <a:off x="2303883" y="3005846"/>
              <a:ext cx="648072" cy="45961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11425" y="4190379"/>
            <a:ext cx="7279704" cy="537871"/>
            <a:chOff x="611425" y="4515966"/>
            <a:chExt cx="7279704" cy="537871"/>
          </a:xfrm>
        </p:grpSpPr>
        <p:sp>
          <p:nvSpPr>
            <p:cNvPr id="15" name="矩形 14"/>
            <p:cNvSpPr/>
            <p:nvPr/>
          </p:nvSpPr>
          <p:spPr>
            <a:xfrm>
              <a:off x="611425" y="4515966"/>
              <a:ext cx="7272808" cy="537871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90329" y="4515966"/>
              <a:ext cx="7200800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通过以上几个例子，大家能用一句话概括它们的共有特征吗？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2533" y="771550"/>
            <a:ext cx="432048" cy="463406"/>
            <a:chOff x="0" y="195486"/>
            <a:chExt cx="432048" cy="463406"/>
          </a:xfrm>
        </p:grpSpPr>
        <p:sp>
          <p:nvSpPr>
            <p:cNvPr id="13" name="椭圆 12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/>
                <a:t>1</a:t>
              </a:r>
              <a:endParaRPr lang="zh-CN" altLang="en-US" sz="2000" b="1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2533" y="1710958"/>
            <a:ext cx="432048" cy="463406"/>
            <a:chOff x="0" y="195486"/>
            <a:chExt cx="432048" cy="463406"/>
          </a:xfrm>
        </p:grpSpPr>
        <p:sp>
          <p:nvSpPr>
            <p:cNvPr id="26" name="椭圆 25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/>
                <a:t>2</a:t>
              </a:r>
              <a:endParaRPr lang="zh-CN" altLang="en-US" sz="2000" b="1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1523" y="2618602"/>
            <a:ext cx="432048" cy="463406"/>
            <a:chOff x="0" y="195486"/>
            <a:chExt cx="432048" cy="463406"/>
          </a:xfrm>
        </p:grpSpPr>
        <p:sp>
          <p:nvSpPr>
            <p:cNvPr id="29" name="椭圆 28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/>
                <a:t>3</a:t>
              </a:r>
              <a:endParaRPr lang="zh-CN" altLang="en-US" sz="2000" b="1" dirty="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986" y="4307749"/>
            <a:ext cx="432048" cy="463406"/>
            <a:chOff x="0" y="195486"/>
            <a:chExt cx="432048" cy="463406"/>
          </a:xfrm>
        </p:grpSpPr>
        <p:sp>
          <p:nvSpPr>
            <p:cNvPr id="32" name="椭圆 31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/>
                <a:t>5</a:t>
              </a:r>
              <a:endParaRPr lang="zh-CN" altLang="en-US" sz="2000" b="1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50705" y="3515514"/>
            <a:ext cx="3138974" cy="461665"/>
            <a:chOff x="2303883" y="3003798"/>
            <a:chExt cx="3138974" cy="461665"/>
          </a:xfrm>
        </p:grpSpPr>
        <p:sp>
          <p:nvSpPr>
            <p:cNvPr id="35" name="TextBox 34"/>
            <p:cNvSpPr txBox="1"/>
            <p:nvPr/>
          </p:nvSpPr>
          <p:spPr>
            <a:xfrm>
              <a:off x="3138601" y="3003798"/>
              <a:ext cx="23042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5+6=6+5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右箭头 35"/>
            <p:cNvSpPr/>
            <p:nvPr/>
          </p:nvSpPr>
          <p:spPr>
            <a:xfrm>
              <a:off x="2303883" y="3005846"/>
              <a:ext cx="648072" cy="45961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2533" y="3403918"/>
            <a:ext cx="432048" cy="463406"/>
            <a:chOff x="0" y="195486"/>
            <a:chExt cx="432048" cy="463406"/>
          </a:xfrm>
        </p:grpSpPr>
        <p:sp>
          <p:nvSpPr>
            <p:cNvPr id="38" name="椭圆 37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/>
                <a:t>4</a:t>
              </a:r>
              <a:endParaRPr lang="zh-CN" altLang="en-US" sz="2000" b="1" dirty="0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39552" y="195486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例题：小明有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个苹果，小华有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个桃子，小明和小华一共有多少个水果？</a:t>
            </a:r>
          </a:p>
        </p:txBody>
      </p:sp>
    </p:spTree>
    <p:extLst>
      <p:ext uri="{BB962C8B-B14F-4D97-AF65-F5344CB8AC3E}">
        <p14:creationId xmlns:p14="http://schemas.microsoft.com/office/powerpoint/2010/main" val="215601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2786640" y="3085388"/>
            <a:ext cx="3600400" cy="648072"/>
            <a:chOff x="2123728" y="3147814"/>
            <a:chExt cx="3600400" cy="648072"/>
          </a:xfrm>
        </p:grpSpPr>
        <p:sp>
          <p:nvSpPr>
            <p:cNvPr id="10" name="矩形 9"/>
            <p:cNvSpPr/>
            <p:nvPr/>
          </p:nvSpPr>
          <p:spPr>
            <a:xfrm>
              <a:off x="2123728" y="3147814"/>
              <a:ext cx="3384376" cy="648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39752" y="3196582"/>
              <a:ext cx="338437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28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记作：</a:t>
              </a:r>
              <a:r>
                <a:rPr lang="en-US" altLang="zh-CN" sz="2800" b="1" dirty="0" err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a+b</a:t>
              </a:r>
              <a:r>
                <a:rPr lang="en-US" altLang="zh-CN" sz="28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=</a:t>
              </a:r>
              <a:r>
                <a:rPr lang="en-US" altLang="zh-CN" sz="2800" b="1" dirty="0" err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b+a</a:t>
              </a:r>
              <a:endPara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619672" y="1275605"/>
            <a:ext cx="6503568" cy="954108"/>
            <a:chOff x="1619672" y="1275605"/>
            <a:chExt cx="6503568" cy="954108"/>
          </a:xfrm>
        </p:grpSpPr>
        <p:sp>
          <p:nvSpPr>
            <p:cNvPr id="9" name="矩形 8"/>
            <p:cNvSpPr/>
            <p:nvPr/>
          </p:nvSpPr>
          <p:spPr>
            <a:xfrm>
              <a:off x="1619672" y="1275606"/>
              <a:ext cx="6192688" cy="95410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14528" y="1275605"/>
              <a:ext cx="640871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两数相加，交换加数的位置，和不变，这就是</a:t>
              </a:r>
              <a:r>
                <a:rPr lang="zh-CN" altLang="en-US" sz="28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加法交换律</a:t>
              </a:r>
              <a:r>
                <a:rPr lang="zh-CN" altLang="en-US" sz="28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50136" y="4083918"/>
            <a:ext cx="1728192" cy="915566"/>
            <a:chOff x="7150136" y="4083918"/>
            <a:chExt cx="1728192" cy="915566"/>
          </a:xfrm>
        </p:grpSpPr>
        <p:sp>
          <p:nvSpPr>
            <p:cNvPr id="14" name="右箭头 13">
              <a:hlinkClick r:id="rId2" action="ppaction://hlinksldjump"/>
            </p:cNvPr>
            <p:cNvSpPr/>
            <p:nvPr/>
          </p:nvSpPr>
          <p:spPr>
            <a:xfrm>
              <a:off x="7150136" y="4083918"/>
              <a:ext cx="1728192" cy="915566"/>
            </a:xfrm>
            <a:prstGeom prst="rightArrow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>
              <a:hlinkClick r:id="rId2" action="ppaction://hlinksldjump"/>
            </p:cNvPr>
            <p:cNvSpPr txBox="1"/>
            <p:nvPr/>
          </p:nvSpPr>
          <p:spPr>
            <a:xfrm>
              <a:off x="7405840" y="4224928"/>
              <a:ext cx="12241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chemeClr val="bg1">
                      <a:lumMod val="8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返回</a:t>
              </a:r>
              <a:endParaRPr lang="zh-CN" altLang="en-US" sz="3200" b="1" dirty="0">
                <a:solidFill>
                  <a:schemeClr val="bg1">
                    <a:lumMod val="8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245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" name="组合 6"/>
          <p:cNvGrpSpPr/>
          <p:nvPr/>
        </p:nvGrpSpPr>
        <p:grpSpPr>
          <a:xfrm>
            <a:off x="0" y="0"/>
            <a:ext cx="1331640" cy="843558"/>
            <a:chOff x="0" y="0"/>
            <a:chExt cx="1331640" cy="843558"/>
          </a:xfrm>
        </p:grpSpPr>
        <p:sp>
          <p:nvSpPr>
            <p:cNvPr id="5" name="矩形 4"/>
            <p:cNvSpPr/>
            <p:nvPr/>
          </p:nvSpPr>
          <p:spPr>
            <a:xfrm>
              <a:off x="0" y="0"/>
              <a:ext cx="1331640" cy="84355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9756" y="190946"/>
              <a:ext cx="11521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accent3">
                      <a:lumMod val="7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练一练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944442" y="1108080"/>
            <a:ext cx="57606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766 + 589 = 589 +</a:t>
            </a:r>
            <a:r>
              <a:rPr lang="zh-CN" altLang="en-US" sz="3200" b="1" dirty="0" smtClean="0"/>
              <a:t>（        ）</a:t>
            </a:r>
            <a:r>
              <a:rPr lang="zh-CN" altLang="en-US" sz="3200" b="1" u="sng" dirty="0" smtClean="0"/>
              <a:t> </a:t>
            </a:r>
            <a:r>
              <a:rPr lang="zh-CN" altLang="en-US" sz="3200" b="1" dirty="0" smtClean="0"/>
              <a:t> </a:t>
            </a:r>
            <a:endParaRPr lang="zh-CN" altLang="en-US" sz="3200" b="1" dirty="0"/>
          </a:p>
          <a:p>
            <a:r>
              <a:rPr lang="en-US" altLang="zh-CN" sz="3200" b="1" dirty="0" smtClean="0"/>
              <a:t>300 </a:t>
            </a:r>
            <a:r>
              <a:rPr lang="en-US" altLang="zh-CN" sz="3200" b="1" dirty="0" smtClean="0"/>
              <a:t>+ 600 =</a:t>
            </a:r>
            <a:r>
              <a:rPr lang="zh-CN" altLang="en-US" sz="3200" b="1" dirty="0" smtClean="0"/>
              <a:t>（ </a:t>
            </a:r>
            <a:r>
              <a:rPr lang="en-US" altLang="zh-CN" sz="3200" b="1" dirty="0" smtClean="0"/>
              <a:t>    </a:t>
            </a:r>
            <a:r>
              <a:rPr lang="zh-CN" altLang="en-US" sz="3200" b="1" dirty="0" smtClean="0"/>
              <a:t>   ）</a:t>
            </a:r>
            <a:r>
              <a:rPr lang="en-US" altLang="zh-CN" sz="3200" b="1" dirty="0" smtClean="0"/>
              <a:t>+</a:t>
            </a:r>
            <a:r>
              <a:rPr lang="zh-CN" altLang="en-US" sz="3200" b="1" dirty="0" smtClean="0"/>
              <a:t>（</a:t>
            </a:r>
            <a:r>
              <a:rPr lang="en-US" altLang="zh-CN" sz="3200" b="1" dirty="0" smtClean="0"/>
              <a:t>        </a:t>
            </a:r>
            <a:r>
              <a:rPr lang="zh-CN" altLang="en-US" sz="3200" b="1" dirty="0" smtClean="0"/>
              <a:t>）   </a:t>
            </a:r>
            <a:endParaRPr lang="zh-CN" altLang="en-US" sz="3200" b="1" dirty="0"/>
          </a:p>
          <a:p>
            <a:endParaRPr lang="zh-CN" altLang="en-US" sz="3200" dirty="0"/>
          </a:p>
          <a:p>
            <a:r>
              <a:rPr lang="en-US" altLang="zh-CN" sz="3200" b="1" dirty="0" smtClean="0"/>
              <a:t>270+380=380+270    </a:t>
            </a:r>
            <a:r>
              <a:rPr lang="zh-CN" altLang="en-US" sz="3200" b="1" dirty="0" smtClean="0"/>
              <a:t>（    ）</a:t>
            </a:r>
          </a:p>
          <a:p>
            <a:r>
              <a:rPr lang="en-US" altLang="zh-CN" sz="3200" b="1" dirty="0" smtClean="0"/>
              <a:t>20×50 </a:t>
            </a:r>
            <a:r>
              <a:rPr lang="en-US" altLang="zh-CN" sz="3200" b="1" dirty="0"/>
              <a:t>=50×20      </a:t>
            </a:r>
            <a:r>
              <a:rPr lang="en-US" altLang="zh-CN" sz="3200" b="1" dirty="0" smtClean="0"/>
              <a:t>  </a:t>
            </a:r>
            <a:r>
              <a:rPr lang="zh-CN" altLang="en-US" sz="3200" b="1" dirty="0" smtClean="0"/>
              <a:t>（    </a:t>
            </a:r>
            <a:r>
              <a:rPr lang="zh-CN" altLang="en-US" sz="3200" b="1" dirty="0" smtClean="0"/>
              <a:t>）</a:t>
            </a:r>
            <a:endParaRPr lang="zh-CN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309741" y="1139660"/>
            <a:ext cx="94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766</a:t>
            </a:r>
            <a:endParaRPr lang="zh-CN" altLang="en-US" sz="3200" b="1" dirty="0"/>
          </a:p>
        </p:txBody>
      </p:sp>
      <p:grpSp>
        <p:nvGrpSpPr>
          <p:cNvPr id="15" name="组合 14"/>
          <p:cNvGrpSpPr/>
          <p:nvPr/>
        </p:nvGrpSpPr>
        <p:grpSpPr>
          <a:xfrm>
            <a:off x="4314728" y="1574638"/>
            <a:ext cx="2667428" cy="379710"/>
            <a:chOff x="4352510" y="1096940"/>
            <a:chExt cx="2667428" cy="590220"/>
          </a:xfrm>
        </p:grpSpPr>
        <p:sp>
          <p:nvSpPr>
            <p:cNvPr id="12" name="TextBox 11"/>
            <p:cNvSpPr txBox="1"/>
            <p:nvPr/>
          </p:nvSpPr>
          <p:spPr>
            <a:xfrm>
              <a:off x="6075434" y="1102385"/>
              <a:ext cx="94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300</a:t>
              </a:r>
              <a:endParaRPr lang="zh-CN" altLang="en-US" sz="32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52510" y="1096940"/>
              <a:ext cx="944504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/>
                <a:t>600</a:t>
              </a:r>
              <a:endParaRPr lang="zh-CN" altLang="en-US" sz="3200" b="1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831715" y="2523852"/>
            <a:ext cx="518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是</a:t>
            </a:r>
            <a:endParaRPr lang="zh-CN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838951" y="301163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否</a:t>
            </a:r>
            <a:endParaRPr lang="zh-CN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116896" y="77067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665820" y="1205020"/>
            <a:ext cx="1169876" cy="633658"/>
            <a:chOff x="665820" y="1205020"/>
            <a:chExt cx="1169876" cy="633658"/>
          </a:xfrm>
        </p:grpSpPr>
        <p:sp>
          <p:nvSpPr>
            <p:cNvPr id="22" name="右箭头 21"/>
            <p:cNvSpPr/>
            <p:nvPr/>
          </p:nvSpPr>
          <p:spPr>
            <a:xfrm>
              <a:off x="665820" y="1205020"/>
              <a:ext cx="1169876" cy="633658"/>
            </a:xfrm>
            <a:prstGeom prst="right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65820" y="1337183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1</a:t>
              </a:r>
              <a:r>
                <a:rPr lang="zh-CN" altLang="en-US" dirty="0" smtClean="0"/>
                <a:t>、填空</a:t>
              </a:r>
              <a:endParaRPr lang="zh-CN" altLang="en-US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19812" y="2631574"/>
            <a:ext cx="1192692" cy="633658"/>
            <a:chOff x="615451" y="2327891"/>
            <a:chExt cx="1192692" cy="633658"/>
          </a:xfrm>
        </p:grpSpPr>
        <p:sp>
          <p:nvSpPr>
            <p:cNvPr id="25" name="右箭头 24"/>
            <p:cNvSpPr/>
            <p:nvPr/>
          </p:nvSpPr>
          <p:spPr>
            <a:xfrm>
              <a:off x="615451" y="2327891"/>
              <a:ext cx="1192692" cy="633658"/>
            </a:xfrm>
            <a:prstGeom prst="right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07741" y="2460054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</a:t>
              </a:r>
              <a:r>
                <a:rPr lang="zh-CN" altLang="en-US" dirty="0" smtClean="0"/>
                <a:t>、判断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979712" y="77067"/>
            <a:ext cx="5040226" cy="575544"/>
            <a:chOff x="1979712" y="77067"/>
            <a:chExt cx="5040226" cy="575544"/>
          </a:xfrm>
        </p:grpSpPr>
        <p:sp>
          <p:nvSpPr>
            <p:cNvPr id="2" name="矩形 1"/>
            <p:cNvSpPr/>
            <p:nvPr/>
          </p:nvSpPr>
          <p:spPr>
            <a:xfrm>
              <a:off x="1979712" y="77067"/>
              <a:ext cx="5040226" cy="57554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2116896" y="180173"/>
              <a:ext cx="44307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accent3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请运用加法交换律的知识解决下列问题</a:t>
              </a:r>
              <a:endParaRPr lang="zh-CN" altLang="en-US" b="1" dirty="0">
                <a:solidFill>
                  <a:schemeClr val="accent3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251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1403648" y="483518"/>
            <a:ext cx="5544616" cy="1080120"/>
            <a:chOff x="1403648" y="483518"/>
            <a:chExt cx="5544616" cy="1080120"/>
          </a:xfrm>
        </p:grpSpPr>
        <p:sp>
          <p:nvSpPr>
            <p:cNvPr id="5" name="矩形 4"/>
            <p:cNvSpPr/>
            <p:nvPr/>
          </p:nvSpPr>
          <p:spPr>
            <a:xfrm>
              <a:off x="1403648" y="483518"/>
              <a:ext cx="5544616" cy="10801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420808" y="669635"/>
              <a:ext cx="547260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accent3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这节课学习了加法的什么规律，这堂课你有什么收获？</a:t>
              </a:r>
            </a:p>
          </p:txBody>
        </p:sp>
      </p:grpSp>
      <p:sp>
        <p:nvSpPr>
          <p:cNvPr id="8" name="右箭头 7">
            <a:hlinkClick r:id="rId2" action="ppaction://hlinksldjump" highlightClick="1"/>
          </p:cNvPr>
          <p:cNvSpPr/>
          <p:nvPr/>
        </p:nvSpPr>
        <p:spPr>
          <a:xfrm>
            <a:off x="5724128" y="1762906"/>
            <a:ext cx="1080120" cy="720080"/>
          </a:xfrm>
          <a:prstGeom prst="rightArrow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1847708" y="2571750"/>
            <a:ext cx="6224330" cy="1800200"/>
            <a:chOff x="6073844" y="2885554"/>
            <a:chExt cx="2908111" cy="1800200"/>
          </a:xfrm>
        </p:grpSpPr>
        <p:sp>
          <p:nvSpPr>
            <p:cNvPr id="13" name="椭圆形标注 12"/>
            <p:cNvSpPr/>
            <p:nvPr/>
          </p:nvSpPr>
          <p:spPr>
            <a:xfrm>
              <a:off x="6073844" y="2885554"/>
              <a:ext cx="2908111" cy="1800200"/>
            </a:xfrm>
            <a:prstGeom prst="wedgeEllipseCallout">
              <a:avLst>
                <a:gd name="adj1" fmla="val -55271"/>
                <a:gd name="adj2" fmla="val 69152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611249" y="3210535"/>
              <a:ext cx="192595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rgbClr val="9BBB59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如果是三个数相加，交换加数的位置，它们的和是不是</a:t>
              </a:r>
              <a:r>
                <a:rPr lang="zh-CN" altLang="en-US" sz="2000" b="1" dirty="0" smtClean="0">
                  <a:solidFill>
                    <a:srgbClr val="9BBB59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不变？那</a:t>
              </a:r>
              <a:r>
                <a:rPr lang="zh-CN" altLang="en-US" sz="2000" b="1" dirty="0">
                  <a:solidFill>
                    <a:srgbClr val="9BBB59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四个数呢？五个数呢？</a:t>
              </a:r>
              <a:r>
                <a:rPr lang="en-US" altLang="zh-CN" sz="2000" b="1" dirty="0">
                  <a:solidFill>
                    <a:srgbClr val="9BBB59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endParaRPr lang="zh-CN" altLang="en-US" sz="2000" b="1" dirty="0">
                <a:solidFill>
                  <a:srgbClr val="9BBB59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39552" y="3579862"/>
            <a:ext cx="684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思考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74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075436" y="2110085"/>
            <a:ext cx="29931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谢谢观赏</a:t>
            </a:r>
            <a:endParaRPr lang="zh-CN" altLang="en-US" sz="54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496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374</Words>
  <Application>Microsoft Office PowerPoint</Application>
  <PresentationFormat>全屏显示(16:9)</PresentationFormat>
  <Paragraphs>54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青山远客</cp:lastModifiedBy>
  <cp:revision>39</cp:revision>
  <dcterms:created xsi:type="dcterms:W3CDTF">2016-07-07T05:37:48Z</dcterms:created>
  <dcterms:modified xsi:type="dcterms:W3CDTF">2016-07-08T14:40:37Z</dcterms:modified>
</cp:coreProperties>
</file>