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3" r:id="rId7"/>
    <p:sldId id="261" r:id="rId8"/>
    <p:sldId id="262" r:id="rId9"/>
    <p:sldId id="264" r:id="rId1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B8C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2016-3-2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1538" y="1285866"/>
            <a:ext cx="6750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学生体质健康检测管理平台</a:t>
            </a:r>
            <a:r>
              <a:rPr lang="en-US" altLang="zh-CN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Phschool</a:t>
            </a:r>
            <a:endParaRPr lang="zh-CN" altLang="en-US" sz="3200" dirty="0">
              <a:solidFill>
                <a:schemeClr val="accent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728" y="1928808"/>
            <a:ext cx="59468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accent3"/>
                </a:solidFill>
              </a:rPr>
              <a:t>Students' Physical Health Testing Management Platform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214414" y="1928808"/>
            <a:ext cx="642942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714876" y="2428874"/>
            <a:ext cx="305119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6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楷体" pitchFamily="2" charset="-122"/>
                <a:ea typeface="华文楷体" pitchFamily="2" charset="-122"/>
                <a:cs typeface="Times New Roman"/>
              </a:rPr>
              <a:t>——</a:t>
            </a:r>
            <a:r>
              <a:rPr lang="zh-CN" altLang="en-US" sz="16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楷体" pitchFamily="2" charset="-122"/>
                <a:ea typeface="华文楷体" pitchFamily="2" charset="-122"/>
                <a:cs typeface="Times New Roman"/>
              </a:rPr>
              <a:t>智能健康管理云平台</a:t>
            </a:r>
            <a:endParaRPr lang="zh-CN" altLang="en-US" sz="1600" kern="100" dirty="0">
              <a:solidFill>
                <a:schemeClr val="tx1">
                  <a:lumMod val="50000"/>
                  <a:lumOff val="50000"/>
                </a:schemeClr>
              </a:solidFill>
              <a:latin typeface="华文楷体" pitchFamily="2" charset="-122"/>
              <a:ea typeface="华文楷体" pitchFamily="2" charset="-122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用户数据\wujiwen\桌面\未标题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95869"/>
            <a:ext cx="5437328" cy="49905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42844" y="21429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平台简介</a:t>
            </a:r>
            <a:endParaRPr lang="zh-CN" altLang="en-US" sz="3200" dirty="0">
              <a:solidFill>
                <a:schemeClr val="accent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714494"/>
            <a:ext cx="533992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********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体质健康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监测管理平台是符合国家标准的学生体质健康监测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和成长数据分析的健康教育管理云平台。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    平台通过学校对学生的体质评测数据进行采集以及未来对接穿戴式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设备进行常态化的数据提取，进行实时上传、精准分析、生成报表，便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于学校、老师、家长、教委全面掌握学生体质健康情况。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通过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&amp;&amp;&amp;&amp;&amp;&amp;&amp;&amp;&amp;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体质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健康监测管理平台的应用有效辅助教育管理部门全面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掌握辖区内学校的学生体质动态数据，更直观地进行数据统计管理帮助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学校全面了解学生整体体质健康状况，进行科学有效的信息化教学管理，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促进教育教学方案的完善；帮助家长实时掌握学生的身体健康情况，改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善体能锻炼方案，有效提高孩子的综合素质。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核心功能</a:t>
            </a:r>
            <a:endParaRPr lang="en-US" altLang="zh-CN" sz="3200" dirty="0" smtClean="0">
              <a:solidFill>
                <a:schemeClr val="accent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000114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站长式管理中心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25003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数据管理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0364" y="25003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信息管理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2066" y="25003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单位管理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768" y="25003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权限管理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0212" y="3214692"/>
            <a:ext cx="141577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接受全市下属机构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及学校上传的数据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进行审核、分类，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建立全市学生体质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健康大数据体系；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查看全市学校列表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及排名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70476" y="3286130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发布新闻公告，统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计、反馈信息传达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效果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42178" y="328613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对下属的学校、机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构及直属的机构进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行基础数据的维护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和管理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72331" y="3286130"/>
            <a:ext cx="1785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支持各个模块、项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目名称、计量单位、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标准值、达标方式</a:t>
            </a:r>
            <a:endParaRPr lang="en-US" altLang="zh-CN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等进行自定义设置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1026" name="Picture 2" descr="d:\用户数据\wujiwen\桌面\数据管理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44" y="1785932"/>
            <a:ext cx="642974" cy="642974"/>
          </a:xfrm>
          <a:prstGeom prst="rect">
            <a:avLst/>
          </a:prstGeom>
          <a:noFill/>
        </p:spPr>
      </p:pic>
      <p:pic>
        <p:nvPicPr>
          <p:cNvPr id="1027" name="Picture 3" descr="d:\用户数据\wujiwen\桌面\信息管理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5797" y="1785932"/>
            <a:ext cx="631823" cy="631823"/>
          </a:xfrm>
          <a:prstGeom prst="rect">
            <a:avLst/>
          </a:prstGeom>
          <a:noFill/>
        </p:spPr>
      </p:pic>
      <p:pic>
        <p:nvPicPr>
          <p:cNvPr id="1028" name="Picture 4" descr="d:\用户数据\wujiwen\桌面\单位管理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785932"/>
            <a:ext cx="625473" cy="625473"/>
          </a:xfrm>
          <a:prstGeom prst="rect">
            <a:avLst/>
          </a:prstGeom>
          <a:noFill/>
        </p:spPr>
      </p:pic>
      <p:pic>
        <p:nvPicPr>
          <p:cNvPr id="1029" name="Picture 5" descr="d:\用户数据\wujiwen\桌面\权限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1838296"/>
            <a:ext cx="590578" cy="590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4285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核心功能</a:t>
            </a:r>
            <a:endParaRPr lang="en-US" altLang="zh-CN" sz="3200" dirty="0" smtClean="0">
              <a:solidFill>
                <a:schemeClr val="accent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28586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多元数据分析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314325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历年报告查询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86" y="22859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进度统计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72309" y="2294751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生源地分析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28794" y="22859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学校分析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57401" y="2294751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机构分析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6248" y="22859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教师分析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86293" y="2294751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年级分析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00739" y="2294751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项目分析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857224" y="1643056"/>
            <a:ext cx="7786742" cy="502546"/>
            <a:chOff x="928662" y="1643056"/>
            <a:chExt cx="7786742" cy="502546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928662" y="1928808"/>
              <a:ext cx="7786742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rot="5400000">
              <a:off x="1177852" y="2036808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rot="5400000">
              <a:off x="786580" y="1785138"/>
              <a:ext cx="285752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rot="5400000">
              <a:off x="2321654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rot="5400000">
              <a:off x="3463074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rot="5400000">
              <a:off x="4677520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5400000">
              <a:off x="5891966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rot="5400000">
              <a:off x="7106412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8177982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857224" y="3500444"/>
            <a:ext cx="7786742" cy="502546"/>
            <a:chOff x="928662" y="1643056"/>
            <a:chExt cx="7786742" cy="502546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928662" y="1928808"/>
              <a:ext cx="7786742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rot="5400000">
              <a:off x="1177852" y="2036808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rot="5400000">
              <a:off x="786580" y="1785138"/>
              <a:ext cx="285752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rot="5400000">
              <a:off x="2321654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rot="5400000">
              <a:off x="3463074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rot="5400000">
              <a:off x="4677520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rot="5400000">
              <a:off x="5891966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rot="5400000">
              <a:off x="7106412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rot="5400000">
              <a:off x="8177982" y="2036014"/>
              <a:ext cx="216000" cy="1588"/>
            </a:xfrm>
            <a:prstGeom prst="line">
              <a:avLst/>
            </a:prstGeom>
            <a:ln cap="flat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800187" y="4134633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采集报告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786710" y="4143386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生源地报告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943195" y="4134633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学校报告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071802" y="4143386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机构报告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300649" y="4134633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教师报告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500694" y="4143386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年级报告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715140" y="4143386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项报告析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1000114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学生体能锻炼指导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48" y="294757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家校实时互联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294757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教学资讯管理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29190" y="294757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子女数据查询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29454" y="294757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itchFamily="2" charset="-122"/>
                <a:ea typeface="黑体" pitchFamily="2" charset="-122"/>
              </a:rPr>
              <a:t>运动处方推荐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21429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核心功能</a:t>
            </a:r>
            <a:endParaRPr lang="en-US" altLang="zh-CN" sz="3200" dirty="0" smtClean="0">
              <a:solidFill>
                <a:schemeClr val="accent5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050" name="Picture 2" descr="d:\用户数据\wujiwen\桌面\数据查询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820865"/>
            <a:ext cx="965200" cy="965199"/>
          </a:xfrm>
          <a:prstGeom prst="rect">
            <a:avLst/>
          </a:prstGeom>
          <a:noFill/>
        </p:spPr>
      </p:pic>
      <p:pic>
        <p:nvPicPr>
          <p:cNvPr id="2051" name="Picture 3" descr="d:\用户数据\wujiwen\桌面\运动处方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2814" y="1857370"/>
            <a:ext cx="985054" cy="1019174"/>
          </a:xfrm>
          <a:prstGeom prst="rect">
            <a:avLst/>
          </a:prstGeom>
          <a:noFill/>
        </p:spPr>
      </p:pic>
      <p:pic>
        <p:nvPicPr>
          <p:cNvPr id="2052" name="Picture 4" descr="d:\用户数据\wujiwen\桌面\教学资讯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1541224"/>
            <a:ext cx="1492250" cy="1387716"/>
          </a:xfrm>
          <a:prstGeom prst="rect">
            <a:avLst/>
          </a:prstGeom>
          <a:noFill/>
        </p:spPr>
      </p:pic>
      <p:pic>
        <p:nvPicPr>
          <p:cNvPr id="2053" name="Picture 5" descr="d:\用户数据\wujiwen\桌面\家校实时互联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3" y="1850261"/>
            <a:ext cx="1089051" cy="1050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5529" y="285734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平台价值</a:t>
            </a:r>
            <a:endParaRPr lang="zh-CN" altLang="en-US" sz="3200" dirty="0">
              <a:solidFill>
                <a:schemeClr val="accent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71802" y="1214428"/>
            <a:ext cx="2428892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75" name="Picture 3" descr="d:\用户数据\wujiwen\桌面\价值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071684"/>
            <a:ext cx="8003737" cy="1304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6967" y="285734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黑体" pitchFamily="2" charset="-122"/>
                <a:ea typeface="黑体" pitchFamily="2" charset="-122"/>
              </a:rPr>
              <a:t>技术优势</a:t>
            </a:r>
            <a:endParaRPr lang="zh-CN" altLang="en-US" sz="3200" dirty="0">
              <a:solidFill>
                <a:schemeClr val="accent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52483" y="159025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可扩充性和通用性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2483" y="266182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多远方式数据录入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2483" y="3786196"/>
            <a:ext cx="20313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生成可视化图形报表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1026" name="Picture 2" descr="d:\用户数据\wujiwen\桌面\图形报表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541" y="3714758"/>
            <a:ext cx="642942" cy="642942"/>
          </a:xfrm>
          <a:prstGeom prst="rect">
            <a:avLst/>
          </a:prstGeom>
          <a:noFill/>
        </p:spPr>
      </p:pic>
      <p:pic>
        <p:nvPicPr>
          <p:cNvPr id="1027" name="Picture 3" descr="d:\用户数据\wujiwen\桌面\扩展性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500180"/>
            <a:ext cx="642942" cy="642942"/>
          </a:xfrm>
          <a:prstGeom prst="rect">
            <a:avLst/>
          </a:prstGeom>
          <a:noFill/>
        </p:spPr>
      </p:pic>
      <p:pic>
        <p:nvPicPr>
          <p:cNvPr id="1028" name="Picture 4" descr="d:\用户数据\wujiwen\桌面\数据录入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657" y="2455866"/>
            <a:ext cx="901702" cy="90170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52483" y="2000246"/>
            <a:ext cx="53912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可自由添加模块、机构自定义管理，方便系统的扩展和儿菜开发。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2483" y="3049791"/>
            <a:ext cx="4942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支持手动录入、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EXCEL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导入、各种体测设备接口的扩展对接。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2483" y="4192799"/>
            <a:ext cx="37753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itchFamily="2" charset="-122"/>
                <a:ea typeface="黑体" pitchFamily="2" charset="-122"/>
              </a:rPr>
              <a:t>支持各种报表的导出，将数据以图表化展示。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27860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9144000" cy="2786064"/>
          </a:xfrm>
          <a:prstGeom prst="rect">
            <a:avLst/>
          </a:prstGeom>
          <a:gradFill flip="none" rotWithShape="1">
            <a:gsLst>
              <a:gs pos="58000">
                <a:schemeClr val="bg1">
                  <a:lumMod val="95000"/>
                  <a:alpha val="89000"/>
                </a:schemeClr>
              </a:gs>
              <a:gs pos="93000">
                <a:schemeClr val="bg1">
                  <a:alpha val="36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2776" y="1071552"/>
            <a:ext cx="431400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39B8C5"/>
                </a:solidFill>
                <a:latin typeface="黑体" pitchFamily="2" charset="-122"/>
                <a:ea typeface="黑体" pitchFamily="2" charset="-122"/>
              </a:rPr>
              <a:t>    在未来，体质健康监测平台将融合更多的物联网</a:t>
            </a:r>
            <a:endParaRPr lang="en-US" altLang="zh-CN" sz="1400" dirty="0" smtClean="0">
              <a:solidFill>
                <a:srgbClr val="39B8C5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dirty="0" smtClean="0">
                <a:solidFill>
                  <a:srgbClr val="39B8C5"/>
                </a:solidFill>
                <a:latin typeface="黑体" pitchFamily="2" charset="-122"/>
                <a:ea typeface="黑体" pitchFamily="2" charset="-122"/>
              </a:rPr>
              <a:t>技术，全面普及穿戴式设备，通过云存储、云技术、</a:t>
            </a:r>
            <a:endParaRPr lang="en-US" altLang="zh-CN" sz="1400" dirty="0" smtClean="0">
              <a:solidFill>
                <a:srgbClr val="39B8C5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dirty="0" smtClean="0">
                <a:solidFill>
                  <a:srgbClr val="39B8C5"/>
                </a:solidFill>
                <a:latin typeface="黑体" pitchFamily="2" charset="-122"/>
                <a:ea typeface="黑体" pitchFamily="2" charset="-122"/>
              </a:rPr>
              <a:t>云服务，实现学生体质健康数据伴随式实时收集，运</a:t>
            </a:r>
            <a:endParaRPr lang="en-US" altLang="zh-CN" sz="1400" dirty="0" smtClean="0">
              <a:solidFill>
                <a:srgbClr val="39B8C5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dirty="0" smtClean="0">
                <a:solidFill>
                  <a:srgbClr val="39B8C5"/>
                </a:solidFill>
                <a:latin typeface="黑体" pitchFamily="2" charset="-122"/>
                <a:ea typeface="黑体" pitchFamily="2" charset="-122"/>
              </a:rPr>
              <a:t>动情况动态分析，健康方案多重推荐，全面促进学生</a:t>
            </a:r>
            <a:endParaRPr lang="en-US" altLang="zh-CN" sz="1400" dirty="0" smtClean="0">
              <a:solidFill>
                <a:srgbClr val="39B8C5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1400" dirty="0" smtClean="0">
                <a:solidFill>
                  <a:srgbClr val="39B8C5"/>
                </a:solidFill>
                <a:latin typeface="黑体" pitchFamily="2" charset="-122"/>
                <a:ea typeface="黑体" pitchFamily="2" charset="-122"/>
              </a:rPr>
              <a:t>体质健康的优质发展。</a:t>
            </a:r>
            <a:endParaRPr lang="zh-CN" altLang="en-US" sz="1400" dirty="0">
              <a:solidFill>
                <a:srgbClr val="39B8C5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050" name="Picture 2" descr="d:\用户数据\wujiwen\桌面\phschoo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66829"/>
            <a:ext cx="6500858" cy="22766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用户数据\wujiwen\桌面\未标题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4241" y="142858"/>
            <a:ext cx="3954605" cy="468154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43438" y="1714494"/>
            <a:ext cx="404790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3"/>
                </a:solidFill>
                <a:latin typeface="黑体" pitchFamily="2" charset="-122"/>
                <a:ea typeface="黑体" pitchFamily="2" charset="-122"/>
              </a:rPr>
              <a:t>感谢聆听！</a:t>
            </a:r>
            <a:endParaRPr lang="en-US" altLang="zh-CN" sz="6000" b="1" dirty="0" smtClean="0">
              <a:solidFill>
                <a:schemeClr val="accent3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454</Words>
  <PresentationFormat>全屏显示(16:9)</PresentationFormat>
  <Paragraphs>77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wujiwen</cp:lastModifiedBy>
  <cp:revision>35</cp:revision>
  <dcterms:modified xsi:type="dcterms:W3CDTF">2016-03-02T09:24:53Z</dcterms:modified>
</cp:coreProperties>
</file>