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3399"/>
    <a:srgbClr val="99FF33"/>
    <a:srgbClr val="CCFF66"/>
    <a:srgbClr val="FF3300"/>
    <a:srgbClr val="33CCFF"/>
    <a:srgbClr val="FF33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481" autoAdjust="0"/>
  </p:normalViewPr>
  <p:slideViewPr>
    <p:cSldViewPr>
      <p:cViewPr varScale="1">
        <p:scale>
          <a:sx n="56" d="100"/>
          <a:sy n="56" d="100"/>
        </p:scale>
        <p:origin x="-1776" y="-90"/>
      </p:cViewPr>
      <p:guideLst>
        <p:guide orient="horz" pos="2159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9CA2F3E-AF2E-4482-B380-FF260E7BF09C}" type="datetimeFigureOut">
              <a:rPr lang="zh-CN" altLang="en-US"/>
              <a:pPr>
                <a:defRPr/>
              </a:pPr>
              <a:t>2015/1/9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E84AAE1-35E4-49A9-9E5A-C250F66C3C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348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虽然老师不喜欢点名，但你真的会错过一些东西，不是教材上的，也不是网络上的，而是你少了一次彼此间的对话。</a:t>
            </a: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7C098C1-0679-4F6A-AE30-76BC043F6106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我知道这门课程是你们所有课里最累的一门，作业最多的一门，而且方式也是最不一样的一门，但大家只有感受、尝试之后才能知道：我们</a:t>
            </a:r>
            <a:r>
              <a:rPr lang="en-US" altLang="zh-CN" smtClean="0"/>
              <a:t>18</a:t>
            </a:r>
            <a:r>
              <a:rPr lang="zh-CN" altLang="en-US" smtClean="0"/>
              <a:t>周课程，有</a:t>
            </a:r>
            <a:r>
              <a:rPr lang="en-US" altLang="zh-CN" smtClean="0"/>
              <a:t>8</a:t>
            </a:r>
            <a:r>
              <a:rPr lang="zh-CN" altLang="en-US" smtClean="0"/>
              <a:t>次上机作业！</a:t>
            </a: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169AF83-9E52-4E3A-A938-3762B8189F1C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理解老师的羞涩：为什么我喜欢在网上写，因为我在现实中不喜欢说！而且有的时候说得像云、像雾、又像风！！</a:t>
            </a: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3F82DCA-CA31-4DC9-A513-13EB22BE8226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我们的不一样，就在于大家要更多自己去学，老师为大家提供了相关教程，以前的学哥学姐给你们提供了案例</a:t>
            </a:r>
            <a:r>
              <a:rPr lang="en-US" altLang="zh-CN" smtClean="0"/>
              <a:t>…</a:t>
            </a: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AAC572D-A8E5-43A6-97A8-A25F522C57EB}" type="slidenum">
              <a:rPr lang="zh-CN" altLang="en-US"/>
              <a:pPr eaLnBrk="1" hangingPunct="1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最后，大家都要介绍“技术对自己的学习影响”，一个学期的利用“技术”进行“学习”的情况！</a:t>
            </a:r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09B649A-6F3C-43C6-A98C-B9DA15C0AA96}" type="slidenum">
              <a:rPr lang="zh-CN" altLang="en-US"/>
              <a:pPr eaLnBrk="1" hangingPunct="1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A5CBA-13A4-4258-AF1E-311A16D9D6A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2935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5EC6D-909B-4746-857E-70ED0D15443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40339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D53C5-4DF9-4C0E-BFF5-0917102F60B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3753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C44DE-E0DE-463E-9E1C-D999E3DC38C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21166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DD698-A2DF-4936-88B4-52EF7540722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2578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6CCF9-99AD-45EA-AD08-F773EEDED22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7138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66B6B-28E8-4764-B028-0BE9A2A737C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3146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F71B8-405C-4E97-BC97-AE2476BE928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229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3954D-461A-4946-B492-E9EDA6BE96D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40587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2D81E-7058-4BBB-B0FC-217757F767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81988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EBF77-48F1-4528-9072-5F6EB65E59C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353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FFFC0-D917-4395-AC6C-FD283B1F38E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66323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2FF1D0B-DEDF-4D46-A963-ECF39F362BE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et (13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88" y="-39688"/>
            <a:ext cx="914876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88" y="692150"/>
            <a:ext cx="2016126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3419475" y="3716338"/>
            <a:ext cx="185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271713" y="2708275"/>
            <a:ext cx="26574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程可欣告诉你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324427" y="3710880"/>
            <a:ext cx="65037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rPr>
              <a:t>如何学现代教育技术</a:t>
            </a:r>
            <a:endParaRPr lang="zh-CN" altLang="en-US" sz="54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2055" name="TextBox 4"/>
          <p:cNvSpPr txBox="1">
            <a:spLocks noChangeArrowheads="1"/>
          </p:cNvSpPr>
          <p:nvPr/>
        </p:nvSpPr>
        <p:spPr bwMode="auto">
          <a:xfrm>
            <a:off x="5576888" y="5081588"/>
            <a:ext cx="33035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D0D0D"/>
                </a:solidFill>
                <a:latin typeface="方正卡通简体" pitchFamily="65" charset="-122"/>
                <a:ea typeface="方正卡通简体" pitchFamily="65" charset="-122"/>
              </a:rPr>
              <a:t>小学教育 </a:t>
            </a:r>
            <a:r>
              <a:rPr lang="en-US" altLang="zh-CN" sz="3200" b="1">
                <a:solidFill>
                  <a:srgbClr val="0D0D0D"/>
                </a:solidFill>
                <a:latin typeface="方正卡通简体" pitchFamily="65" charset="-122"/>
                <a:ea typeface="方正卡通简体" pitchFamily="65" charset="-122"/>
              </a:rPr>
              <a:t>13</a:t>
            </a:r>
            <a:r>
              <a:rPr lang="zh-CN" altLang="en-US" sz="3200" b="1">
                <a:solidFill>
                  <a:srgbClr val="0D0D0D"/>
                </a:solidFill>
                <a:latin typeface="方正卡通简体" pitchFamily="65" charset="-122"/>
                <a:ea typeface="方正卡通简体" pitchFamily="65" charset="-122"/>
              </a:rPr>
              <a:t>（</a:t>
            </a:r>
            <a:r>
              <a:rPr lang="en-US" altLang="zh-CN" sz="3200" b="1">
                <a:solidFill>
                  <a:srgbClr val="0D0D0D"/>
                </a:solidFill>
                <a:latin typeface="方正卡通简体" pitchFamily="65" charset="-122"/>
                <a:ea typeface="方正卡通简体" pitchFamily="65" charset="-122"/>
              </a:rPr>
              <a:t>2</a:t>
            </a:r>
            <a:r>
              <a:rPr lang="zh-CN" altLang="en-US" sz="3200" b="1">
                <a:solidFill>
                  <a:srgbClr val="0D0D0D"/>
                </a:solidFill>
                <a:latin typeface="方正卡通简体" pitchFamily="65" charset="-122"/>
                <a:ea typeface="方正卡通简体" pitchFamily="65" charset="-122"/>
              </a:rPr>
              <a:t>）</a:t>
            </a:r>
          </a:p>
        </p:txBody>
      </p:sp>
    </p:spTree>
  </p:cSld>
  <p:clrMapOvr>
    <a:masterClrMapping/>
  </p:clrMapOvr>
  <p:transition spd="slow">
    <p:circle/>
    <p:sndAc>
      <p:stSnd>
        <p:snd r:embed="rId2" name="@录于2015-01-05-18：40：47[长：0：11.66]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7220" y="620688"/>
            <a:ext cx="76995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eaLnBrk="1" hangingPunct="1">
              <a:defRPr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defRPr>
            </a:lvl1pPr>
            <a:lvl2pPr marL="742950" indent="-285750" eaLnBrk="0" hangingPunct="0">
              <a:defRPr>
                <a:latin typeface="Calibri" pitchFamily="34" charset="0"/>
              </a:defRPr>
            </a:lvl2pPr>
            <a:lvl3pPr marL="1143000" indent="-228600" eaLnBrk="0" hangingPunct="0">
              <a:defRPr>
                <a:latin typeface="Calibri" pitchFamily="34" charset="0"/>
              </a:defRPr>
            </a:lvl3pPr>
            <a:lvl4pPr marL="1600200" indent="-228600" eaLnBrk="0" hangingPunct="0">
              <a:defRPr>
                <a:latin typeface="Calibri" pitchFamily="34" charset="0"/>
              </a:defRPr>
            </a:lvl4pPr>
            <a:lvl5pPr marL="2057400" indent="-228600" eaLnBrk="0" hangingPunct="0">
              <a:defRPr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zh-CN" altLang="en-US" sz="3600" smtClean="0"/>
              <a:t>目前我所总结的本课程学习的方法：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905288" y="5301208"/>
            <a:ext cx="7375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eaLnBrk="1" hangingPunct="1">
              <a:defRPr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defRPr>
            </a:lvl1pPr>
            <a:lvl2pPr marL="742950" indent="-285750" eaLnBrk="0" hangingPunct="0">
              <a:defRPr>
                <a:latin typeface="Calibri" pitchFamily="34" charset="0"/>
              </a:defRPr>
            </a:lvl2pPr>
            <a:lvl3pPr marL="1143000" indent="-228600" eaLnBrk="0" hangingPunct="0">
              <a:defRPr>
                <a:latin typeface="Calibri" pitchFamily="34" charset="0"/>
              </a:defRPr>
            </a:lvl3pPr>
            <a:lvl4pPr marL="1600200" indent="-228600" eaLnBrk="0" hangingPunct="0">
              <a:defRPr>
                <a:latin typeface="Calibri" pitchFamily="34" charset="0"/>
              </a:defRPr>
            </a:lvl4pPr>
            <a:lvl5pPr marL="2057400" indent="-228600" eaLnBrk="0" hangingPunct="0">
              <a:defRPr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   动动你的两条腿，去上每一节课  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213" y="1989138"/>
            <a:ext cx="7056437" cy="282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64535" y="5144379"/>
            <a:ext cx="67601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eaLnBrk="1" hangingPunct="1">
              <a:defRPr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defRPr>
            </a:lvl1pPr>
            <a:lvl2pPr marL="742950" indent="-285750" eaLnBrk="0" hangingPunct="0">
              <a:defRPr>
                <a:latin typeface="Calibri" pitchFamily="34" charset="0"/>
              </a:defRPr>
            </a:lvl2pPr>
            <a:lvl3pPr marL="1143000" indent="-228600" eaLnBrk="0" hangingPunct="0">
              <a:defRPr>
                <a:latin typeface="Calibri" pitchFamily="34" charset="0"/>
              </a:defRPr>
            </a:lvl3pPr>
            <a:lvl4pPr marL="1600200" indent="-228600" eaLnBrk="0" hangingPunct="0">
              <a:defRPr>
                <a:latin typeface="Calibri" pitchFamily="34" charset="0"/>
              </a:defRPr>
            </a:lvl4pPr>
            <a:lvl5pPr marL="2057400" indent="-228600" eaLnBrk="0" hangingPunct="0">
              <a:defRPr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动动你的两只手，去做上机作业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267" y="1345587"/>
            <a:ext cx="6480720" cy="35129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9552" y="5661248"/>
            <a:ext cx="8260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eaLnBrk="1" hangingPunct="1">
              <a:defRPr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defRPr>
            </a:lvl1pPr>
            <a:lvl2pPr marL="742950" indent="-285750" eaLnBrk="0" hangingPunct="0">
              <a:defRPr>
                <a:latin typeface="Calibri" pitchFamily="34" charset="0"/>
              </a:defRPr>
            </a:lvl2pPr>
            <a:lvl3pPr marL="1143000" indent="-228600" eaLnBrk="0" hangingPunct="0">
              <a:defRPr>
                <a:latin typeface="Calibri" pitchFamily="34" charset="0"/>
              </a:defRPr>
            </a:lvl3pPr>
            <a:lvl4pPr marL="1600200" indent="-228600" eaLnBrk="0" hangingPunct="0">
              <a:defRPr>
                <a:latin typeface="Calibri" pitchFamily="34" charset="0"/>
              </a:defRPr>
            </a:lvl4pPr>
            <a:lvl5pPr marL="2057400" indent="-228600" eaLnBrk="0" hangingPunct="0">
              <a:defRPr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zh-CN" altLang="en-US" sz="2800" smtClean="0"/>
              <a:t>动动我们的大脑，去思考老师可能没讲清楚的问题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050" y="1604963"/>
            <a:ext cx="6840538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827584" y="5157192"/>
            <a:ext cx="78069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eaLnBrk="1" hangingPunct="1">
              <a:defRPr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defRPr>
            </a:lvl1pPr>
            <a:lvl2pPr marL="742950" indent="-285750" eaLnBrk="0" hangingPunct="0">
              <a:defRPr>
                <a:latin typeface="Calibri" pitchFamily="34" charset="0"/>
              </a:defRPr>
            </a:lvl2pPr>
            <a:lvl3pPr marL="1143000" indent="-228600" eaLnBrk="0" hangingPunct="0">
              <a:defRPr>
                <a:latin typeface="Calibri" pitchFamily="34" charset="0"/>
              </a:defRPr>
            </a:lvl3pPr>
            <a:lvl4pPr marL="1600200" indent="-228600" eaLnBrk="0" hangingPunct="0">
              <a:defRPr>
                <a:latin typeface="Calibri" pitchFamily="34" charset="0"/>
              </a:defRPr>
            </a:lvl4pPr>
            <a:lvl5pPr marL="2057400" indent="-228600" eaLnBrk="0" hangingPunct="0">
              <a:defRPr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zh-CN" altLang="en-US" sz="3200" smtClean="0"/>
              <a:t>点点老师的网站 看看“自己的以前模样”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490663"/>
            <a:ext cx="789781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9552" y="5369604"/>
            <a:ext cx="8230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eaLnBrk="1" hangingPunct="1">
              <a:defRPr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卡通简体" pitchFamily="65" charset="-122"/>
                <a:ea typeface="方正卡通简体" pitchFamily="65" charset="-122"/>
              </a:defRPr>
            </a:lvl1pPr>
            <a:lvl2pPr marL="742950" indent="-285750" eaLnBrk="0" hangingPunct="0">
              <a:defRPr>
                <a:latin typeface="Calibri" pitchFamily="34" charset="0"/>
              </a:defRPr>
            </a:lvl2pPr>
            <a:lvl3pPr marL="1143000" indent="-228600" eaLnBrk="0" hangingPunct="0">
              <a:defRPr>
                <a:latin typeface="Calibri" pitchFamily="34" charset="0"/>
              </a:defRPr>
            </a:lvl3pPr>
            <a:lvl4pPr marL="1600200" indent="-228600" eaLnBrk="0" hangingPunct="0">
              <a:defRPr>
                <a:latin typeface="Calibri" pitchFamily="34" charset="0"/>
              </a:defRPr>
            </a:lvl4pPr>
            <a:lvl5pPr marL="2057400" indent="-228600" eaLnBrk="0" hangingPunct="0">
              <a:defRPr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zh-CN" altLang="en-US" sz="3200" smtClean="0"/>
              <a:t>逃无可逃 最后都要站在这里汇报自己的</a:t>
            </a:r>
            <a:r>
              <a:rPr lang="en-US" altLang="zh-CN" sz="3200" smtClean="0"/>
              <a:t>PPT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08" y="1121132"/>
            <a:ext cx="8013079" cy="38884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Pages>0</Pages>
  <Words>279</Words>
  <Characters>0</Characters>
  <Application>Microsoft Office PowerPoint</Application>
  <DocSecurity>0</DocSecurity>
  <PresentationFormat>全屏显示(4:3)</PresentationFormat>
  <Lines>0</Lines>
  <Paragraphs>19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</vt:lpstr>
      <vt:lpstr>宋体</vt:lpstr>
      <vt:lpstr>Calibri</vt:lpstr>
      <vt:lpstr>方正卡通简体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孙方</cp:lastModifiedBy>
  <cp:revision>7</cp:revision>
  <dcterms:created xsi:type="dcterms:W3CDTF">2015-01-05T05:38:11Z</dcterms:created>
  <dcterms:modified xsi:type="dcterms:W3CDTF">2015-01-08T17:18:18Z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