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8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16077B-46AC-4673-BD6F-46AC6893B205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844DAE-ED94-43FE-9205-323BE3849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799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B3A37B4-9FAE-4D71-A4F5-3974C6B2E585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B3A37B4-9FAE-4D71-A4F5-3974C6B2E585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886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37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722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A1A52-C3E5-4357-A703-FB54FD5C8516}" type="datetimeFigureOut">
              <a:rPr lang="zh-CN" altLang="en-US"/>
              <a:pPr>
                <a:defRPr/>
              </a:pPr>
              <a:t>2014/5/11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3E9D29-6AC1-45E4-9987-97BDB7413D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56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172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318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48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977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94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837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463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154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20D07-B534-4954-BA0C-E171393C0581}" type="datetimeFigureOut">
              <a:rPr lang="zh-CN" altLang="en-US" smtClean="0"/>
              <a:t>2014/5/11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2D85F-68D3-4295-8F42-DEA3EA7A8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288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CB775-5F16-4958-ABE4-433D3DC1CC3A}" type="datetimeFigureOut">
              <a:rPr lang="zh-CN" altLang="en-US"/>
              <a:pPr>
                <a:defRPr/>
              </a:pPr>
              <a:t>2014/5/11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B22FFA-F938-4BCD-A0FD-0EC30376B84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58734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.sina.com.cn/iwps/" TargetMode="External"/><Relationship Id="rId2" Type="http://schemas.openxmlformats.org/officeDocument/2006/relationships/hyperlink" Target="http://www.wps.cn/moban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hyperlink" Target="mailto:qiexing@qq.com" TargetMode="External"/><Relationship Id="rId4" Type="http://schemas.openxmlformats.org/officeDocument/2006/relationships/hyperlink" Target="http://t.qq.com/kingsoftwp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45125"/>
            <a:ext cx="9144000" cy="12239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72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7" t="17033" r="8046" b="31624"/>
          <a:stretch>
            <a:fillRect/>
          </a:stretch>
        </p:blipFill>
        <p:spPr bwMode="auto">
          <a:xfrm>
            <a:off x="0" y="5626100"/>
            <a:ext cx="1781175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776413" y="5629275"/>
            <a:ext cx="7367587" cy="884238"/>
          </a:xfrm>
          <a:prstGeom prst="rect">
            <a:avLst/>
          </a:prstGeom>
          <a:solidFill>
            <a:srgbClr val="0070C0"/>
          </a:solidFill>
          <a:ln w="38100" cap="sq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776413" y="5626100"/>
            <a:ext cx="736758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776413" y="6513513"/>
            <a:ext cx="736758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81175" y="5629275"/>
            <a:ext cx="0" cy="88423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776413" y="5629275"/>
            <a:ext cx="0" cy="884238"/>
          </a:xfrm>
          <a:prstGeom prst="line">
            <a:avLst/>
          </a:prstGeom>
          <a:ln w="381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75" y="5629275"/>
            <a:ext cx="18176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-9525" y="6513513"/>
            <a:ext cx="18161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762125" y="5626100"/>
            <a:ext cx="0" cy="88741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32" name="组合 27"/>
          <p:cNvGrpSpPr>
            <a:grpSpLocks/>
          </p:cNvGrpSpPr>
          <p:nvPr/>
        </p:nvGrpSpPr>
        <p:grpSpPr bwMode="auto">
          <a:xfrm>
            <a:off x="44450" y="5484813"/>
            <a:ext cx="998538" cy="74612"/>
            <a:chOff x="44686" y="4895895"/>
            <a:chExt cx="998922" cy="73737"/>
          </a:xfrm>
        </p:grpSpPr>
        <p:sp>
          <p:nvSpPr>
            <p:cNvPr id="24" name="矩形 23"/>
            <p:cNvSpPr/>
            <p:nvPr/>
          </p:nvSpPr>
          <p:spPr>
            <a:xfrm>
              <a:off x="44686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24193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11642" y="4895895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99089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3" name="组合 28"/>
          <p:cNvGrpSpPr>
            <a:grpSpLocks/>
          </p:cNvGrpSpPr>
          <p:nvPr/>
        </p:nvGrpSpPr>
        <p:grpSpPr bwMode="auto">
          <a:xfrm>
            <a:off x="1263650" y="5487988"/>
            <a:ext cx="998538" cy="74612"/>
            <a:chOff x="44686" y="4895895"/>
            <a:chExt cx="998922" cy="73737"/>
          </a:xfrm>
        </p:grpSpPr>
        <p:sp>
          <p:nvSpPr>
            <p:cNvPr id="30" name="矩形 29"/>
            <p:cNvSpPr/>
            <p:nvPr/>
          </p:nvSpPr>
          <p:spPr>
            <a:xfrm>
              <a:off x="44686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24193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11642" y="4895895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899089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4" name="组合 33"/>
          <p:cNvGrpSpPr>
            <a:grpSpLocks/>
          </p:cNvGrpSpPr>
          <p:nvPr/>
        </p:nvGrpSpPr>
        <p:grpSpPr bwMode="auto">
          <a:xfrm>
            <a:off x="2484438" y="5487988"/>
            <a:ext cx="998537" cy="74612"/>
            <a:chOff x="44686" y="4895895"/>
            <a:chExt cx="998922" cy="73737"/>
          </a:xfrm>
        </p:grpSpPr>
        <p:sp>
          <p:nvSpPr>
            <p:cNvPr id="35" name="矩形 34"/>
            <p:cNvSpPr/>
            <p:nvPr/>
          </p:nvSpPr>
          <p:spPr>
            <a:xfrm>
              <a:off x="44686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24194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11642" y="4895895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899090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5" name="组合 38"/>
          <p:cNvGrpSpPr>
            <a:grpSpLocks/>
          </p:cNvGrpSpPr>
          <p:nvPr/>
        </p:nvGrpSpPr>
        <p:grpSpPr bwMode="auto">
          <a:xfrm>
            <a:off x="3608388" y="5487988"/>
            <a:ext cx="998537" cy="74612"/>
            <a:chOff x="44686" y="4895895"/>
            <a:chExt cx="998922" cy="73737"/>
          </a:xfrm>
        </p:grpSpPr>
        <p:sp>
          <p:nvSpPr>
            <p:cNvPr id="40" name="矩形 39"/>
            <p:cNvSpPr/>
            <p:nvPr/>
          </p:nvSpPr>
          <p:spPr>
            <a:xfrm>
              <a:off x="44686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24194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11642" y="4895895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899090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6" name="组合 43"/>
          <p:cNvGrpSpPr>
            <a:grpSpLocks/>
          </p:cNvGrpSpPr>
          <p:nvPr/>
        </p:nvGrpSpPr>
        <p:grpSpPr bwMode="auto">
          <a:xfrm>
            <a:off x="4787900" y="5487988"/>
            <a:ext cx="998538" cy="74612"/>
            <a:chOff x="44686" y="4895895"/>
            <a:chExt cx="998922" cy="73737"/>
          </a:xfrm>
        </p:grpSpPr>
        <p:sp>
          <p:nvSpPr>
            <p:cNvPr id="45" name="矩形 44"/>
            <p:cNvSpPr/>
            <p:nvPr/>
          </p:nvSpPr>
          <p:spPr>
            <a:xfrm>
              <a:off x="44686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24193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11642" y="4895895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899089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7" name="组合 48"/>
          <p:cNvGrpSpPr>
            <a:grpSpLocks/>
          </p:cNvGrpSpPr>
          <p:nvPr/>
        </p:nvGrpSpPr>
        <p:grpSpPr bwMode="auto">
          <a:xfrm>
            <a:off x="6011863" y="5487988"/>
            <a:ext cx="998537" cy="74612"/>
            <a:chOff x="44686" y="4895895"/>
            <a:chExt cx="998922" cy="73737"/>
          </a:xfrm>
        </p:grpSpPr>
        <p:sp>
          <p:nvSpPr>
            <p:cNvPr id="50" name="矩形 49"/>
            <p:cNvSpPr/>
            <p:nvPr/>
          </p:nvSpPr>
          <p:spPr>
            <a:xfrm>
              <a:off x="44686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24194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611642" y="4895895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99090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8" name="组合 53"/>
          <p:cNvGrpSpPr>
            <a:grpSpLocks/>
          </p:cNvGrpSpPr>
          <p:nvPr/>
        </p:nvGrpSpPr>
        <p:grpSpPr bwMode="auto">
          <a:xfrm>
            <a:off x="7164388" y="5487988"/>
            <a:ext cx="998537" cy="74612"/>
            <a:chOff x="44686" y="4895895"/>
            <a:chExt cx="998922" cy="73737"/>
          </a:xfrm>
        </p:grpSpPr>
        <p:sp>
          <p:nvSpPr>
            <p:cNvPr id="55" name="矩形 54"/>
            <p:cNvSpPr/>
            <p:nvPr/>
          </p:nvSpPr>
          <p:spPr>
            <a:xfrm>
              <a:off x="44686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24194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11642" y="4895895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899090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8316913" y="5491163"/>
            <a:ext cx="142875" cy="73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594725" y="5489575"/>
            <a:ext cx="144463" cy="73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883650" y="5489575"/>
            <a:ext cx="142875" cy="73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742" name="组合 107"/>
          <p:cNvGrpSpPr>
            <a:grpSpLocks/>
          </p:cNvGrpSpPr>
          <p:nvPr/>
        </p:nvGrpSpPr>
        <p:grpSpPr bwMode="auto">
          <a:xfrm>
            <a:off x="31750" y="6567488"/>
            <a:ext cx="998538" cy="73025"/>
            <a:chOff x="44686" y="4895895"/>
            <a:chExt cx="998922" cy="73737"/>
          </a:xfrm>
        </p:grpSpPr>
        <p:sp>
          <p:nvSpPr>
            <p:cNvPr id="144" name="矩形 143"/>
            <p:cNvSpPr/>
            <p:nvPr/>
          </p:nvSpPr>
          <p:spPr>
            <a:xfrm>
              <a:off x="44686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324193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611642" y="4895895"/>
              <a:ext cx="144518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899089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3" name="组合 108"/>
          <p:cNvGrpSpPr>
            <a:grpSpLocks/>
          </p:cNvGrpSpPr>
          <p:nvPr/>
        </p:nvGrpSpPr>
        <p:grpSpPr bwMode="auto">
          <a:xfrm>
            <a:off x="1250950" y="6570663"/>
            <a:ext cx="998538" cy="73025"/>
            <a:chOff x="44686" y="4895895"/>
            <a:chExt cx="998922" cy="73737"/>
          </a:xfrm>
        </p:grpSpPr>
        <p:sp>
          <p:nvSpPr>
            <p:cNvPr id="140" name="矩形 139"/>
            <p:cNvSpPr/>
            <p:nvPr/>
          </p:nvSpPr>
          <p:spPr>
            <a:xfrm>
              <a:off x="44686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324193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611642" y="4895895"/>
              <a:ext cx="144518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899089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4" name="组合 109"/>
          <p:cNvGrpSpPr>
            <a:grpSpLocks/>
          </p:cNvGrpSpPr>
          <p:nvPr/>
        </p:nvGrpSpPr>
        <p:grpSpPr bwMode="auto">
          <a:xfrm>
            <a:off x="2470150" y="6570663"/>
            <a:ext cx="1000125" cy="73025"/>
            <a:chOff x="44686" y="4895895"/>
            <a:chExt cx="998922" cy="73737"/>
          </a:xfrm>
        </p:grpSpPr>
        <p:sp>
          <p:nvSpPr>
            <p:cNvPr id="136" name="矩形 135"/>
            <p:cNvSpPr/>
            <p:nvPr/>
          </p:nvSpPr>
          <p:spPr>
            <a:xfrm>
              <a:off x="44686" y="4897497"/>
              <a:ext cx="14428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323750" y="4895895"/>
              <a:ext cx="144289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612327" y="4895895"/>
              <a:ext cx="142703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899320" y="4897497"/>
              <a:ext cx="14428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5" name="组合 110"/>
          <p:cNvGrpSpPr>
            <a:grpSpLocks/>
          </p:cNvGrpSpPr>
          <p:nvPr/>
        </p:nvGrpSpPr>
        <p:grpSpPr bwMode="auto">
          <a:xfrm>
            <a:off x="3595688" y="6570663"/>
            <a:ext cx="998537" cy="73025"/>
            <a:chOff x="44686" y="4895895"/>
            <a:chExt cx="998922" cy="73737"/>
          </a:xfrm>
        </p:grpSpPr>
        <p:sp>
          <p:nvSpPr>
            <p:cNvPr id="132" name="矩形 131"/>
            <p:cNvSpPr/>
            <p:nvPr/>
          </p:nvSpPr>
          <p:spPr>
            <a:xfrm>
              <a:off x="44686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324194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611642" y="4895895"/>
              <a:ext cx="144519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899090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6" name="组合 111"/>
          <p:cNvGrpSpPr>
            <a:grpSpLocks/>
          </p:cNvGrpSpPr>
          <p:nvPr/>
        </p:nvGrpSpPr>
        <p:grpSpPr bwMode="auto">
          <a:xfrm>
            <a:off x="4775200" y="6570663"/>
            <a:ext cx="998538" cy="73025"/>
            <a:chOff x="44686" y="4895895"/>
            <a:chExt cx="998922" cy="73737"/>
          </a:xfrm>
        </p:grpSpPr>
        <p:sp>
          <p:nvSpPr>
            <p:cNvPr id="128" name="矩形 127"/>
            <p:cNvSpPr/>
            <p:nvPr/>
          </p:nvSpPr>
          <p:spPr>
            <a:xfrm>
              <a:off x="44686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324193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611642" y="4895895"/>
              <a:ext cx="144518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899089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7" name="组合 112"/>
          <p:cNvGrpSpPr>
            <a:grpSpLocks/>
          </p:cNvGrpSpPr>
          <p:nvPr/>
        </p:nvGrpSpPr>
        <p:grpSpPr bwMode="auto">
          <a:xfrm>
            <a:off x="5999163" y="6570663"/>
            <a:ext cx="998537" cy="73025"/>
            <a:chOff x="44686" y="4895895"/>
            <a:chExt cx="998922" cy="73737"/>
          </a:xfrm>
        </p:grpSpPr>
        <p:sp>
          <p:nvSpPr>
            <p:cNvPr id="124" name="矩形 123"/>
            <p:cNvSpPr/>
            <p:nvPr/>
          </p:nvSpPr>
          <p:spPr>
            <a:xfrm>
              <a:off x="44686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324194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611642" y="4895895"/>
              <a:ext cx="144519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899090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8" name="组合 113"/>
          <p:cNvGrpSpPr>
            <a:grpSpLocks/>
          </p:cNvGrpSpPr>
          <p:nvPr/>
        </p:nvGrpSpPr>
        <p:grpSpPr bwMode="auto">
          <a:xfrm>
            <a:off x="7151688" y="6570663"/>
            <a:ext cx="998537" cy="73025"/>
            <a:chOff x="44686" y="4895895"/>
            <a:chExt cx="998922" cy="73737"/>
          </a:xfrm>
        </p:grpSpPr>
        <p:sp>
          <p:nvSpPr>
            <p:cNvPr id="120" name="矩形 119"/>
            <p:cNvSpPr/>
            <p:nvPr/>
          </p:nvSpPr>
          <p:spPr>
            <a:xfrm>
              <a:off x="44686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>
              <a:off x="324194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611642" y="4895895"/>
              <a:ext cx="144519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899090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6" name="矩形 115"/>
          <p:cNvSpPr/>
          <p:nvPr/>
        </p:nvSpPr>
        <p:spPr>
          <a:xfrm>
            <a:off x="8302625" y="6573838"/>
            <a:ext cx="144463" cy="71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8582025" y="6572250"/>
            <a:ext cx="144463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8870950" y="6572250"/>
            <a:ext cx="142875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TextBox 148"/>
          <p:cNvSpPr txBox="1"/>
          <p:nvPr/>
        </p:nvSpPr>
        <p:spPr>
          <a:xfrm>
            <a:off x="1839913" y="5732463"/>
            <a:ext cx="6929437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教育技术实践能力培养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文字信息加工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" y="548680"/>
            <a:ext cx="8802687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6" name="TextBox 95"/>
          <p:cNvSpPr txBox="1"/>
          <p:nvPr/>
        </p:nvSpPr>
        <p:spPr>
          <a:xfrm>
            <a:off x="2536825" y="342900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RightFacing"/>
              <a:lightRig rig="threePt" dir="t"/>
            </a:scene3d>
            <a:sp3d>
              <a:bevelB w="82550" h="361950" prst="relaxedInset"/>
            </a:sp3d>
          </a:bodyPr>
          <a:lstStyle/>
          <a:p>
            <a:r>
              <a:rPr lang="zh-CN" altLang="en-US" sz="5400" b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教育技术论坛</a:t>
            </a:r>
            <a:endParaRPr lang="zh-CN" altLang="en-US" sz="5400" b="1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289482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45125"/>
            <a:ext cx="9144000" cy="12239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72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7" t="17033" r="8046" b="31624"/>
          <a:stretch>
            <a:fillRect/>
          </a:stretch>
        </p:blipFill>
        <p:spPr bwMode="auto">
          <a:xfrm>
            <a:off x="0" y="5626100"/>
            <a:ext cx="1781175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776413" y="5629275"/>
            <a:ext cx="7367587" cy="884238"/>
          </a:xfrm>
          <a:prstGeom prst="rect">
            <a:avLst/>
          </a:prstGeom>
          <a:solidFill>
            <a:srgbClr val="0070C0"/>
          </a:solidFill>
          <a:ln w="38100" cap="sq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776413" y="5626100"/>
            <a:ext cx="736758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776413" y="6513513"/>
            <a:ext cx="736758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81175" y="5629275"/>
            <a:ext cx="0" cy="88423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776413" y="5629275"/>
            <a:ext cx="0" cy="884238"/>
          </a:xfrm>
          <a:prstGeom prst="line">
            <a:avLst/>
          </a:prstGeom>
          <a:ln w="381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75" y="5629275"/>
            <a:ext cx="18176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-9525" y="6513513"/>
            <a:ext cx="18161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762125" y="5626100"/>
            <a:ext cx="0" cy="88741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32" name="组合 27"/>
          <p:cNvGrpSpPr>
            <a:grpSpLocks/>
          </p:cNvGrpSpPr>
          <p:nvPr/>
        </p:nvGrpSpPr>
        <p:grpSpPr bwMode="auto">
          <a:xfrm>
            <a:off x="44450" y="5484813"/>
            <a:ext cx="998538" cy="74612"/>
            <a:chOff x="44686" y="4895895"/>
            <a:chExt cx="998922" cy="73737"/>
          </a:xfrm>
        </p:grpSpPr>
        <p:sp>
          <p:nvSpPr>
            <p:cNvPr id="24" name="矩形 23"/>
            <p:cNvSpPr/>
            <p:nvPr/>
          </p:nvSpPr>
          <p:spPr>
            <a:xfrm>
              <a:off x="44686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24193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11642" y="4895895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99089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3" name="组合 28"/>
          <p:cNvGrpSpPr>
            <a:grpSpLocks/>
          </p:cNvGrpSpPr>
          <p:nvPr/>
        </p:nvGrpSpPr>
        <p:grpSpPr bwMode="auto">
          <a:xfrm>
            <a:off x="1263650" y="5487988"/>
            <a:ext cx="998538" cy="74612"/>
            <a:chOff x="44686" y="4895895"/>
            <a:chExt cx="998922" cy="73737"/>
          </a:xfrm>
        </p:grpSpPr>
        <p:sp>
          <p:nvSpPr>
            <p:cNvPr id="30" name="矩形 29"/>
            <p:cNvSpPr/>
            <p:nvPr/>
          </p:nvSpPr>
          <p:spPr>
            <a:xfrm>
              <a:off x="44686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24193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11642" y="4895895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899089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4" name="组合 33"/>
          <p:cNvGrpSpPr>
            <a:grpSpLocks/>
          </p:cNvGrpSpPr>
          <p:nvPr/>
        </p:nvGrpSpPr>
        <p:grpSpPr bwMode="auto">
          <a:xfrm>
            <a:off x="2484438" y="5487988"/>
            <a:ext cx="998537" cy="74612"/>
            <a:chOff x="44686" y="4895895"/>
            <a:chExt cx="998922" cy="73737"/>
          </a:xfrm>
        </p:grpSpPr>
        <p:sp>
          <p:nvSpPr>
            <p:cNvPr id="35" name="矩形 34"/>
            <p:cNvSpPr/>
            <p:nvPr/>
          </p:nvSpPr>
          <p:spPr>
            <a:xfrm>
              <a:off x="44686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24194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11642" y="4895895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899090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5" name="组合 38"/>
          <p:cNvGrpSpPr>
            <a:grpSpLocks/>
          </p:cNvGrpSpPr>
          <p:nvPr/>
        </p:nvGrpSpPr>
        <p:grpSpPr bwMode="auto">
          <a:xfrm>
            <a:off x="3608388" y="5487988"/>
            <a:ext cx="998537" cy="74612"/>
            <a:chOff x="44686" y="4895895"/>
            <a:chExt cx="998922" cy="73737"/>
          </a:xfrm>
        </p:grpSpPr>
        <p:sp>
          <p:nvSpPr>
            <p:cNvPr id="40" name="矩形 39"/>
            <p:cNvSpPr/>
            <p:nvPr/>
          </p:nvSpPr>
          <p:spPr>
            <a:xfrm>
              <a:off x="44686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24194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11642" y="4895895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899090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6" name="组合 43"/>
          <p:cNvGrpSpPr>
            <a:grpSpLocks/>
          </p:cNvGrpSpPr>
          <p:nvPr/>
        </p:nvGrpSpPr>
        <p:grpSpPr bwMode="auto">
          <a:xfrm>
            <a:off x="4787900" y="5487988"/>
            <a:ext cx="998538" cy="74612"/>
            <a:chOff x="44686" y="4895895"/>
            <a:chExt cx="998922" cy="73737"/>
          </a:xfrm>
        </p:grpSpPr>
        <p:sp>
          <p:nvSpPr>
            <p:cNvPr id="45" name="矩形 44"/>
            <p:cNvSpPr/>
            <p:nvPr/>
          </p:nvSpPr>
          <p:spPr>
            <a:xfrm>
              <a:off x="44686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24193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11642" y="4895895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899089" y="4897463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7" name="组合 48"/>
          <p:cNvGrpSpPr>
            <a:grpSpLocks/>
          </p:cNvGrpSpPr>
          <p:nvPr/>
        </p:nvGrpSpPr>
        <p:grpSpPr bwMode="auto">
          <a:xfrm>
            <a:off x="6011863" y="5487988"/>
            <a:ext cx="998537" cy="74612"/>
            <a:chOff x="44686" y="4895895"/>
            <a:chExt cx="998922" cy="73737"/>
          </a:xfrm>
        </p:grpSpPr>
        <p:sp>
          <p:nvSpPr>
            <p:cNvPr id="50" name="矩形 49"/>
            <p:cNvSpPr/>
            <p:nvPr/>
          </p:nvSpPr>
          <p:spPr>
            <a:xfrm>
              <a:off x="44686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24194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611642" y="4895895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99090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8" name="组合 53"/>
          <p:cNvGrpSpPr>
            <a:grpSpLocks/>
          </p:cNvGrpSpPr>
          <p:nvPr/>
        </p:nvGrpSpPr>
        <p:grpSpPr bwMode="auto">
          <a:xfrm>
            <a:off x="7164388" y="5487988"/>
            <a:ext cx="998537" cy="74612"/>
            <a:chOff x="44686" y="4895895"/>
            <a:chExt cx="998922" cy="73737"/>
          </a:xfrm>
        </p:grpSpPr>
        <p:sp>
          <p:nvSpPr>
            <p:cNvPr id="55" name="矩形 54"/>
            <p:cNvSpPr/>
            <p:nvPr/>
          </p:nvSpPr>
          <p:spPr>
            <a:xfrm>
              <a:off x="44686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24194" y="4895895"/>
              <a:ext cx="142930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11642" y="4895895"/>
              <a:ext cx="144519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899090" y="4897463"/>
              <a:ext cx="144518" cy="72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8316913" y="5491163"/>
            <a:ext cx="142875" cy="73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594725" y="5489575"/>
            <a:ext cx="144463" cy="73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883650" y="5489575"/>
            <a:ext cx="142875" cy="73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742" name="组合 107"/>
          <p:cNvGrpSpPr>
            <a:grpSpLocks/>
          </p:cNvGrpSpPr>
          <p:nvPr/>
        </p:nvGrpSpPr>
        <p:grpSpPr bwMode="auto">
          <a:xfrm>
            <a:off x="31750" y="6567488"/>
            <a:ext cx="998538" cy="73025"/>
            <a:chOff x="44686" y="4895895"/>
            <a:chExt cx="998922" cy="73737"/>
          </a:xfrm>
        </p:grpSpPr>
        <p:sp>
          <p:nvSpPr>
            <p:cNvPr id="144" name="矩形 143"/>
            <p:cNvSpPr/>
            <p:nvPr/>
          </p:nvSpPr>
          <p:spPr>
            <a:xfrm>
              <a:off x="44686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324193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611642" y="4895895"/>
              <a:ext cx="144518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899089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3" name="组合 108"/>
          <p:cNvGrpSpPr>
            <a:grpSpLocks/>
          </p:cNvGrpSpPr>
          <p:nvPr/>
        </p:nvGrpSpPr>
        <p:grpSpPr bwMode="auto">
          <a:xfrm>
            <a:off x="1250950" y="6570663"/>
            <a:ext cx="998538" cy="73025"/>
            <a:chOff x="44686" y="4895895"/>
            <a:chExt cx="998922" cy="73737"/>
          </a:xfrm>
        </p:grpSpPr>
        <p:sp>
          <p:nvSpPr>
            <p:cNvPr id="140" name="矩形 139"/>
            <p:cNvSpPr/>
            <p:nvPr/>
          </p:nvSpPr>
          <p:spPr>
            <a:xfrm>
              <a:off x="44686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324193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611642" y="4895895"/>
              <a:ext cx="144518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899089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4" name="组合 109"/>
          <p:cNvGrpSpPr>
            <a:grpSpLocks/>
          </p:cNvGrpSpPr>
          <p:nvPr/>
        </p:nvGrpSpPr>
        <p:grpSpPr bwMode="auto">
          <a:xfrm>
            <a:off x="2470150" y="6570663"/>
            <a:ext cx="1000125" cy="73025"/>
            <a:chOff x="44686" y="4895895"/>
            <a:chExt cx="998922" cy="73737"/>
          </a:xfrm>
        </p:grpSpPr>
        <p:sp>
          <p:nvSpPr>
            <p:cNvPr id="136" name="矩形 135"/>
            <p:cNvSpPr/>
            <p:nvPr/>
          </p:nvSpPr>
          <p:spPr>
            <a:xfrm>
              <a:off x="44686" y="4897497"/>
              <a:ext cx="14428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323750" y="4895895"/>
              <a:ext cx="144289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612327" y="4895895"/>
              <a:ext cx="142703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899320" y="4897497"/>
              <a:ext cx="14428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5" name="组合 110"/>
          <p:cNvGrpSpPr>
            <a:grpSpLocks/>
          </p:cNvGrpSpPr>
          <p:nvPr/>
        </p:nvGrpSpPr>
        <p:grpSpPr bwMode="auto">
          <a:xfrm>
            <a:off x="3595688" y="6570663"/>
            <a:ext cx="998537" cy="73025"/>
            <a:chOff x="44686" y="4895895"/>
            <a:chExt cx="998922" cy="73737"/>
          </a:xfrm>
        </p:grpSpPr>
        <p:sp>
          <p:nvSpPr>
            <p:cNvPr id="132" name="矩形 131"/>
            <p:cNvSpPr/>
            <p:nvPr/>
          </p:nvSpPr>
          <p:spPr>
            <a:xfrm>
              <a:off x="44686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324194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611642" y="4895895"/>
              <a:ext cx="144519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899090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6" name="组合 111"/>
          <p:cNvGrpSpPr>
            <a:grpSpLocks/>
          </p:cNvGrpSpPr>
          <p:nvPr/>
        </p:nvGrpSpPr>
        <p:grpSpPr bwMode="auto">
          <a:xfrm>
            <a:off x="4775200" y="6570663"/>
            <a:ext cx="998538" cy="73025"/>
            <a:chOff x="44686" y="4895895"/>
            <a:chExt cx="998922" cy="73737"/>
          </a:xfrm>
        </p:grpSpPr>
        <p:sp>
          <p:nvSpPr>
            <p:cNvPr id="128" name="矩形 127"/>
            <p:cNvSpPr/>
            <p:nvPr/>
          </p:nvSpPr>
          <p:spPr>
            <a:xfrm>
              <a:off x="44686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324193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611642" y="4895895"/>
              <a:ext cx="144518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899089" y="4897497"/>
              <a:ext cx="144519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7" name="组合 112"/>
          <p:cNvGrpSpPr>
            <a:grpSpLocks/>
          </p:cNvGrpSpPr>
          <p:nvPr/>
        </p:nvGrpSpPr>
        <p:grpSpPr bwMode="auto">
          <a:xfrm>
            <a:off x="5999163" y="6570663"/>
            <a:ext cx="998537" cy="73025"/>
            <a:chOff x="44686" y="4895895"/>
            <a:chExt cx="998922" cy="73737"/>
          </a:xfrm>
        </p:grpSpPr>
        <p:sp>
          <p:nvSpPr>
            <p:cNvPr id="124" name="矩形 123"/>
            <p:cNvSpPr/>
            <p:nvPr/>
          </p:nvSpPr>
          <p:spPr>
            <a:xfrm>
              <a:off x="44686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324194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611642" y="4895895"/>
              <a:ext cx="144519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899090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48" name="组合 113"/>
          <p:cNvGrpSpPr>
            <a:grpSpLocks/>
          </p:cNvGrpSpPr>
          <p:nvPr/>
        </p:nvGrpSpPr>
        <p:grpSpPr bwMode="auto">
          <a:xfrm>
            <a:off x="7151688" y="6570663"/>
            <a:ext cx="998537" cy="73025"/>
            <a:chOff x="44686" y="4895895"/>
            <a:chExt cx="998922" cy="73737"/>
          </a:xfrm>
        </p:grpSpPr>
        <p:sp>
          <p:nvSpPr>
            <p:cNvPr id="120" name="矩形 119"/>
            <p:cNvSpPr/>
            <p:nvPr/>
          </p:nvSpPr>
          <p:spPr>
            <a:xfrm>
              <a:off x="44686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>
              <a:off x="324194" y="4895895"/>
              <a:ext cx="142930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611642" y="4895895"/>
              <a:ext cx="144519" cy="72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899090" y="4897497"/>
              <a:ext cx="144518" cy="7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6" name="矩形 115"/>
          <p:cNvSpPr/>
          <p:nvPr/>
        </p:nvSpPr>
        <p:spPr>
          <a:xfrm>
            <a:off x="8302625" y="6573838"/>
            <a:ext cx="144463" cy="71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8582025" y="6572250"/>
            <a:ext cx="144463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8870950" y="6572250"/>
            <a:ext cx="142875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TextBox 148"/>
          <p:cNvSpPr txBox="1"/>
          <p:nvPr/>
        </p:nvSpPr>
        <p:spPr>
          <a:xfrm>
            <a:off x="1839913" y="5732463"/>
            <a:ext cx="6929437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教育技术实践能力培养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文字信息加工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21" y="2780855"/>
            <a:ext cx="15049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2"/>
          <a:stretch/>
        </p:blipFill>
        <p:spPr bwMode="auto">
          <a:xfrm>
            <a:off x="1719571" y="614371"/>
            <a:ext cx="2536825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072" y="659528"/>
            <a:ext cx="31146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9"/>
          <a:stretch/>
        </p:blipFill>
        <p:spPr bwMode="auto">
          <a:xfrm>
            <a:off x="5255419" y="1825291"/>
            <a:ext cx="3758406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TextBox 94"/>
          <p:cNvSpPr txBox="1"/>
          <p:nvPr/>
        </p:nvSpPr>
        <p:spPr>
          <a:xfrm>
            <a:off x="346991" y="3208770"/>
            <a:ext cx="6110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5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309080" y="3208770"/>
            <a:ext cx="6110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5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144230" y="3208770"/>
            <a:ext cx="6110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5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723063" y="3208770"/>
            <a:ext cx="6110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54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>
            <a:endCxn id="96" idx="1"/>
          </p:cNvCxnSpPr>
          <p:nvPr/>
        </p:nvCxnSpPr>
        <p:spPr>
          <a:xfrm>
            <a:off x="1042988" y="3670435"/>
            <a:ext cx="1266092" cy="0"/>
          </a:xfrm>
          <a:prstGeom prst="line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96" idx="3"/>
            <a:endCxn id="97" idx="1"/>
          </p:cNvCxnSpPr>
          <p:nvPr/>
        </p:nvCxnSpPr>
        <p:spPr>
          <a:xfrm>
            <a:off x="2920145" y="3670435"/>
            <a:ext cx="1224085" cy="0"/>
          </a:xfrm>
          <a:prstGeom prst="line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97" idx="3"/>
            <a:endCxn id="98" idx="1"/>
          </p:cNvCxnSpPr>
          <p:nvPr/>
        </p:nvCxnSpPr>
        <p:spPr>
          <a:xfrm>
            <a:off x="4755295" y="3670435"/>
            <a:ext cx="1967768" cy="0"/>
          </a:xfrm>
          <a:prstGeom prst="line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5015996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/>
        </p:nvSpPr>
        <p:spPr bwMode="auto">
          <a:xfrm>
            <a:off x="1371600" y="3733800"/>
            <a:ext cx="7010400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关注官方博客： </a:t>
            </a:r>
            <a:r>
              <a:rPr lang="zh-CN" altLang="en-US" sz="16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hlinkClick r:id="rId2"/>
              </a:rPr>
              <a:t>http://www.</a:t>
            </a:r>
            <a:r>
              <a:rPr lang="en-US" altLang="zh-CN" sz="16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hlinkClick r:id="rId2"/>
              </a:rPr>
              <a:t>qiexing.com</a:t>
            </a:r>
            <a:r>
              <a:rPr lang="zh-CN" altLang="en-US" sz="16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hlinkClick r:id="rId2"/>
              </a:rPr>
              <a:t>/</a:t>
            </a:r>
            <a:endParaRPr lang="zh-CN" altLang="en-US" sz="1400">
              <a:solidFill>
                <a:srgbClr val="000000"/>
              </a:solidFill>
              <a:latin typeface="华文细黑" pitchFamily="2" charset="-122"/>
              <a:ea typeface="华文细黑" pitchFamily="2" charset="-122"/>
              <a:hlinkClick r:id="rId2"/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关注官方微博：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zh-CN" altLang="en-US" sz="13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新浪：</a:t>
            </a:r>
            <a:r>
              <a:rPr lang="zh-CN" altLang="en-US" sz="13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hlinkClick r:id="rId3"/>
              </a:rPr>
              <a:t>http://</a:t>
            </a:r>
            <a:r>
              <a:rPr lang="en-US" altLang="zh-CN" sz="13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hlinkClick r:id="rId3"/>
              </a:rPr>
              <a:t>weibo.com</a:t>
            </a:r>
            <a:r>
              <a:rPr lang="zh-CN" altLang="en-US" sz="13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hlinkClick r:id="rId3"/>
              </a:rPr>
              <a:t>/</a:t>
            </a:r>
            <a:r>
              <a:rPr lang="en-US" altLang="zh-CN" sz="13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hlinkClick r:id="rId3"/>
              </a:rPr>
              <a:t>qiexing</a:t>
            </a:r>
            <a:endParaRPr lang="zh-CN" altLang="en-US" sz="1100">
              <a:solidFill>
                <a:srgbClr val="000000"/>
              </a:solidFill>
              <a:latin typeface="华文细黑" pitchFamily="2" charset="-122"/>
              <a:ea typeface="华文细黑" pitchFamily="2" charset="-122"/>
              <a:hlinkClick r:id="rId3"/>
            </a:endParaRP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–"/>
            </a:pPr>
            <a:r>
              <a:rPr lang="zh-CN" altLang="en-US" sz="13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腾讯：</a:t>
            </a:r>
            <a:r>
              <a:rPr lang="zh-CN" altLang="en-US" sz="13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hlinkClick r:id="rId4"/>
              </a:rPr>
              <a:t>http://t.qq.com/</a:t>
            </a:r>
            <a:r>
              <a:rPr lang="en-US" altLang="zh-CN" sz="13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hlinkClick r:id="rId4"/>
              </a:rPr>
              <a:t>snsppt</a:t>
            </a:r>
            <a:endParaRPr lang="zh-CN" altLang="en-US" sz="1100">
              <a:solidFill>
                <a:srgbClr val="000000"/>
              </a:solidFill>
              <a:latin typeface="华文细黑" pitchFamily="2" charset="-122"/>
              <a:ea typeface="华文细黑" pitchFamily="2" charset="-122"/>
              <a:hlinkClick r:id="rId4"/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Arial" pitchFamily="34" charset="0"/>
              </a:rPr>
              <a:t>资源合作邮箱：</a:t>
            </a:r>
            <a:r>
              <a:rPr lang="en-US" altLang="zh-CN" sz="16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Arial" pitchFamily="34" charset="0"/>
                <a:hlinkClick r:id="rId5"/>
              </a:rPr>
              <a:t>qiexing@qq.com</a:t>
            </a:r>
            <a:r>
              <a:rPr lang="en-US" altLang="zh-CN" sz="160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Arial" pitchFamily="34" charset="0"/>
              </a:rPr>
              <a:t> </a:t>
            </a:r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49155" name="TextBox 28"/>
          <p:cNvSpPr txBox="1">
            <a:spLocks noChangeArrowheads="1"/>
          </p:cNvSpPr>
          <p:nvPr/>
        </p:nvSpPr>
        <p:spPr bwMode="auto">
          <a:xfrm>
            <a:off x="2551113" y="3033713"/>
            <a:ext cx="2236787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smtClean="0">
                <a:solidFill>
                  <a:srgbClr val="7F7F7F"/>
                </a:solidFill>
                <a:latin typeface="Microsoft Sans Serif" pitchFamily="34" charset="0"/>
                <a:ea typeface="华文细黑" pitchFamily="2" charset="-122"/>
              </a:rPr>
              <a:t>WWW.ETTHINK.COM</a:t>
            </a:r>
            <a:endParaRPr lang="zh-CN" altLang="en-US" sz="1600" smtClean="0">
              <a:solidFill>
                <a:srgbClr val="7F7F7F"/>
              </a:solidFill>
              <a:latin typeface="Microsoft Sans Serif" pitchFamily="34" charset="0"/>
              <a:ea typeface="华文细黑" pitchFamily="2" charset="-122"/>
            </a:endParaRPr>
          </a:p>
        </p:txBody>
      </p:sp>
      <p:cxnSp>
        <p:nvCxnSpPr>
          <p:cNvPr id="49156" name="直接连接符 29"/>
          <p:cNvCxnSpPr>
            <a:cxnSpLocks noChangeShapeType="1"/>
          </p:cNvCxnSpPr>
          <p:nvPr/>
        </p:nvCxnSpPr>
        <p:spPr bwMode="auto">
          <a:xfrm>
            <a:off x="2452688" y="3073400"/>
            <a:ext cx="6656387" cy="0"/>
          </a:xfrm>
          <a:prstGeom prst="line">
            <a:avLst/>
          </a:prstGeom>
          <a:noFill/>
          <a:ln w="3175">
            <a:solidFill>
              <a:srgbClr val="7F7F7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3851275" y="2327275"/>
            <a:ext cx="4494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有教学问题上教育技术论坛</a:t>
            </a:r>
          </a:p>
        </p:txBody>
      </p:sp>
      <p:pic>
        <p:nvPicPr>
          <p:cNvPr id="49158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585913"/>
            <a:ext cx="1462088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85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77</Words>
  <Application>Microsoft Office PowerPoint</Application>
  <PresentationFormat>全屏显示(4:3)</PresentationFormat>
  <Paragraphs>16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主题​​</vt:lpstr>
      <vt:lpstr>8_Office 主题​​</vt:lpstr>
      <vt:lpstr>PowerPoint 演示文稿</vt:lpstr>
      <vt:lpstr>PowerPoint 演示文稿</vt:lpstr>
      <vt:lpstr>PowerPoint 演示文稿</vt:lpstr>
    </vt:vector>
  </TitlesOfParts>
  <Company>且行资源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孙方</dc:creator>
  <cp:lastModifiedBy>孙方</cp:lastModifiedBy>
  <cp:revision>2</cp:revision>
  <dcterms:created xsi:type="dcterms:W3CDTF">2014-05-11T15:35:19Z</dcterms:created>
  <dcterms:modified xsi:type="dcterms:W3CDTF">2014-05-11T15:37:37Z</dcterms:modified>
</cp:coreProperties>
</file>