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58" r:id="rId4"/>
    <p:sldId id="286" r:id="rId5"/>
    <p:sldId id="262" r:id="rId6"/>
    <p:sldId id="287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70" r:id="rId15"/>
    <p:sldId id="272" r:id="rId16"/>
    <p:sldId id="288" r:id="rId17"/>
    <p:sldId id="284" r:id="rId18"/>
    <p:sldId id="280" r:id="rId19"/>
    <p:sldId id="269" r:id="rId20"/>
    <p:sldId id="289" r:id="rId21"/>
    <p:sldId id="271" r:id="rId22"/>
    <p:sldId id="278" r:id="rId23"/>
    <p:sldId id="260" r:id="rId2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167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在此键入引文。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03699"/>
            <a:ext cx="10464800" cy="8128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4000"/>
            </a:lvl1pPr>
          </a:lstStyle>
          <a:p>
            <a:r>
              <a:t>“在此键入引文。”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像"/>
          <p:cNvSpPr>
            <a:spLocks noGrp="1"/>
          </p:cNvSpPr>
          <p:nvPr>
            <p:ph type="pic" idx="13"/>
          </p:nvPr>
        </p:nvSpPr>
        <p:spPr>
          <a:xfrm>
            <a:off x="160020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标题文本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文本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像"/>
          <p:cNvSpPr>
            <a:spLocks noGrp="1"/>
          </p:cNvSpPr>
          <p:nvPr>
            <p:ph type="pic" sz="half" idx="13"/>
          </p:nvPr>
        </p:nvSpPr>
        <p:spPr>
          <a:xfrm>
            <a:off x="6718300" y="762000"/>
            <a:ext cx="5334000" cy="8242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40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图像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3800"/>
              </a:spcBef>
              <a:defRPr sz="2800"/>
            </a:lvl1pPr>
            <a:lvl2pPr marL="762000" indent="-381000">
              <a:spcBef>
                <a:spcPts val="3800"/>
              </a:spcBef>
              <a:defRPr sz="2800"/>
            </a:lvl2pPr>
            <a:lvl3pPr marL="1143000" indent="-381000">
              <a:spcBef>
                <a:spcPts val="3800"/>
              </a:spcBef>
              <a:defRPr sz="2800"/>
            </a:lvl3pPr>
            <a:lvl4pPr marL="1524000" indent="-381000">
              <a:spcBef>
                <a:spcPts val="3800"/>
              </a:spcBef>
              <a:defRPr sz="2800"/>
            </a:lvl4pPr>
            <a:lvl5pPr marL="1905000" indent="-381000">
              <a:spcBef>
                <a:spcPts val="3800"/>
              </a:spcBef>
              <a:defRPr sz="28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6718300" y="762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sz="half" idx="15"/>
          </p:nvPr>
        </p:nvSpPr>
        <p:spPr>
          <a:xfrm>
            <a:off x="952500" y="762884"/>
            <a:ext cx="5334000" cy="8229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599"/>
            <a:ext cx="368504" cy="381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从科室教学团队建设提高本科实习带教内涵质量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defTabSz="537463">
              <a:defRPr sz="7360"/>
            </a:lvl1pPr>
          </a:lstStyle>
          <a:p>
            <a:r>
              <a:rPr dirty="0" err="1"/>
              <a:t>教学团队建设</a:t>
            </a:r>
            <a:r>
              <a:rPr lang="zh-CN" altLang="en-US" dirty="0"/>
              <a:t>在本科实习教学中的重要作用</a:t>
            </a:r>
            <a:endParaRPr dirty="0"/>
          </a:p>
        </p:txBody>
      </p:sp>
      <p:sp>
        <p:nvSpPr>
          <p:cNvPr id="120" name="上海交通大学医学院附属新华医院 于瀛…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5613400"/>
            <a:ext cx="10464800" cy="113030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519937">
              <a:defRPr sz="2848"/>
            </a:pPr>
            <a:r>
              <a:rPr sz="3600" dirty="0"/>
              <a:t>于</a:t>
            </a:r>
            <a:r>
              <a:rPr lang="en-US" altLang="zh-CN" sz="3600" dirty="0"/>
              <a:t>  </a:t>
            </a:r>
            <a:r>
              <a:rPr sz="3600" dirty="0"/>
              <a:t>瀛</a:t>
            </a:r>
          </a:p>
          <a:p>
            <a:pPr defTabSz="519937">
              <a:defRPr sz="2848"/>
            </a:pPr>
            <a:r>
              <a:rPr sz="3600" dirty="0"/>
              <a:t>2019年1月5日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EA5565A-CC1F-411B-A5B4-A7F06DD1E6B6}"/>
              </a:ext>
            </a:extLst>
          </p:cNvPr>
          <p:cNvSpPr/>
          <p:nvPr/>
        </p:nvSpPr>
        <p:spPr>
          <a:xfrm>
            <a:off x="1078742" y="2965462"/>
            <a:ext cx="1097355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kern="100" dirty="0">
                <a:latin typeface="+mn-ea"/>
                <a:cs typeface="Times New Roman" panose="02020603050405020304" pitchFamily="18" charset="0"/>
              </a:rPr>
              <a:t>二</a:t>
            </a:r>
            <a:r>
              <a:rPr lang="en-US" altLang="zh-CN" sz="3600" b="1" kern="100" dirty="0"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zh-CN" sz="3600" b="1" kern="100" dirty="0">
                <a:latin typeface="+mn-ea"/>
                <a:cs typeface="Times New Roman" panose="02020603050405020304" pitchFamily="18" charset="0"/>
              </a:rPr>
              <a:t>具体内容</a:t>
            </a:r>
            <a:endParaRPr lang="zh-CN" altLang="zh-CN" sz="3600" kern="100" dirty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buFont typeface="宋体" panose="02010600030101010101" pitchFamily="2" charset="-122"/>
              <a:buAutoNum type="arabicPeriod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掌握以下疾病的临床表现、诊断、鉴别诊断及治疗原则：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慢性心力衰竭及急性肺水肿。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急性</a:t>
            </a:r>
            <a:r>
              <a:rPr lang="en-US" altLang="zh-CN" sz="3200" kern="100" dirty="0">
                <a:latin typeface="+mn-ea"/>
                <a:cs typeface="Times New Roman" panose="02020603050405020304" pitchFamily="18" charset="0"/>
              </a:rPr>
              <a:t>ST</a:t>
            </a: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段抬高型心肌梗死、急性冠脉综合症和稳定性心绞痛。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原发性高血压。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常见心律失常：早搏、室上性心动过速、室性心动过速、房颤、房扑、房室传导阻滞、束支传导阻滞。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扩张性心肌病和肥厚性心肌病。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急性心肌炎。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肺动脉栓塞</a:t>
            </a:r>
          </a:p>
          <a:p>
            <a:pPr marL="971550" lvl="1" indent="-514350" algn="just">
              <a:buFont typeface="+mj-ea"/>
              <a:buAutoNum type="circleNumDbPlain"/>
            </a:pPr>
            <a:r>
              <a:rPr lang="zh-CN" altLang="zh-CN" sz="3200" kern="100" dirty="0">
                <a:latin typeface="+mn-ea"/>
                <a:cs typeface="Times New Roman" panose="02020603050405020304" pitchFamily="18" charset="0"/>
              </a:rPr>
              <a:t>急性心包炎。</a:t>
            </a:r>
            <a:endParaRPr lang="zh-CN" altLang="zh-CN" sz="36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id="{7CC2F47D-5915-4414-B020-0C69B5992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06400"/>
            <a:ext cx="11099800" cy="1463343"/>
          </a:xfrm>
        </p:spPr>
        <p:txBody>
          <a:bodyPr/>
          <a:lstStyle/>
          <a:p>
            <a:r>
              <a:rPr lang="zh-CN" altLang="en-US" dirty="0"/>
              <a:t>教学大纲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3CB568-3D7E-43EA-8FEF-11583CE50831}"/>
              </a:ext>
            </a:extLst>
          </p:cNvPr>
          <p:cNvSpPr txBox="1"/>
          <p:nvPr/>
        </p:nvSpPr>
        <p:spPr>
          <a:xfrm>
            <a:off x="4297892" y="2099265"/>
            <a:ext cx="497572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心内科（临床五年制）</a:t>
            </a:r>
          </a:p>
        </p:txBody>
      </p:sp>
    </p:spTree>
    <p:extLst>
      <p:ext uri="{BB962C8B-B14F-4D97-AF65-F5344CB8AC3E}">
        <p14:creationId xmlns:p14="http://schemas.microsoft.com/office/powerpoint/2010/main" val="14946124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4">
            <a:extLst>
              <a:ext uri="{FF2B5EF4-FFF2-40B4-BE49-F238E27FC236}">
                <a16:creationId xmlns:a16="http://schemas.microsoft.com/office/drawing/2014/main" id="{81F065EA-43DA-4435-AE9B-B3FAC3EE84D3}"/>
              </a:ext>
            </a:extLst>
          </p:cNvPr>
          <p:cNvSpPr txBox="1">
            <a:spLocks/>
          </p:cNvSpPr>
          <p:nvPr/>
        </p:nvSpPr>
        <p:spPr>
          <a:xfrm>
            <a:off x="952500" y="209961"/>
            <a:ext cx="11099800" cy="1463343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zh-CN" altLang="en-US" dirty="0"/>
              <a:t>教学大纲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C3D914-4011-404B-B289-EACEBAD7EB4C}"/>
              </a:ext>
            </a:extLst>
          </p:cNvPr>
          <p:cNvSpPr/>
          <p:nvPr/>
        </p:nvSpPr>
        <p:spPr>
          <a:xfrm>
            <a:off x="702102" y="2360672"/>
            <a:ext cx="1160059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三</a:t>
            </a:r>
            <a:r>
              <a:rPr lang="en-US" altLang="zh-CN" sz="2800" b="1" kern="100" dirty="0"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zh-CN" sz="2800" b="1" kern="100" dirty="0">
                <a:latin typeface="+mn-ea"/>
                <a:cs typeface="Times New Roman" panose="02020603050405020304" pitchFamily="18" charset="0"/>
              </a:rPr>
              <a:t>临床技能</a:t>
            </a: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掌握下列临床技能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:</a:t>
            </a: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 marL="514350" lvl="8" indent="-514350" algn="just">
              <a:buFont typeface="+mj-ea"/>
              <a:buAutoNum type="circleNumDbPlain"/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心血管系统体格检查。 </a:t>
            </a:r>
          </a:p>
          <a:p>
            <a:pPr marL="514350" lvl="8" indent="-514350" algn="just">
              <a:buFont typeface="+mj-ea"/>
              <a:buAutoNum type="circleNumDbPlain"/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 18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导联心电图描记。</a:t>
            </a:r>
          </a:p>
          <a:p>
            <a:pPr marL="514350" lvl="8" indent="-514350" algn="just">
              <a:buFont typeface="+mj-ea"/>
              <a:buAutoNum type="circleNumDbPlain"/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除颤的适应症、方法和心电除颤仪基本操作。</a:t>
            </a:r>
          </a:p>
          <a:p>
            <a:pPr marL="514350" lvl="8" indent="-514350" algn="just">
              <a:buFont typeface="+mj-ea"/>
              <a:buAutoNum type="circleNumDbPlain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单人心肺复苏术。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熟悉以下临床技能</a:t>
            </a:r>
          </a:p>
          <a:p>
            <a:pPr indent="266700" algn="just"/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常见心律失常读图（早搏、室上性心动过速、室性心动过速、房颤、房扑、房室传导阻滞、束支传导阻滞）。</a:t>
            </a:r>
          </a:p>
          <a:p>
            <a:pPr lvl="0" algn="just"/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3. 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要求了解以下内容。</a:t>
            </a:r>
          </a:p>
          <a:p>
            <a:pPr marL="971550" indent="-514350" algn="just">
              <a:buFont typeface="+mj-ea"/>
              <a:buAutoNum type="circleNumDbPlain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心血管无创检查方法：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24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小时动态心电图、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24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小时动态血压、超声心动图、平板运动试验。</a:t>
            </a:r>
          </a:p>
          <a:p>
            <a:pPr marL="971550" indent="-514350" algn="just">
              <a:buFont typeface="+mj-ea"/>
              <a:buAutoNum type="circleNumDbPlain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常见心血管疾病侵入性诊断和治疗（冠脉造影、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PTCA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、支架术、射频消融、心包穿刺术）的适应症和禁忌症。</a:t>
            </a:r>
          </a:p>
          <a:p>
            <a:pPr marL="971550" indent="-514350" algn="just">
              <a:buFont typeface="+mj-ea"/>
              <a:buAutoNum type="circleNumDbPlain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起搏器植入术的适应症</a:t>
            </a:r>
          </a:p>
          <a:p>
            <a:pPr marL="971550" indent="-514350" algn="just">
              <a:buFont typeface="+mj-ea"/>
              <a:buAutoNum type="circleNumDbPlain"/>
            </a:pP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先天性心脏病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(ASD VSD PDA)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的介入治疗。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E6D536-A050-4DA1-B5E9-BF3620A35571}"/>
              </a:ext>
            </a:extLst>
          </p:cNvPr>
          <p:cNvSpPr txBox="1"/>
          <p:nvPr/>
        </p:nvSpPr>
        <p:spPr>
          <a:xfrm>
            <a:off x="4210806" y="1673304"/>
            <a:ext cx="497572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心内科（临床五年制）</a:t>
            </a:r>
          </a:p>
        </p:txBody>
      </p:sp>
    </p:spTree>
    <p:extLst>
      <p:ext uri="{BB962C8B-B14F-4D97-AF65-F5344CB8AC3E}">
        <p14:creationId xmlns:p14="http://schemas.microsoft.com/office/powerpoint/2010/main" val="183593349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4">
            <a:extLst>
              <a:ext uri="{FF2B5EF4-FFF2-40B4-BE49-F238E27FC236}">
                <a16:creationId xmlns:a16="http://schemas.microsoft.com/office/drawing/2014/main" id="{783B8EF0-2404-4B6B-B408-E06AAFFC148A}"/>
              </a:ext>
            </a:extLst>
          </p:cNvPr>
          <p:cNvSpPr txBox="1">
            <a:spLocks/>
          </p:cNvSpPr>
          <p:nvPr/>
        </p:nvSpPr>
        <p:spPr>
          <a:xfrm>
            <a:off x="952500" y="406400"/>
            <a:ext cx="11099800" cy="1463343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zh-CN" altLang="en-US" dirty="0"/>
              <a:t>教学大纲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15FB15-9401-41BB-A446-04F9FD392077}"/>
              </a:ext>
            </a:extLst>
          </p:cNvPr>
          <p:cNvSpPr/>
          <p:nvPr/>
        </p:nvSpPr>
        <p:spPr>
          <a:xfrm>
            <a:off x="830333" y="3499806"/>
            <a:ext cx="11344133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b="1" dirty="0"/>
              <a:t>四</a:t>
            </a:r>
            <a:r>
              <a:rPr lang="en-US" altLang="zh-CN" b="1" dirty="0"/>
              <a:t>.</a:t>
            </a:r>
            <a:r>
              <a:rPr lang="zh-CN" altLang="zh-CN" b="1" dirty="0"/>
              <a:t>病区要求</a:t>
            </a:r>
            <a:endParaRPr lang="zh-CN" altLang="zh-CN" dirty="0"/>
          </a:p>
          <a:p>
            <a:pPr algn="l"/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1. 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缮写完整大病史四份（不同病例）。每天如实记录对自己分管床位病人的病情演变及上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级医师的查房记录，并对临床治疗、诊断以及相关辅助检查有记录和分析。</a:t>
            </a:r>
          </a:p>
          <a:p>
            <a:pPr algn="l"/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2. 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安排见习心脏疾病介入治疗术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次，安排除颤操作示教学生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次。</a:t>
            </a:r>
          </a:p>
          <a:p>
            <a:pPr algn="l"/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3.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安排每周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次小讲课或床边教学、每二周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latin typeface="+mn-ea"/>
                <a:cs typeface="Times New Roman" panose="02020603050405020304" pitchFamily="18" charset="0"/>
              </a:rPr>
              <a:t>次教学查房、每二周一次病例讨论。要求病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区实习医师必须参加，做好记录以便作为实习考核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8F6AB3-6B0A-43A4-B717-16589EEFC53F}"/>
              </a:ext>
            </a:extLst>
          </p:cNvPr>
          <p:cNvSpPr txBox="1"/>
          <p:nvPr/>
        </p:nvSpPr>
        <p:spPr>
          <a:xfrm>
            <a:off x="4167263" y="2303995"/>
            <a:ext cx="497572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心内科（临床五年制）</a:t>
            </a:r>
          </a:p>
        </p:txBody>
      </p:sp>
    </p:spTree>
    <p:extLst>
      <p:ext uri="{BB962C8B-B14F-4D97-AF65-F5344CB8AC3E}">
        <p14:creationId xmlns:p14="http://schemas.microsoft.com/office/powerpoint/2010/main" val="305557558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5BD7F-3948-48D1-BFB3-8E3D8A051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288507"/>
            <a:ext cx="11099800" cy="2120900"/>
          </a:xfrm>
        </p:spPr>
        <p:txBody>
          <a:bodyPr/>
          <a:lstStyle/>
          <a:p>
            <a:r>
              <a:rPr lang="zh-CN" altLang="en-US" dirty="0"/>
              <a:t>合理安排教学活动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3AB95E-BFA6-4766-B3C0-44C38D25C6D0}"/>
              </a:ext>
            </a:extLst>
          </p:cNvPr>
          <p:cNvSpPr txBox="1"/>
          <p:nvPr/>
        </p:nvSpPr>
        <p:spPr>
          <a:xfrm>
            <a:off x="2918084" y="2453504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入科宣教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图片 8" descr="图片包含 人员, 墙壁, 室内&#10;&#10;自动生成的说明">
            <a:extLst>
              <a:ext uri="{FF2B5EF4-FFF2-40B4-BE49-F238E27FC236}">
                <a16:creationId xmlns:a16="http://schemas.microsoft.com/office/drawing/2014/main" id="{20914020-AD2D-442F-8860-C346DF125C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85" y="5227798"/>
            <a:ext cx="6291941" cy="3056693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F9F9B0-072F-4215-AF94-EAF73DD3C5F2}"/>
              </a:ext>
            </a:extLst>
          </p:cNvPr>
          <p:cNvCxnSpPr>
            <a:cxnSpLocks/>
          </p:cNvCxnSpPr>
          <p:nvPr/>
        </p:nvCxnSpPr>
        <p:spPr>
          <a:xfrm>
            <a:off x="2343554" y="3266136"/>
            <a:ext cx="3099306" cy="18278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AF1BC166-ABF3-49AA-86EE-CFE83B914ED2}"/>
              </a:ext>
            </a:extLst>
          </p:cNvPr>
          <p:cNvSpPr txBox="1"/>
          <p:nvPr/>
        </p:nvSpPr>
        <p:spPr>
          <a:xfrm>
            <a:off x="2276121" y="3379706"/>
            <a:ext cx="3026470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技能操作培训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ADE8B90-346E-4D4A-9370-07B8A908B405}"/>
              </a:ext>
            </a:extLst>
          </p:cNvPr>
          <p:cNvCxnSpPr>
            <a:cxnSpLocks/>
          </p:cNvCxnSpPr>
          <p:nvPr/>
        </p:nvCxnSpPr>
        <p:spPr>
          <a:xfrm>
            <a:off x="5442860" y="3231254"/>
            <a:ext cx="0" cy="154702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FF869E6-1FC2-4CAB-892B-94175DB617BC}"/>
              </a:ext>
            </a:extLst>
          </p:cNvPr>
          <p:cNvCxnSpPr>
            <a:cxnSpLocks/>
          </p:cNvCxnSpPr>
          <p:nvPr/>
        </p:nvCxnSpPr>
        <p:spPr>
          <a:xfrm>
            <a:off x="5442860" y="4777025"/>
            <a:ext cx="1849941" cy="27204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9DE1E143-509E-4786-B30D-8A7D9D3B6767}"/>
              </a:ext>
            </a:extLst>
          </p:cNvPr>
          <p:cNvSpPr txBox="1"/>
          <p:nvPr/>
        </p:nvSpPr>
        <p:spPr>
          <a:xfrm>
            <a:off x="5585564" y="3960068"/>
            <a:ext cx="156453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小讲课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5419820A-E17C-40FA-AFE1-90249C477883}"/>
              </a:ext>
            </a:extLst>
          </p:cNvPr>
          <p:cNvCxnSpPr>
            <a:cxnSpLocks/>
          </p:cNvCxnSpPr>
          <p:nvPr/>
        </p:nvCxnSpPr>
        <p:spPr>
          <a:xfrm>
            <a:off x="7293430" y="4777025"/>
            <a:ext cx="0" cy="154702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0B7C7740-34F6-498C-BCA7-9A74EE1F8E6C}"/>
              </a:ext>
            </a:extLst>
          </p:cNvPr>
          <p:cNvCxnSpPr>
            <a:cxnSpLocks/>
          </p:cNvCxnSpPr>
          <p:nvPr/>
        </p:nvCxnSpPr>
        <p:spPr>
          <a:xfrm flipV="1">
            <a:off x="7264402" y="6324045"/>
            <a:ext cx="2238742" cy="25955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0DB178A4-39FC-4C87-A774-952089B537F0}"/>
              </a:ext>
            </a:extLst>
          </p:cNvPr>
          <p:cNvSpPr txBox="1"/>
          <p:nvPr/>
        </p:nvSpPr>
        <p:spPr>
          <a:xfrm>
            <a:off x="7451300" y="5015782"/>
            <a:ext cx="2051844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教学查房</a:t>
            </a:r>
            <a:endParaRPr lang="en-US" altLang="zh-CN" dirty="0"/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病例讨论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C9E5BC8-791F-4374-AB86-1DCA0F428B42}"/>
              </a:ext>
            </a:extLst>
          </p:cNvPr>
          <p:cNvCxnSpPr>
            <a:cxnSpLocks/>
          </p:cNvCxnSpPr>
          <p:nvPr/>
        </p:nvCxnSpPr>
        <p:spPr>
          <a:xfrm>
            <a:off x="9485087" y="6301025"/>
            <a:ext cx="0" cy="154702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4829F31-48C4-46EA-8545-1D194F3E7941}"/>
              </a:ext>
            </a:extLst>
          </p:cNvPr>
          <p:cNvCxnSpPr>
            <a:cxnSpLocks/>
          </p:cNvCxnSpPr>
          <p:nvPr/>
        </p:nvCxnSpPr>
        <p:spPr>
          <a:xfrm>
            <a:off x="9456059" y="7874000"/>
            <a:ext cx="2249714" cy="10165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683E1639-D105-4E54-9558-B68652D94966}"/>
              </a:ext>
            </a:extLst>
          </p:cNvPr>
          <p:cNvSpPr txBox="1"/>
          <p:nvPr/>
        </p:nvSpPr>
        <p:spPr>
          <a:xfrm>
            <a:off x="9639415" y="7060021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临床见习</a:t>
            </a:r>
          </a:p>
        </p:txBody>
      </p:sp>
    </p:spTree>
    <p:extLst>
      <p:ext uri="{BB962C8B-B14F-4D97-AF65-F5344CB8AC3E}">
        <p14:creationId xmlns:p14="http://schemas.microsoft.com/office/powerpoint/2010/main" val="40910749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29A756-DDC2-4DFD-9F80-A1334898BD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416" y="2043724"/>
            <a:ext cx="5360013" cy="42081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17BDC46-56DA-4684-89D1-A498F0EA9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955" y="6503329"/>
            <a:ext cx="7401568" cy="287817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6CAE3CE-9B96-4779-96B4-B9CFF780998E}"/>
              </a:ext>
            </a:extLst>
          </p:cNvPr>
          <p:cNvSpPr txBox="1"/>
          <p:nvPr/>
        </p:nvSpPr>
        <p:spPr>
          <a:xfrm>
            <a:off x="1222749" y="6645091"/>
            <a:ext cx="3769055" cy="24416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教学活动：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/>
              <a:t> </a:t>
            </a:r>
            <a:r>
              <a:rPr lang="zh-CN" altLang="en-US" dirty="0"/>
              <a:t>     固定内容</a:t>
            </a:r>
            <a:endParaRPr lang="en-US" altLang="zh-CN" dirty="0"/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/>
              <a:t>      </a:t>
            </a:r>
            <a:r>
              <a:rPr lang="zh-CN" altLang="en-US" dirty="0"/>
              <a:t>固定老师</a:t>
            </a:r>
            <a:endParaRPr lang="en-US" altLang="zh-CN" dirty="0"/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/>
              <a:t>      </a:t>
            </a:r>
            <a:r>
              <a:rPr lang="zh-CN" altLang="en-US" dirty="0"/>
              <a:t>固定时间</a:t>
            </a:r>
            <a:endParaRPr lang="en-US" altLang="zh-CN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13AEB6-E18C-448E-AF24-B68DD926F87F}"/>
              </a:ext>
            </a:extLst>
          </p:cNvPr>
          <p:cNvSpPr txBox="1"/>
          <p:nvPr/>
        </p:nvSpPr>
        <p:spPr>
          <a:xfrm>
            <a:off x="7257007" y="3344170"/>
            <a:ext cx="3381339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共享课件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57F446E-0B98-4A1F-9BB5-EE9619F74D57}"/>
              </a:ext>
            </a:extLst>
          </p:cNvPr>
          <p:cNvSpPr txBox="1"/>
          <p:nvPr/>
        </p:nvSpPr>
        <p:spPr>
          <a:xfrm>
            <a:off x="7300060" y="2405304"/>
            <a:ext cx="1216679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AB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角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4B7FB7-7DAC-4F67-A22A-355A0BDFDB71}"/>
              </a:ext>
            </a:extLst>
          </p:cNvPr>
          <p:cNvSpPr txBox="1"/>
          <p:nvPr/>
        </p:nvSpPr>
        <p:spPr>
          <a:xfrm>
            <a:off x="7257007" y="4458443"/>
            <a:ext cx="4488409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阶段性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制定教学日历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767091B-B16F-4659-B41B-23BA06277E61}"/>
              </a:ext>
            </a:extLst>
          </p:cNvPr>
          <p:cNvCxnSpPr/>
          <p:nvPr/>
        </p:nvCxnSpPr>
        <p:spPr>
          <a:xfrm>
            <a:off x="7300060" y="5145811"/>
            <a:ext cx="1523512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标题 1">
            <a:extLst>
              <a:ext uri="{FF2B5EF4-FFF2-40B4-BE49-F238E27FC236}">
                <a16:creationId xmlns:a16="http://schemas.microsoft.com/office/drawing/2014/main" id="{F7B6F97A-87EB-4DAF-B8DF-1280219E6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288507"/>
            <a:ext cx="11099800" cy="1865299"/>
          </a:xfrm>
        </p:spPr>
        <p:txBody>
          <a:bodyPr/>
          <a:lstStyle/>
          <a:p>
            <a:r>
              <a:rPr lang="zh-CN" altLang="en-US" dirty="0"/>
              <a:t>合理安排教学活动</a:t>
            </a:r>
          </a:p>
        </p:txBody>
      </p:sp>
    </p:spTree>
    <p:extLst>
      <p:ext uri="{BB962C8B-B14F-4D97-AF65-F5344CB8AC3E}">
        <p14:creationId xmlns:p14="http://schemas.microsoft.com/office/powerpoint/2010/main" val="78862409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313EE2-4B59-4653-86F0-3419CC527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63401"/>
            <a:ext cx="11099800" cy="2120900"/>
          </a:xfrm>
        </p:spPr>
        <p:txBody>
          <a:bodyPr/>
          <a:lstStyle/>
          <a:p>
            <a:r>
              <a:rPr lang="zh-CN" altLang="en-US" dirty="0"/>
              <a:t>过程管理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AE3D3C-0220-4C01-ABB6-67687FBA1FCE}"/>
              </a:ext>
            </a:extLst>
          </p:cNvPr>
          <p:cNvSpPr txBox="1"/>
          <p:nvPr/>
        </p:nvSpPr>
        <p:spPr>
          <a:xfrm>
            <a:off x="193277" y="5316888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教学干事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71DB99A-850F-4C44-9E9B-F96E4B088D4B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2245121" y="5660572"/>
            <a:ext cx="10211887" cy="0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412C683-8382-403C-BC05-56C276945456}"/>
              </a:ext>
            </a:extLst>
          </p:cNvPr>
          <p:cNvCxnSpPr>
            <a:cxnSpLocks/>
          </p:cNvCxnSpPr>
          <p:nvPr/>
        </p:nvCxnSpPr>
        <p:spPr>
          <a:xfrm>
            <a:off x="2670628" y="4262541"/>
            <a:ext cx="0" cy="1398031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  <a:headEnd type="oval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119D2CE-8939-4237-9A70-B60376AD9370}"/>
              </a:ext>
            </a:extLst>
          </p:cNvPr>
          <p:cNvSpPr txBox="1"/>
          <p:nvPr/>
        </p:nvSpPr>
        <p:spPr>
          <a:xfrm>
            <a:off x="1090065" y="3207122"/>
            <a:ext cx="3161123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分组</a:t>
            </a:r>
            <a:r>
              <a:rPr kumimoji="0" lang="en-US" altLang="zh-CN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/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带教老师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F453AB5-DCB5-49E0-B7D5-4D07F003C529}"/>
              </a:ext>
            </a:extLst>
          </p:cNvPr>
          <p:cNvCxnSpPr>
            <a:cxnSpLocks/>
          </p:cNvCxnSpPr>
          <p:nvPr/>
        </p:nvCxnSpPr>
        <p:spPr>
          <a:xfrm>
            <a:off x="3309257" y="5660572"/>
            <a:ext cx="0" cy="537028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98A907C8-FC65-4520-98E1-34EF25B802C4}"/>
              </a:ext>
            </a:extLst>
          </p:cNvPr>
          <p:cNvSpPr txBox="1"/>
          <p:nvPr/>
        </p:nvSpPr>
        <p:spPr>
          <a:xfrm>
            <a:off x="2245121" y="6375644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入科当日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E29CCA-ADFB-49D9-B6E2-D3DB093CD849}"/>
              </a:ext>
            </a:extLst>
          </p:cNvPr>
          <p:cNvSpPr txBox="1"/>
          <p:nvPr/>
        </p:nvSpPr>
        <p:spPr>
          <a:xfrm>
            <a:off x="1888360" y="2458026"/>
            <a:ext cx="156453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入科前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BD09E1-8D11-4FAA-B000-28518A826B6A}"/>
              </a:ext>
            </a:extLst>
          </p:cNvPr>
          <p:cNvSpPr txBox="1"/>
          <p:nvPr/>
        </p:nvSpPr>
        <p:spPr>
          <a:xfrm>
            <a:off x="2168547" y="7241056"/>
            <a:ext cx="2051844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入科宣教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技能培训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57B92BD-A149-4741-B389-8CCB6CDD6F21}"/>
              </a:ext>
            </a:extLst>
          </p:cNvPr>
          <p:cNvCxnSpPr>
            <a:cxnSpLocks/>
          </p:cNvCxnSpPr>
          <p:nvPr/>
        </p:nvCxnSpPr>
        <p:spPr>
          <a:xfrm>
            <a:off x="5820228" y="5123543"/>
            <a:ext cx="0" cy="537029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  <a:head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4530960C-047E-470E-88B6-58D9026115C3}"/>
              </a:ext>
            </a:extLst>
          </p:cNvPr>
          <p:cNvSpPr txBox="1"/>
          <p:nvPr/>
        </p:nvSpPr>
        <p:spPr>
          <a:xfrm>
            <a:off x="4794306" y="4189432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教学活动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9298953-FDE7-4AD4-9326-9866BD1047A5}"/>
              </a:ext>
            </a:extLst>
          </p:cNvPr>
          <p:cNvCxnSpPr>
            <a:cxnSpLocks/>
          </p:cNvCxnSpPr>
          <p:nvPr/>
        </p:nvCxnSpPr>
        <p:spPr>
          <a:xfrm>
            <a:off x="6125029" y="5660572"/>
            <a:ext cx="0" cy="2394857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7ABEBC06-1CE5-4837-BEBA-F8F87000E74F}"/>
              </a:ext>
            </a:extLst>
          </p:cNvPr>
          <p:cNvSpPr txBox="1"/>
          <p:nvPr/>
        </p:nvSpPr>
        <p:spPr>
          <a:xfrm>
            <a:off x="5099107" y="8213390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台账记录</a:t>
            </a:r>
          </a:p>
        </p:txBody>
      </p:sp>
      <p:pic>
        <p:nvPicPr>
          <p:cNvPr id="28" name="图片 27" descr="图片包含 文字&#10;&#10;自动生成的说明">
            <a:extLst>
              <a:ext uri="{FF2B5EF4-FFF2-40B4-BE49-F238E27FC236}">
                <a16:creationId xmlns:a16="http://schemas.microsoft.com/office/drawing/2014/main" id="{411C0091-155C-4982-BCAA-739682B6FA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 rot="5400000">
            <a:off x="7219286" y="5029078"/>
            <a:ext cx="1801588" cy="3380501"/>
          </a:xfrm>
          <a:prstGeom prst="rect">
            <a:avLst/>
          </a:prstGeom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6E642AA-D7FB-4360-B68F-11490A77B7EB}"/>
              </a:ext>
            </a:extLst>
          </p:cNvPr>
          <p:cNvCxnSpPr>
            <a:cxnSpLocks/>
          </p:cNvCxnSpPr>
          <p:nvPr/>
        </p:nvCxnSpPr>
        <p:spPr>
          <a:xfrm>
            <a:off x="8389257" y="3405686"/>
            <a:ext cx="0" cy="2254886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  <a:head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E2590B4E-2398-4004-B2AF-20B525723326}"/>
              </a:ext>
            </a:extLst>
          </p:cNvPr>
          <p:cNvSpPr txBox="1"/>
          <p:nvPr/>
        </p:nvSpPr>
        <p:spPr>
          <a:xfrm>
            <a:off x="7363335" y="2519754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出科考核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3" name="图片 32" descr="图片包含 室内, 墙壁&#10;&#10;自动生成的说明">
            <a:extLst>
              <a:ext uri="{FF2B5EF4-FFF2-40B4-BE49-F238E27FC236}">
                <a16:creationId xmlns:a16="http://schemas.microsoft.com/office/drawing/2014/main" id="{FF4A1A6D-EE09-48D9-A849-4EBB27E79A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3120" y="3437806"/>
            <a:ext cx="4048403" cy="2024202"/>
          </a:xfrm>
          <a:prstGeom prst="rect">
            <a:avLst/>
          </a:prstGeom>
        </p:spPr>
      </p:pic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D5147CF-D6DF-4AA7-9CDA-EE76804C399B}"/>
              </a:ext>
            </a:extLst>
          </p:cNvPr>
          <p:cNvCxnSpPr>
            <a:cxnSpLocks/>
          </p:cNvCxnSpPr>
          <p:nvPr/>
        </p:nvCxnSpPr>
        <p:spPr>
          <a:xfrm>
            <a:off x="10929259" y="5660572"/>
            <a:ext cx="0" cy="1799771"/>
          </a:xfrm>
          <a:prstGeom prst="line">
            <a:avLst/>
          </a:prstGeom>
          <a:noFill/>
          <a:ln w="57150" cap="flat">
            <a:solidFill>
              <a:srgbClr val="FFFFFF"/>
            </a:solidFill>
            <a:prstDash val="solid"/>
            <a:miter lim="400000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A9E8BA87-C3B1-45D3-ACF4-B2977579E663}"/>
              </a:ext>
            </a:extLst>
          </p:cNvPr>
          <p:cNvSpPr txBox="1"/>
          <p:nvPr/>
        </p:nvSpPr>
        <p:spPr>
          <a:xfrm>
            <a:off x="9430538" y="7577318"/>
            <a:ext cx="3026470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评分评优</a:t>
            </a:r>
            <a:endParaRPr lang="en-US" altLang="zh-CN" dirty="0"/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出科材料归档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25832868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正文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教学团队的重要性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如何进行教学团队的建设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/>
                </a:solidFill>
              </a:rPr>
              <a:t>实习带教中的教学活动</a:t>
            </a:r>
            <a:endParaRPr lang="en-US" altLang="zh-CN" dirty="0">
              <a:solidFill>
                <a:schemeClr val="tx1"/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教学活动的创新和探索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1318977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5BD7F-3948-48D1-BFB3-8E3D8A051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288507"/>
            <a:ext cx="11099800" cy="2120900"/>
          </a:xfrm>
        </p:spPr>
        <p:txBody>
          <a:bodyPr/>
          <a:lstStyle/>
          <a:p>
            <a:r>
              <a:rPr lang="zh-CN" altLang="en-US" dirty="0"/>
              <a:t>实习生教学活动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3AB95E-BFA6-4766-B3C0-44C38D25C6D0}"/>
              </a:ext>
            </a:extLst>
          </p:cNvPr>
          <p:cNvSpPr txBox="1"/>
          <p:nvPr/>
        </p:nvSpPr>
        <p:spPr>
          <a:xfrm>
            <a:off x="9061877" y="2635225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入科宣教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D1FFB6-A472-4040-9D29-AC62F930894E}"/>
              </a:ext>
            </a:extLst>
          </p:cNvPr>
          <p:cNvSpPr txBox="1"/>
          <p:nvPr/>
        </p:nvSpPr>
        <p:spPr>
          <a:xfrm>
            <a:off x="6774334" y="2636547"/>
            <a:ext cx="189929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小讲课</a:t>
            </a:r>
          </a:p>
        </p:txBody>
      </p:sp>
      <p:sp>
        <p:nvSpPr>
          <p:cNvPr id="10" name="流程图: 接点 9">
            <a:extLst>
              <a:ext uri="{FF2B5EF4-FFF2-40B4-BE49-F238E27FC236}">
                <a16:creationId xmlns:a16="http://schemas.microsoft.com/office/drawing/2014/main" id="{A75F39B8-EC54-4787-B887-D34E671DB24D}"/>
              </a:ext>
            </a:extLst>
          </p:cNvPr>
          <p:cNvSpPr>
            <a:spLocks noChangeAspect="1"/>
          </p:cNvSpPr>
          <p:nvPr/>
        </p:nvSpPr>
        <p:spPr>
          <a:xfrm rot="21231176">
            <a:off x="8543071" y="2842813"/>
            <a:ext cx="272193" cy="272193"/>
          </a:xfrm>
          <a:prstGeom prst="flowChartConnector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流程图: 接点 10">
            <a:extLst>
              <a:ext uri="{FF2B5EF4-FFF2-40B4-BE49-F238E27FC236}">
                <a16:creationId xmlns:a16="http://schemas.microsoft.com/office/drawing/2014/main" id="{876D75D8-FBAF-44AF-B82A-6DE836D39391}"/>
              </a:ext>
            </a:extLst>
          </p:cNvPr>
          <p:cNvSpPr>
            <a:spLocks noChangeAspect="1"/>
          </p:cNvSpPr>
          <p:nvPr/>
        </p:nvSpPr>
        <p:spPr>
          <a:xfrm rot="21231176">
            <a:off x="8543435" y="5136231"/>
            <a:ext cx="272193" cy="272193"/>
          </a:xfrm>
          <a:prstGeom prst="flowChartConnector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B0D2305-5C55-481E-B845-64A2E0117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5670" y="7294943"/>
            <a:ext cx="445047" cy="445047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F9F9B0-072F-4215-AF94-EAF73DD3C5F2}"/>
              </a:ext>
            </a:extLst>
          </p:cNvPr>
          <p:cNvCxnSpPr>
            <a:cxnSpLocks/>
          </p:cNvCxnSpPr>
          <p:nvPr/>
        </p:nvCxnSpPr>
        <p:spPr>
          <a:xfrm>
            <a:off x="8679170" y="2951633"/>
            <a:ext cx="28598" cy="4701273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AF1BC166-ABF3-49AA-86EE-CFE83B914ED2}"/>
              </a:ext>
            </a:extLst>
          </p:cNvPr>
          <p:cNvSpPr txBox="1"/>
          <p:nvPr/>
        </p:nvSpPr>
        <p:spPr>
          <a:xfrm>
            <a:off x="9025830" y="3405623"/>
            <a:ext cx="3026470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技能操作培训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5B4F206-47DD-485D-88FE-291CB4EC6F7B}"/>
              </a:ext>
            </a:extLst>
          </p:cNvPr>
          <p:cNvSpPr txBox="1"/>
          <p:nvPr/>
        </p:nvSpPr>
        <p:spPr>
          <a:xfrm>
            <a:off x="6315134" y="4920342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教学查房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BC8FA3-AE4E-4309-A2DF-9D6B05AFF5C6}"/>
              </a:ext>
            </a:extLst>
          </p:cNvPr>
          <p:cNvSpPr txBox="1"/>
          <p:nvPr/>
        </p:nvSpPr>
        <p:spPr>
          <a:xfrm>
            <a:off x="6384747" y="7139706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病例讨论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F4C7E6B-8EC0-4BA0-9031-3B4CA90575A0}"/>
              </a:ext>
            </a:extLst>
          </p:cNvPr>
          <p:cNvSpPr txBox="1"/>
          <p:nvPr/>
        </p:nvSpPr>
        <p:spPr>
          <a:xfrm>
            <a:off x="9141611" y="4962562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临床见习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3" name="图片 22" descr="图片包含 室内, 人员, 餐桌&#10;&#10;自动生成的说明">
            <a:extLst>
              <a:ext uri="{FF2B5EF4-FFF2-40B4-BE49-F238E27FC236}">
                <a16:creationId xmlns:a16="http://schemas.microsoft.com/office/drawing/2014/main" id="{373B7797-E1B0-4C90-A1BE-F60E1660E6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72781" y="3405623"/>
            <a:ext cx="5519404" cy="413955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EF1D2A9A-D2E8-42DA-A94E-850A1DAC3034}"/>
              </a:ext>
            </a:extLst>
          </p:cNvPr>
          <p:cNvSpPr txBox="1"/>
          <p:nvPr/>
        </p:nvSpPr>
        <p:spPr>
          <a:xfrm>
            <a:off x="9141611" y="7139706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出科考核</a:t>
            </a:r>
          </a:p>
        </p:txBody>
      </p:sp>
    </p:spTree>
    <p:extLst>
      <p:ext uri="{BB962C8B-B14F-4D97-AF65-F5344CB8AC3E}">
        <p14:creationId xmlns:p14="http://schemas.microsoft.com/office/powerpoint/2010/main" val="332719592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C908E0-BC2B-495C-A9F2-9310EEB92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499" y="224943"/>
            <a:ext cx="11099800" cy="1627414"/>
          </a:xfrm>
        </p:spPr>
        <p:txBody>
          <a:bodyPr/>
          <a:lstStyle/>
          <a:p>
            <a:r>
              <a:rPr lang="zh-CN" altLang="en-US" dirty="0"/>
              <a:t>入科宣教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4863677-C760-489D-962D-834963002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248" y="1923400"/>
            <a:ext cx="10446301" cy="723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9154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CE9894-F05D-48D1-B681-9E1F7B531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严肃出科考核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CEB3AE-7AE9-472F-AB07-25B4C5D01A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878" y="2900528"/>
            <a:ext cx="3160310" cy="5618328"/>
          </a:xfrm>
          <a:prstGeom prst="rect">
            <a:avLst/>
          </a:prstGeom>
        </p:spPr>
      </p:pic>
      <p:pic>
        <p:nvPicPr>
          <p:cNvPr id="5" name="图片 4" descr="图片包含 室内, 墙壁, 床&#10;&#10;自动生成的说明">
            <a:extLst>
              <a:ext uri="{FF2B5EF4-FFF2-40B4-BE49-F238E27FC236}">
                <a16:creationId xmlns:a16="http://schemas.microsoft.com/office/drawing/2014/main" id="{C4E8AA0A-6C1E-41E6-BE9E-18E9D2EDBC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956" y="2900528"/>
            <a:ext cx="3160309" cy="56183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29A22C4-00D7-4F8C-97FA-45AB1A958B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801" y="3773714"/>
            <a:ext cx="5688226" cy="426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791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正文"/>
          <p:cNvSpPr txBox="1">
            <a:spLocks noGrp="1"/>
          </p:cNvSpPr>
          <p:nvPr>
            <p:ph type="body" sz="half" idx="1"/>
          </p:nvPr>
        </p:nvSpPr>
        <p:spPr>
          <a:xfrm>
            <a:off x="5334000" y="1016302"/>
            <a:ext cx="6350000" cy="7581598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rPr lang="zh-CN" altLang="en-US" dirty="0"/>
              <a:t>博士</a:t>
            </a:r>
            <a:endParaRPr lang="en-US" altLang="zh-CN" dirty="0"/>
          </a:p>
          <a:p>
            <a:r>
              <a:rPr lang="zh-CN" altLang="en-US" dirty="0"/>
              <a:t>副主任医师</a:t>
            </a:r>
            <a:endParaRPr lang="en-US" altLang="zh-CN" dirty="0"/>
          </a:p>
          <a:p>
            <a:r>
              <a:rPr lang="zh-CN" altLang="en-US" dirty="0"/>
              <a:t>内科学教研室    副主任</a:t>
            </a:r>
            <a:endParaRPr lang="en-US" altLang="zh-CN" dirty="0"/>
          </a:p>
          <a:p>
            <a:r>
              <a:rPr lang="zh-CN" altLang="en-US" dirty="0"/>
              <a:t>新华医院住院医师规范化培训基地 内科专业基地    教学主任</a:t>
            </a:r>
            <a:endParaRPr lang="en-US" altLang="zh-CN" dirty="0"/>
          </a:p>
          <a:p>
            <a:r>
              <a:rPr lang="zh-CN" altLang="en-US" dirty="0"/>
              <a:t>新华医院教学督导委员会    委员</a:t>
            </a:r>
            <a:endParaRPr lang="en-US" altLang="zh-CN" dirty="0"/>
          </a:p>
          <a:p>
            <a:r>
              <a:rPr lang="zh-CN" altLang="en-US" dirty="0"/>
              <a:t>美国心脏协会（</a:t>
            </a:r>
            <a:r>
              <a:rPr lang="en-US" altLang="zh-CN" dirty="0"/>
              <a:t>AHA</a:t>
            </a:r>
            <a:r>
              <a:rPr lang="zh-CN" altLang="en-US" dirty="0"/>
              <a:t>）基础生命支持（</a:t>
            </a:r>
            <a:r>
              <a:rPr lang="en-US" altLang="zh-CN" dirty="0"/>
              <a:t>BLS</a:t>
            </a:r>
            <a:r>
              <a:rPr lang="zh-CN" altLang="en-US" dirty="0"/>
              <a:t>）课程    导师</a:t>
            </a:r>
            <a:endParaRPr lang="en-US" altLang="zh-CN" dirty="0"/>
          </a:p>
          <a:p>
            <a:r>
              <a:rPr lang="zh-CN" altLang="en-US" dirty="0"/>
              <a:t>美国心脏协会（</a:t>
            </a:r>
            <a:r>
              <a:rPr lang="en-US" altLang="zh-CN" dirty="0"/>
              <a:t>AHA</a:t>
            </a:r>
            <a:r>
              <a:rPr lang="zh-CN" altLang="en-US" dirty="0"/>
              <a:t>） 高级心血管生命支持（</a:t>
            </a:r>
            <a:r>
              <a:rPr lang="en-US" altLang="zh-CN" dirty="0"/>
              <a:t>ACLS</a:t>
            </a:r>
            <a:r>
              <a:rPr lang="zh-CN" altLang="en-US" dirty="0"/>
              <a:t>）课程    导师</a:t>
            </a:r>
          </a:p>
        </p:txBody>
      </p:sp>
      <p:pic>
        <p:nvPicPr>
          <p:cNvPr id="5" name="CB2E74CB-C598-4330-ADCF-CDCF5C9260EC-L0-001.jpeg" descr="CB2E74CB-C598-4330-ADCF-CDCF5C9260EC-L0-001.jpeg">
            <a:extLst>
              <a:ext uri="{FF2B5EF4-FFF2-40B4-BE49-F238E27FC236}">
                <a16:creationId xmlns:a16="http://schemas.microsoft.com/office/drawing/2014/main" id="{82EE0B5D-BE88-4503-9618-0FB9498C09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500" y="1016302"/>
            <a:ext cx="4064000" cy="6279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</p:pic>
      <p:sp>
        <p:nvSpPr>
          <p:cNvPr id="6" name="标题 5">
            <a:extLst>
              <a:ext uri="{FF2B5EF4-FFF2-40B4-BE49-F238E27FC236}">
                <a16:creationId xmlns:a16="http://schemas.microsoft.com/office/drawing/2014/main" id="{65E09B7F-8BC6-489E-9478-3C23850F6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7353300"/>
            <a:ext cx="3962400" cy="1651000"/>
          </a:xfrm>
        </p:spPr>
        <p:txBody>
          <a:bodyPr anchor="t">
            <a:normAutofit fontScale="90000"/>
          </a:bodyPr>
          <a:lstStyle/>
          <a:p>
            <a:r>
              <a:rPr lang="zh-CN" altLang="en-US" sz="4000" b="1" dirty="0"/>
              <a:t>于   瀛</a:t>
            </a:r>
            <a:br>
              <a:rPr lang="en-US" altLang="zh-CN" sz="4000" dirty="0"/>
            </a:br>
            <a:r>
              <a:rPr lang="zh-CN" altLang="en-US" sz="3100" dirty="0"/>
              <a:t>上海交通大学医学院</a:t>
            </a:r>
            <a:br>
              <a:rPr lang="en-US" altLang="zh-CN" sz="3100" dirty="0"/>
            </a:br>
            <a:r>
              <a:rPr lang="zh-CN" altLang="en-US" sz="3100" dirty="0"/>
              <a:t>附属新华医院心内科</a:t>
            </a:r>
            <a:endParaRPr lang="zh-CN" altLang="en-US" sz="4000"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正文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教学团队的重要性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如何进行教学团队的建设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实习带教中的教学活动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/>
                </a:solidFill>
              </a:rPr>
              <a:t>教学活动的创新和探索</a:t>
            </a:r>
            <a:endParaRPr lang="en-US" altLang="zh-CN" dirty="0">
              <a:solidFill>
                <a:schemeClr val="tx1"/>
              </a:solidFill>
            </a:endParaRPr>
          </a:p>
          <a:p>
            <a:pPr marL="857250" indent="-857250">
              <a:buFont typeface="+mj-ea"/>
              <a:buAutoNum type="ea1JpnChsDbPeriod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3633619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5478D4-6624-4C67-BF4E-67F12DBE0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教学查房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4CF720-D4BA-4685-9823-9B4659B5E95E}"/>
              </a:ext>
            </a:extLst>
          </p:cNvPr>
          <p:cNvSpPr txBox="1"/>
          <p:nvPr/>
        </p:nvSpPr>
        <p:spPr>
          <a:xfrm>
            <a:off x="2952080" y="3119002"/>
            <a:ext cx="1503805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传承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A55D06-3854-4172-A280-BD6D966C45AE}"/>
              </a:ext>
            </a:extLst>
          </p:cNvPr>
          <p:cNvSpPr txBox="1"/>
          <p:nvPr/>
        </p:nvSpPr>
        <p:spPr>
          <a:xfrm>
            <a:off x="8931962" y="3035546"/>
            <a:ext cx="1077218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创新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3C63F0-2B9E-43A8-9746-77662B1B55D3}"/>
              </a:ext>
            </a:extLst>
          </p:cNvPr>
          <p:cNvSpPr txBox="1"/>
          <p:nvPr/>
        </p:nvSpPr>
        <p:spPr>
          <a:xfrm>
            <a:off x="2013992" y="4433996"/>
            <a:ext cx="4488408" cy="30264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真实患者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床边教学</a:t>
            </a:r>
            <a:endParaRPr lang="en-US" altLang="zh-CN" dirty="0"/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纠错示范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提高问诊和体检能力</a:t>
            </a:r>
            <a:endParaRPr lang="en-US" altLang="zh-CN" dirty="0"/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注重人文关怀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AD7507-2D88-4818-B30F-994F8E08F023}"/>
              </a:ext>
            </a:extLst>
          </p:cNvPr>
          <p:cNvSpPr txBox="1"/>
          <p:nvPr/>
        </p:nvSpPr>
        <p:spPr>
          <a:xfrm>
            <a:off x="8372077" y="4433996"/>
            <a:ext cx="3012043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突出重点</a:t>
            </a:r>
            <a:endParaRPr lang="en-US" altLang="zh-CN" dirty="0"/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加入辅助检查</a:t>
            </a:r>
          </a:p>
        </p:txBody>
      </p:sp>
    </p:spTree>
    <p:extLst>
      <p:ext uri="{BB962C8B-B14F-4D97-AF65-F5344CB8AC3E}">
        <p14:creationId xmlns:p14="http://schemas.microsoft.com/office/powerpoint/2010/main" val="249508425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20011C-F715-4BC7-973D-21A36E225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病例讨论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0A1010-A65E-48E7-8B5D-A854BA531B4A}"/>
              </a:ext>
            </a:extLst>
          </p:cNvPr>
          <p:cNvSpPr txBox="1"/>
          <p:nvPr/>
        </p:nvSpPr>
        <p:spPr>
          <a:xfrm>
            <a:off x="8874941" y="6764431"/>
            <a:ext cx="3026470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临床思维训练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131387-E1AA-4622-8EA3-668CFC88A28C}"/>
              </a:ext>
            </a:extLst>
          </p:cNvPr>
          <p:cNvSpPr txBox="1"/>
          <p:nvPr/>
        </p:nvSpPr>
        <p:spPr>
          <a:xfrm>
            <a:off x="8931962" y="7451799"/>
            <a:ext cx="3513782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融入</a:t>
            </a:r>
            <a:r>
              <a:rPr kumimoji="0" lang="en-US" altLang="zh-CN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PBL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模式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结合手写大病史</a:t>
            </a:r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5795351-0201-472A-8FEF-E3DEDAB8A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68" y="2595088"/>
            <a:ext cx="4548533" cy="61502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A015F31-7AB9-41A3-A486-A7C7493BF1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910" y="2595088"/>
            <a:ext cx="3012750" cy="17069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80EBE37-EB13-4AC8-853F-F67FFC7482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3803" y="2611877"/>
            <a:ext cx="3088464" cy="17069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E9C73B0-09CF-4BE2-AF2E-1DCF4F6D44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857" y="4737487"/>
            <a:ext cx="2991804" cy="165557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68D9E8D-375E-4566-BB23-5F29406655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961" y="4737487"/>
            <a:ext cx="3105450" cy="17011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A0F4697-1F9B-4E88-AF60-C2F36FDA17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616" y="6944010"/>
            <a:ext cx="3059100" cy="16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8658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标题"/>
          <p:cNvSpPr txBox="1">
            <a:spLocks noGrp="1"/>
          </p:cNvSpPr>
          <p:nvPr>
            <p:ph type="title"/>
          </p:nvPr>
        </p:nvSpPr>
        <p:spPr>
          <a:xfrm>
            <a:off x="5141450" y="5774871"/>
            <a:ext cx="3012185" cy="21209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  <a:endParaRPr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FD92D6D-4D2F-4B90-8283-5894894B2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358" y="2718593"/>
            <a:ext cx="10186084" cy="228883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标题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目    录</a:t>
            </a:r>
            <a:endParaRPr dirty="0"/>
          </a:p>
        </p:txBody>
      </p:sp>
      <p:sp>
        <p:nvSpPr>
          <p:cNvPr id="127" name="正文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857250" indent="-857250">
              <a:buFont typeface="+mj-ea"/>
              <a:buAutoNum type="ea1JpnChsDbPeriod"/>
            </a:pPr>
            <a:r>
              <a:rPr lang="zh-CN" altLang="en-US" dirty="0"/>
              <a:t>教学团队的重要性</a:t>
            </a:r>
            <a:endParaRPr lang="en-US" altLang="zh-CN" dirty="0"/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/>
              <a:t>如何进行教学团队的建设</a:t>
            </a:r>
            <a:endParaRPr lang="en-US" altLang="zh-CN" dirty="0"/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/>
              <a:t>实习带教中的教学活动</a:t>
            </a:r>
            <a:endParaRPr lang="en-US" altLang="zh-CN" dirty="0"/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/>
              <a:t>教学活动的创新和探索</a:t>
            </a:r>
            <a:endParaRPr lang="en-US" altLang="zh-CN" dirty="0"/>
          </a:p>
          <a:p>
            <a:pPr marL="857250" indent="-857250">
              <a:buFont typeface="+mj-ea"/>
              <a:buAutoNum type="ea1JpnChsDbPeriod"/>
            </a:pP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正文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857250" indent="-857250">
              <a:buFont typeface="+mj-ea"/>
              <a:buAutoNum type="ea1JpnChsDbPeriod"/>
            </a:pPr>
            <a:r>
              <a:rPr lang="zh-CN" altLang="en-US" dirty="0"/>
              <a:t>教学团队的重要性</a:t>
            </a:r>
            <a:endParaRPr lang="en-US" altLang="zh-CN" dirty="0"/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如何进行教学团队的建设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实习带教中的教学活动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教学活动的创新和探索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3216313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>
            <a:extLst>
              <a:ext uri="{FF2B5EF4-FFF2-40B4-BE49-F238E27FC236}">
                <a16:creationId xmlns:a16="http://schemas.microsoft.com/office/drawing/2014/main" id="{3729B1A0-CA07-4AC2-B420-A3492960F517}"/>
              </a:ext>
            </a:extLst>
          </p:cNvPr>
          <p:cNvSpPr/>
          <p:nvPr/>
        </p:nvSpPr>
        <p:spPr>
          <a:xfrm>
            <a:off x="3860798" y="3405414"/>
            <a:ext cx="5167086" cy="3871088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6586CE1-A464-49B1-A739-1C5AB581C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教学团队的重要性</a:t>
            </a:r>
          </a:p>
        </p:txBody>
      </p:sp>
      <p:sp>
        <p:nvSpPr>
          <p:cNvPr id="2" name="流程图: 接点 1">
            <a:extLst>
              <a:ext uri="{FF2B5EF4-FFF2-40B4-BE49-F238E27FC236}">
                <a16:creationId xmlns:a16="http://schemas.microsoft.com/office/drawing/2014/main" id="{17D05404-94E3-4E1C-8F67-0624F66DE66A}"/>
              </a:ext>
            </a:extLst>
          </p:cNvPr>
          <p:cNvSpPr/>
          <p:nvPr/>
        </p:nvSpPr>
        <p:spPr>
          <a:xfrm>
            <a:off x="5196113" y="4597402"/>
            <a:ext cx="2496457" cy="2481342"/>
          </a:xfrm>
          <a:prstGeom prst="flowChartConnec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36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师资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1668FE-0F08-4FFD-BCCA-339D07320C31}"/>
              </a:ext>
            </a:extLst>
          </p:cNvPr>
          <p:cNvSpPr txBox="1"/>
          <p:nvPr/>
        </p:nvSpPr>
        <p:spPr>
          <a:xfrm>
            <a:off x="5905732" y="2714604"/>
            <a:ext cx="1077218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时间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929892-D4CF-4AF6-9769-EF23E44CA7A9}"/>
              </a:ext>
            </a:extLst>
          </p:cNvPr>
          <p:cNvSpPr txBox="1"/>
          <p:nvPr/>
        </p:nvSpPr>
        <p:spPr>
          <a:xfrm>
            <a:off x="2705334" y="6932818"/>
            <a:ext cx="1077218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专业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D5233A-0C65-4722-8CCA-AFF810F1CC92}"/>
              </a:ext>
            </a:extLst>
          </p:cNvPr>
          <p:cNvSpPr txBox="1"/>
          <p:nvPr/>
        </p:nvSpPr>
        <p:spPr>
          <a:xfrm>
            <a:off x="9156932" y="6882617"/>
            <a:ext cx="1077218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特长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6DB4FC6C-8BF0-4786-8060-733F9BE269F6}"/>
              </a:ext>
            </a:extLst>
          </p:cNvPr>
          <p:cNvSpPr/>
          <p:nvPr/>
        </p:nvSpPr>
        <p:spPr>
          <a:xfrm rot="10800000">
            <a:off x="3911598" y="4529079"/>
            <a:ext cx="5116288" cy="37864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82CD2A-DEAB-461D-B07F-B26C841379CA}"/>
              </a:ext>
            </a:extLst>
          </p:cNvPr>
          <p:cNvSpPr txBox="1"/>
          <p:nvPr/>
        </p:nvSpPr>
        <p:spPr>
          <a:xfrm>
            <a:off x="1483035" y="4189432"/>
            <a:ext cx="2186496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责任</a:t>
            </a:r>
            <a:r>
              <a:rPr kumimoji="0" lang="en-US" altLang="zh-CN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/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热情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A35CFD-5C8F-47E9-8213-F8FEA2E426A1}"/>
              </a:ext>
            </a:extLst>
          </p:cNvPr>
          <p:cNvSpPr txBox="1"/>
          <p:nvPr/>
        </p:nvSpPr>
        <p:spPr>
          <a:xfrm>
            <a:off x="9156929" y="4189432"/>
            <a:ext cx="2186496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经验</a:t>
            </a:r>
            <a:r>
              <a:rPr kumimoji="0" lang="en-US" altLang="zh-CN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/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成长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164FF3-9A59-4126-ABF0-39588688052A}"/>
              </a:ext>
            </a:extLst>
          </p:cNvPr>
          <p:cNvSpPr txBox="1"/>
          <p:nvPr/>
        </p:nvSpPr>
        <p:spPr>
          <a:xfrm>
            <a:off x="5409152" y="8458223"/>
            <a:ext cx="2186496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榜样</a:t>
            </a:r>
            <a:r>
              <a:rPr kumimoji="0" lang="en-US" altLang="zh-CN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/</a:t>
            </a:r>
            <a:r>
              <a:rPr lang="zh-CN" altLang="en-US" dirty="0"/>
              <a:t>示范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9851717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正文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教学团队的重要性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/>
              <a:t>如何进行教学团队的建设</a:t>
            </a:r>
            <a:endParaRPr lang="en-US" altLang="zh-CN" dirty="0"/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实习带教中的教学活动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教学活动的创新和探索</a:t>
            </a:r>
            <a:endParaRPr lang="en-US" altLang="zh-CN" dirty="0">
              <a:solidFill>
                <a:schemeClr val="tx1">
                  <a:lumMod val="50000"/>
                </a:schemeClr>
              </a:solidFill>
            </a:endParaRPr>
          </a:p>
          <a:p>
            <a:pPr marL="857250" indent="-857250">
              <a:buFont typeface="+mj-ea"/>
              <a:buAutoNum type="ea1JpnChsDbPeriod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7692110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FFEFA21-7327-4503-B729-127F9F5FA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17729"/>
            <a:ext cx="11099800" cy="1677894"/>
          </a:xfrm>
        </p:spPr>
        <p:txBody>
          <a:bodyPr/>
          <a:lstStyle/>
          <a:p>
            <a:r>
              <a:rPr lang="zh-CN" altLang="en-US" dirty="0"/>
              <a:t>组织构架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010F3E-93A4-4C37-9773-23ECA300D782}"/>
              </a:ext>
            </a:extLst>
          </p:cNvPr>
          <p:cNvSpPr txBox="1"/>
          <p:nvPr/>
        </p:nvSpPr>
        <p:spPr>
          <a:xfrm>
            <a:off x="4860410" y="1905495"/>
            <a:ext cx="3283978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科室行政主任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第一责任人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B13847-E153-4940-896A-A6161CEA0376}"/>
              </a:ext>
            </a:extLst>
          </p:cNvPr>
          <p:cNvSpPr txBox="1"/>
          <p:nvPr/>
        </p:nvSpPr>
        <p:spPr>
          <a:xfrm>
            <a:off x="5024365" y="3704533"/>
            <a:ext cx="3026470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（教学主任）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44CA0DA-257E-4023-AF77-76A32335757D}"/>
              </a:ext>
            </a:extLst>
          </p:cNvPr>
          <p:cNvSpPr txBox="1"/>
          <p:nvPr/>
        </p:nvSpPr>
        <p:spPr>
          <a:xfrm>
            <a:off x="4249101" y="4728484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教学干事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3D98760-D3BD-4521-B2A9-91FF8D304E01}"/>
              </a:ext>
            </a:extLst>
          </p:cNvPr>
          <p:cNvSpPr txBox="1"/>
          <p:nvPr/>
        </p:nvSpPr>
        <p:spPr>
          <a:xfrm>
            <a:off x="7449904" y="7054360"/>
            <a:ext cx="2377385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医疗小组带教老师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3CC7D9-3B98-44D2-AE63-9CDC85B2EBF8}"/>
              </a:ext>
            </a:extLst>
          </p:cNvPr>
          <p:cNvSpPr txBox="1"/>
          <p:nvPr/>
        </p:nvSpPr>
        <p:spPr>
          <a:xfrm>
            <a:off x="3720769" y="7054361"/>
            <a:ext cx="2051844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教学活动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带教</a:t>
            </a: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老师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F485AA-CD15-404F-8482-BD80E9622F9E}"/>
              </a:ext>
            </a:extLst>
          </p:cNvPr>
          <p:cNvSpPr txBox="1"/>
          <p:nvPr/>
        </p:nvSpPr>
        <p:spPr>
          <a:xfrm>
            <a:off x="1109650" y="5317697"/>
            <a:ext cx="2051844" cy="1272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临床见习</a:t>
            </a:r>
            <a:endParaRPr kumimoji="0" lang="en-US" altLang="zh-CN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带教老师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1968C4A-3746-4BB6-B38E-8755D51FF695}"/>
              </a:ext>
            </a:extLst>
          </p:cNvPr>
          <p:cNvSpPr txBox="1"/>
          <p:nvPr/>
        </p:nvSpPr>
        <p:spPr>
          <a:xfrm>
            <a:off x="9456452" y="5540355"/>
            <a:ext cx="2516948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考核小组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EA4665B-32C0-41C8-9E37-7F8A128219B7}"/>
              </a:ext>
            </a:extLst>
          </p:cNvPr>
          <p:cNvCxnSpPr>
            <a:stCxn id="14" idx="2"/>
          </p:cNvCxnSpPr>
          <p:nvPr/>
        </p:nvCxnSpPr>
        <p:spPr>
          <a:xfrm>
            <a:off x="6502399" y="3177638"/>
            <a:ext cx="0" cy="50493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  <a:headEnd type="none" w="med" len="med"/>
            <a:tailEnd type="non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9924F19-EA75-41F2-81E1-4830D9B2384E}"/>
              </a:ext>
            </a:extLst>
          </p:cNvPr>
          <p:cNvCxnSpPr>
            <a:cxnSpLocks/>
          </p:cNvCxnSpPr>
          <p:nvPr/>
        </p:nvCxnSpPr>
        <p:spPr>
          <a:xfrm>
            <a:off x="6502399" y="4391901"/>
            <a:ext cx="0" cy="2196893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弧形 25">
            <a:extLst>
              <a:ext uri="{FF2B5EF4-FFF2-40B4-BE49-F238E27FC236}">
                <a16:creationId xmlns:a16="http://schemas.microsoft.com/office/drawing/2014/main" id="{EBFBC812-4EDC-4440-B4BD-E36AD36FDB5D}"/>
              </a:ext>
            </a:extLst>
          </p:cNvPr>
          <p:cNvSpPr/>
          <p:nvPr/>
        </p:nvSpPr>
        <p:spPr>
          <a:xfrm rot="8183075">
            <a:off x="2435283" y="-1793856"/>
            <a:ext cx="8424513" cy="8424081"/>
          </a:xfrm>
          <a:prstGeom prst="arc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1" name="流程图: 接点 30">
            <a:extLst>
              <a:ext uri="{FF2B5EF4-FFF2-40B4-BE49-F238E27FC236}">
                <a16:creationId xmlns:a16="http://schemas.microsoft.com/office/drawing/2014/main" id="{7EFAC254-360C-420E-9DD8-D010530865C8}"/>
              </a:ext>
            </a:extLst>
          </p:cNvPr>
          <p:cNvSpPr/>
          <p:nvPr/>
        </p:nvSpPr>
        <p:spPr>
          <a:xfrm>
            <a:off x="3474027" y="5260965"/>
            <a:ext cx="246742" cy="309774"/>
          </a:xfrm>
          <a:prstGeom prst="flowChartConnector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2" name="流程图: 接点 31">
            <a:extLst>
              <a:ext uri="{FF2B5EF4-FFF2-40B4-BE49-F238E27FC236}">
                <a16:creationId xmlns:a16="http://schemas.microsoft.com/office/drawing/2014/main" id="{7FCE65C7-AC55-4091-9071-57ECD9712C63}"/>
              </a:ext>
            </a:extLst>
          </p:cNvPr>
          <p:cNvSpPr/>
          <p:nvPr/>
        </p:nvSpPr>
        <p:spPr>
          <a:xfrm>
            <a:off x="9333081" y="5305901"/>
            <a:ext cx="246742" cy="309774"/>
          </a:xfrm>
          <a:prstGeom prst="flowChartConnector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3" name="流程图: 接点 32">
            <a:extLst>
              <a:ext uri="{FF2B5EF4-FFF2-40B4-BE49-F238E27FC236}">
                <a16:creationId xmlns:a16="http://schemas.microsoft.com/office/drawing/2014/main" id="{C2AD4BFF-DB20-4BDB-B360-2D8243DDA877}"/>
              </a:ext>
            </a:extLst>
          </p:cNvPr>
          <p:cNvSpPr/>
          <p:nvPr/>
        </p:nvSpPr>
        <p:spPr>
          <a:xfrm>
            <a:off x="7927464" y="6234412"/>
            <a:ext cx="246742" cy="309774"/>
          </a:xfrm>
          <a:prstGeom prst="flowChartConnector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4" name="流程图: 接点 33">
            <a:extLst>
              <a:ext uri="{FF2B5EF4-FFF2-40B4-BE49-F238E27FC236}">
                <a16:creationId xmlns:a16="http://schemas.microsoft.com/office/drawing/2014/main" id="{B110FA9E-B816-421C-83F8-E37CA52083CD}"/>
              </a:ext>
            </a:extLst>
          </p:cNvPr>
          <p:cNvSpPr/>
          <p:nvPr/>
        </p:nvSpPr>
        <p:spPr>
          <a:xfrm>
            <a:off x="5028281" y="6227723"/>
            <a:ext cx="246742" cy="309774"/>
          </a:xfrm>
          <a:prstGeom prst="flowChartConnector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1168484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9B4C0B1-AB16-4769-85D5-F096B7052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351809"/>
            <a:ext cx="11099800" cy="1545230"/>
          </a:xfrm>
        </p:spPr>
        <p:txBody>
          <a:bodyPr>
            <a:normAutofit/>
          </a:bodyPr>
          <a:lstStyle/>
          <a:p>
            <a:r>
              <a:rPr lang="zh-CN" altLang="en-US" dirty="0"/>
              <a:t>教学团队建设内容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B4D615-5280-4179-B3B8-EEDFE9EF3C1E}"/>
              </a:ext>
            </a:extLst>
          </p:cNvPr>
          <p:cNvSpPr txBox="1"/>
          <p:nvPr/>
        </p:nvSpPr>
        <p:spPr>
          <a:xfrm>
            <a:off x="5295051" y="2201265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组织构架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E83196-DAB8-4A52-92B3-309D8C2D884C}"/>
              </a:ext>
            </a:extLst>
          </p:cNvPr>
          <p:cNvSpPr txBox="1"/>
          <p:nvPr/>
        </p:nvSpPr>
        <p:spPr>
          <a:xfrm>
            <a:off x="6889691" y="3212791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相关制度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AAD4A2-4F52-40B5-8E52-53CD3E70746F}"/>
              </a:ext>
            </a:extLst>
          </p:cNvPr>
          <p:cNvSpPr txBox="1"/>
          <p:nvPr/>
        </p:nvSpPr>
        <p:spPr>
          <a:xfrm>
            <a:off x="4093627" y="3613482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教学大纲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15E688-5718-4616-AFF5-75C17B354334}"/>
              </a:ext>
            </a:extLst>
          </p:cNvPr>
          <p:cNvSpPr txBox="1"/>
          <p:nvPr/>
        </p:nvSpPr>
        <p:spPr>
          <a:xfrm>
            <a:off x="1699960" y="6208574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教学活动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DB4772-9456-4633-9E93-07B3714A3DB6}"/>
              </a:ext>
            </a:extLst>
          </p:cNvPr>
          <p:cNvSpPr txBox="1"/>
          <p:nvPr/>
        </p:nvSpPr>
        <p:spPr>
          <a:xfrm>
            <a:off x="5743291" y="5864890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过程管理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DE2DF5-E4F1-4BA1-A715-727EA150B496}"/>
              </a:ext>
            </a:extLst>
          </p:cNvPr>
          <p:cNvSpPr txBox="1"/>
          <p:nvPr/>
        </p:nvSpPr>
        <p:spPr>
          <a:xfrm>
            <a:off x="9789884" y="6305193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出科考核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1279A0-0535-496D-925C-3CD34B4CE626}"/>
              </a:ext>
            </a:extLst>
          </p:cNvPr>
          <p:cNvSpPr txBox="1"/>
          <p:nvPr/>
        </p:nvSpPr>
        <p:spPr>
          <a:xfrm>
            <a:off x="3531564" y="6992561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台账管理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132107F-B2C8-4FBA-9CF3-9AE123E7A18B}"/>
              </a:ext>
            </a:extLst>
          </p:cNvPr>
          <p:cNvSpPr txBox="1"/>
          <p:nvPr/>
        </p:nvSpPr>
        <p:spPr>
          <a:xfrm>
            <a:off x="7915613" y="7018200"/>
            <a:ext cx="20518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资料保存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D089D18-56F5-49DF-AFF2-2DBD19296B50}"/>
              </a:ext>
            </a:extLst>
          </p:cNvPr>
          <p:cNvCxnSpPr/>
          <p:nvPr/>
        </p:nvCxnSpPr>
        <p:spPr>
          <a:xfrm>
            <a:off x="6393544" y="3067710"/>
            <a:ext cx="0" cy="2278743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6A0FCA9-269F-4FB9-A84B-3637073E03DC}"/>
              </a:ext>
            </a:extLst>
          </p:cNvPr>
          <p:cNvCxnSpPr>
            <a:cxnSpLocks/>
          </p:cNvCxnSpPr>
          <p:nvPr/>
        </p:nvCxnSpPr>
        <p:spPr>
          <a:xfrm>
            <a:off x="4122655" y="4397829"/>
            <a:ext cx="2227346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D8B96D7-85E9-4E50-892C-CECBF005984B}"/>
              </a:ext>
            </a:extLst>
          </p:cNvPr>
          <p:cNvCxnSpPr>
            <a:cxnSpLocks/>
          </p:cNvCxnSpPr>
          <p:nvPr/>
        </p:nvCxnSpPr>
        <p:spPr>
          <a:xfrm>
            <a:off x="6454269" y="3985467"/>
            <a:ext cx="2680551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628E3C9-8F6C-45A8-B310-A8233D3BE900}"/>
              </a:ext>
            </a:extLst>
          </p:cNvPr>
          <p:cNvCxnSpPr>
            <a:cxnSpLocks/>
          </p:cNvCxnSpPr>
          <p:nvPr/>
        </p:nvCxnSpPr>
        <p:spPr>
          <a:xfrm>
            <a:off x="2580141" y="5346453"/>
            <a:ext cx="8378145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EF32FCC-E034-4341-B3D0-9D4F3A5424FE}"/>
              </a:ext>
            </a:extLst>
          </p:cNvPr>
          <p:cNvCxnSpPr>
            <a:cxnSpLocks/>
          </p:cNvCxnSpPr>
          <p:nvPr/>
        </p:nvCxnSpPr>
        <p:spPr>
          <a:xfrm>
            <a:off x="2623683" y="5346453"/>
            <a:ext cx="0" cy="759402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3CB95C8-E05C-417C-8FDA-16AD776FA960}"/>
              </a:ext>
            </a:extLst>
          </p:cNvPr>
          <p:cNvCxnSpPr>
            <a:cxnSpLocks/>
          </p:cNvCxnSpPr>
          <p:nvPr/>
        </p:nvCxnSpPr>
        <p:spPr>
          <a:xfrm>
            <a:off x="10929258" y="5346453"/>
            <a:ext cx="0" cy="862121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BEBAEFB2-0A9D-4629-B8F3-41745ECEC0AC}"/>
              </a:ext>
            </a:extLst>
          </p:cNvPr>
          <p:cNvCxnSpPr/>
          <p:nvPr/>
        </p:nvCxnSpPr>
        <p:spPr>
          <a:xfrm>
            <a:off x="6393544" y="5346453"/>
            <a:ext cx="0" cy="49219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E9461C3-12B8-4198-BDF9-E348106D7E79}"/>
              </a:ext>
            </a:extLst>
          </p:cNvPr>
          <p:cNvCxnSpPr>
            <a:cxnSpLocks/>
          </p:cNvCxnSpPr>
          <p:nvPr/>
        </p:nvCxnSpPr>
        <p:spPr>
          <a:xfrm>
            <a:off x="4601028" y="5346453"/>
            <a:ext cx="0" cy="1518804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3F64F01-3A9E-413A-969F-D8D1F7561234}"/>
              </a:ext>
            </a:extLst>
          </p:cNvPr>
          <p:cNvCxnSpPr/>
          <p:nvPr/>
        </p:nvCxnSpPr>
        <p:spPr>
          <a:xfrm>
            <a:off x="8795657" y="5346453"/>
            <a:ext cx="0" cy="1518804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72936749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DE9B57F-2640-41B8-B6E4-C31706A0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298823"/>
            <a:ext cx="11099800" cy="1624106"/>
          </a:xfrm>
        </p:spPr>
        <p:txBody>
          <a:bodyPr/>
          <a:lstStyle/>
          <a:p>
            <a:r>
              <a:rPr lang="zh-CN" altLang="en-US" dirty="0"/>
              <a:t>教学大纲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45148E-7FD9-4D3F-BE23-19E128C921CE}"/>
              </a:ext>
            </a:extLst>
          </p:cNvPr>
          <p:cNvSpPr txBox="1"/>
          <p:nvPr/>
        </p:nvSpPr>
        <p:spPr>
          <a:xfrm>
            <a:off x="4167263" y="2303995"/>
            <a:ext cx="497572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3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心内科（临床五年制）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454FDA-3002-4914-AF42-1E2476AAC86F}"/>
              </a:ext>
            </a:extLst>
          </p:cNvPr>
          <p:cNvSpPr txBox="1"/>
          <p:nvPr/>
        </p:nvSpPr>
        <p:spPr>
          <a:xfrm>
            <a:off x="1308425" y="4059797"/>
            <a:ext cx="11099801" cy="18569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zh-CN" b="1" dirty="0"/>
              <a:t>一．目的要求</a:t>
            </a:r>
            <a:endParaRPr lang="zh-CN" altLang="zh-CN" dirty="0"/>
          </a:p>
          <a:p>
            <a:pPr algn="l"/>
            <a:r>
              <a:rPr lang="en-US" altLang="zh-CN" dirty="0"/>
              <a:t>       </a:t>
            </a:r>
            <a:r>
              <a:rPr lang="zh-CN" altLang="zh-CN" dirty="0"/>
              <a:t>通过结合实际病案，灵活运用课堂学到的理论知识，提高临床对心血管疾病分析及诊断能力。</a:t>
            </a:r>
            <a:endParaRPr kumimoji="0" lang="zh-CN" alt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47010251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768</Words>
  <Application>Microsoft Office PowerPoint</Application>
  <PresentationFormat>自定义</PresentationFormat>
  <Paragraphs>150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Helvetica Light</vt:lpstr>
      <vt:lpstr>Helvetica Neue</vt:lpstr>
      <vt:lpstr>宋体</vt:lpstr>
      <vt:lpstr>Helvetica</vt:lpstr>
      <vt:lpstr>Gradient</vt:lpstr>
      <vt:lpstr>教学团队建设在本科实习教学中的重要作用</vt:lpstr>
      <vt:lpstr>于   瀛 上海交通大学医学院 附属新华医院心内科</vt:lpstr>
      <vt:lpstr>目    录</vt:lpstr>
      <vt:lpstr>PowerPoint 演示文稿</vt:lpstr>
      <vt:lpstr>教学团队的重要性</vt:lpstr>
      <vt:lpstr>PowerPoint 演示文稿</vt:lpstr>
      <vt:lpstr>组织构架</vt:lpstr>
      <vt:lpstr>教学团队建设内容</vt:lpstr>
      <vt:lpstr>教学大纲</vt:lpstr>
      <vt:lpstr>教学大纲</vt:lpstr>
      <vt:lpstr>PowerPoint 演示文稿</vt:lpstr>
      <vt:lpstr>PowerPoint 演示文稿</vt:lpstr>
      <vt:lpstr>合理安排教学活动</vt:lpstr>
      <vt:lpstr>合理安排教学活动</vt:lpstr>
      <vt:lpstr>过程管理</vt:lpstr>
      <vt:lpstr>PowerPoint 演示文稿</vt:lpstr>
      <vt:lpstr>实习生教学活动</vt:lpstr>
      <vt:lpstr>入科宣教</vt:lpstr>
      <vt:lpstr>严肃出科考核</vt:lpstr>
      <vt:lpstr>PowerPoint 演示文稿</vt:lpstr>
      <vt:lpstr>教学查房</vt:lpstr>
      <vt:lpstr>病例讨论</vt:lpstr>
      <vt:lpstr>谢谢！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教学团队建设在本科实习教学中的作用</dc:title>
  <dc:creator>qiexing;学教育技术，上教育技术论坛！http://www.etthink.com</dc:creator>
  <cp:keywords>学教育技术，上教育技术论坛！http/www.etthink.com</cp:keywords>
  <cp:lastModifiedBy>qiexing</cp:lastModifiedBy>
  <cp:revision>47</cp:revision>
  <dcterms:modified xsi:type="dcterms:W3CDTF">2019-01-10T12:12:11Z</dcterms:modified>
</cp:coreProperties>
</file>