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228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7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50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2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46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44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79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375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5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723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F0114-2994-4110-B811-BB33975EC55D}" type="datetimeFigureOut">
              <a:rPr lang="zh-CN" altLang="en-US" smtClean="0"/>
              <a:t>2011/8/24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655F8-E184-4A70-BF51-55AED1CDE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467544" y="764704"/>
            <a:ext cx="8366750" cy="1008112"/>
            <a:chOff x="895698" y="1052736"/>
            <a:chExt cx="5548510" cy="1008112"/>
          </a:xfrm>
        </p:grpSpPr>
        <p:sp>
          <p:nvSpPr>
            <p:cNvPr id="4" name="圆角矩形 3"/>
            <p:cNvSpPr/>
            <p:nvPr/>
          </p:nvSpPr>
          <p:spPr>
            <a:xfrm flipV="1">
              <a:off x="899592" y="1052736"/>
              <a:ext cx="5544616" cy="1008112"/>
            </a:xfrm>
            <a:prstGeom prst="roundRect">
              <a:avLst>
                <a:gd name="adj" fmla="val 39682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895698" y="1052736"/>
              <a:ext cx="1872208" cy="1008112"/>
            </a:xfrm>
            <a:prstGeom prst="round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57491" y="1087925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强化文字：在文字下方添加与文字色彩对比强烈的自绘图形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flipV="1">
            <a:off x="481079" y="1988840"/>
            <a:ext cx="8366750" cy="1008112"/>
            <a:chOff x="895698" y="1052736"/>
            <a:chExt cx="5548510" cy="100811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3" name="圆角矩形 12"/>
            <p:cNvSpPr/>
            <p:nvPr/>
          </p:nvSpPr>
          <p:spPr>
            <a:xfrm flipV="1">
              <a:off x="899592" y="1052736"/>
              <a:ext cx="5544616" cy="1008112"/>
            </a:xfrm>
            <a:prstGeom prst="roundRect">
              <a:avLst>
                <a:gd name="adj" fmla="val 396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95698" y="1052736"/>
              <a:ext cx="1872208" cy="1008112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71026" y="2312061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强化文字：在文字下方添加与文字色彩对比强烈的自绘图形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V="1">
            <a:off x="467544" y="3284984"/>
            <a:ext cx="8366750" cy="1008112"/>
            <a:chOff x="895698" y="1052736"/>
            <a:chExt cx="5548510" cy="100811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" name="圆角矩形 16"/>
            <p:cNvSpPr/>
            <p:nvPr/>
          </p:nvSpPr>
          <p:spPr>
            <a:xfrm flipV="1">
              <a:off x="899592" y="1052736"/>
              <a:ext cx="5544616" cy="1008112"/>
            </a:xfrm>
            <a:prstGeom prst="roundRect">
              <a:avLst>
                <a:gd name="adj" fmla="val 396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895698" y="1052736"/>
              <a:ext cx="1872208" cy="1008112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57491" y="3608205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强化文字：在文字下方添加与文字色彩对比强烈的自绘图形</a:t>
            </a:r>
            <a:endParaRPr lang="zh-CN" alt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flipV="1">
            <a:off x="481079" y="4472301"/>
            <a:ext cx="8366750" cy="1008112"/>
            <a:chOff x="895698" y="1052736"/>
            <a:chExt cx="5548510" cy="1008112"/>
          </a:xfrm>
          <a:solidFill>
            <a:schemeClr val="bg1">
              <a:lumMod val="75000"/>
            </a:schemeClr>
          </a:solidFill>
        </p:grpSpPr>
        <p:sp>
          <p:nvSpPr>
            <p:cNvPr id="21" name="圆角矩形 20"/>
            <p:cNvSpPr/>
            <p:nvPr/>
          </p:nvSpPr>
          <p:spPr>
            <a:xfrm flipV="1">
              <a:off x="899592" y="1052736"/>
              <a:ext cx="5544616" cy="1008112"/>
            </a:xfrm>
            <a:prstGeom prst="roundRect">
              <a:avLst>
                <a:gd name="adj" fmla="val 3968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895698" y="1052736"/>
              <a:ext cx="1872208" cy="1008112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71026" y="4795522"/>
            <a:ext cx="818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强化文字：在文字下方添加与文字色彩对比强烈的自绘图形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864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27584" y="1973013"/>
            <a:ext cx="5448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一、财产损失保险的概念及分类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89113" y="2728437"/>
            <a:ext cx="5167313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6731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636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0541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D60093"/>
                </a:solidFill>
              </a:rPr>
              <a:t>财产损失保险</a:t>
            </a:r>
            <a:r>
              <a:rPr lang="zh-CN" altLang="en-US" sz="2800" b="0" dirty="0"/>
              <a:t>，是指以各种</a:t>
            </a:r>
            <a:r>
              <a:rPr lang="zh-CN" altLang="en-US" sz="2800" dirty="0"/>
              <a:t>有形的</a:t>
            </a:r>
            <a:r>
              <a:rPr lang="zh-CN" altLang="en-US" sz="2800" b="0" dirty="0"/>
              <a:t>物质财产作为保险标的，对其因遭受保险事故而导致的损失由保险人进行补偿的保险。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39838" y="620688"/>
            <a:ext cx="5334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§1    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概    述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5226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27584" y="1973013"/>
            <a:ext cx="5448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一、财产损失保险的概念及分类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39838" y="620688"/>
            <a:ext cx="5334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§1    </a:t>
            </a:r>
            <a:r>
              <a:rPr lang="zh-CN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概    述</a:t>
            </a:r>
            <a:endParaRPr lang="zh-CN" altLang="en-US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1875" y="3284984"/>
            <a:ext cx="6048672" cy="26447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820910" y="2888015"/>
            <a:ext cx="2583943" cy="79393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5788" y="302508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财产损失保险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3866272"/>
            <a:ext cx="5976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    以各种</a:t>
            </a:r>
            <a:r>
              <a:rPr lang="zh-CN" alt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有形的物质财产</a:t>
            </a:r>
            <a:r>
              <a:rPr lang="zh-CN" altLang="en-US" sz="2800" dirty="0" smtClean="0">
                <a:latin typeface="华文中宋" pitchFamily="2" charset="-122"/>
                <a:ea typeface="华文中宋" pitchFamily="2" charset="-122"/>
              </a:rPr>
              <a:t>作为保险标的，对其因遭受保险事故而导致的损失由保险人进行补偿的保险。</a:t>
            </a:r>
          </a:p>
          <a:p>
            <a:endParaRPr lang="zh-CN" altLang="en-US" sz="2800" dirty="0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208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35086" y="2132856"/>
            <a:ext cx="8118475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zh-CN" altLang="en-US" sz="2800" dirty="0">
                <a:solidFill>
                  <a:srgbClr val="000099"/>
                </a:solidFill>
                <a:ea typeface="隶书" pitchFamily="49" charset="-122"/>
              </a:rPr>
              <a:t>第一阶段|：</a:t>
            </a:r>
            <a:r>
              <a:rPr lang="zh-CN" altLang="en-US" sz="2800" dirty="0">
                <a:solidFill>
                  <a:srgbClr val="800000"/>
                </a:solidFill>
                <a:ea typeface="隶书" pitchFamily="49" charset="-122"/>
              </a:rPr>
              <a:t>1914年    马恩河战役      坦能堡战役</a:t>
            </a:r>
            <a:endParaRPr lang="zh-CN" altLang="en-US" sz="2800" dirty="0">
              <a:solidFill>
                <a:srgbClr val="800000"/>
              </a:solidFill>
            </a:endParaRPr>
          </a:p>
          <a:p>
            <a:pPr algn="just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zh-CN" altLang="en-US" sz="2800" dirty="0">
                <a:solidFill>
                  <a:srgbClr val="000099"/>
                </a:solidFill>
                <a:ea typeface="隶书" pitchFamily="49" charset="-122"/>
              </a:rPr>
              <a:t>第二阶段：</a:t>
            </a:r>
            <a:r>
              <a:rPr lang="zh-CN" altLang="en-US" sz="2800" dirty="0">
                <a:solidFill>
                  <a:srgbClr val="800000"/>
                </a:solidFill>
                <a:ea typeface="隶书" pitchFamily="49" charset="-122"/>
              </a:rPr>
              <a:t>1915—1916年 凡尔登战役和索姆河战役 日德兰海战</a:t>
            </a:r>
            <a:endParaRPr lang="zh-CN" altLang="en-US" sz="2800" dirty="0">
              <a:solidFill>
                <a:srgbClr val="800000"/>
              </a:solidFill>
            </a:endParaRPr>
          </a:p>
          <a:p>
            <a:pPr algn="just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zh-CN" altLang="en-US" sz="2800" dirty="0">
                <a:solidFill>
                  <a:srgbClr val="000099"/>
                </a:solidFill>
                <a:ea typeface="隶书" pitchFamily="49" charset="-122"/>
              </a:rPr>
              <a:t>第三阶段：</a:t>
            </a:r>
            <a:r>
              <a:rPr lang="zh-CN" altLang="en-US" sz="2800" dirty="0">
                <a:solidFill>
                  <a:srgbClr val="800000"/>
                </a:solidFill>
                <a:ea typeface="隶书" pitchFamily="49" charset="-122"/>
              </a:rPr>
              <a:t>1917年  无限制潜艇战</a:t>
            </a:r>
            <a:endParaRPr lang="zh-CN" altLang="en-US" sz="2800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lang="zh-CN" altLang="en-US" sz="2800" dirty="0">
                <a:solidFill>
                  <a:srgbClr val="000099"/>
                </a:solidFill>
                <a:ea typeface="隶书" pitchFamily="49" charset="-122"/>
              </a:rPr>
              <a:t>战争结束：</a:t>
            </a:r>
            <a:r>
              <a:rPr lang="zh-CN" altLang="en-US" sz="2800" dirty="0">
                <a:solidFill>
                  <a:srgbClr val="800000"/>
                </a:solidFill>
                <a:ea typeface="隶书" pitchFamily="49" charset="-122"/>
              </a:rPr>
              <a:t>  1918年11月11日</a:t>
            </a:r>
            <a:r>
              <a:rPr lang="zh-CN" altLang="en-US" sz="2800" dirty="0">
                <a:solidFill>
                  <a:srgbClr val="800000"/>
                </a:solidFill>
              </a:rPr>
              <a:t> 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51520" y="976456"/>
            <a:ext cx="5448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 一 次 世 界 大 战 进 程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44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71600" y="836712"/>
            <a:ext cx="74888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第一次世界大战进程</a:t>
            </a:r>
            <a:endParaRPr lang="zh-CN" altLang="en-US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0" y="3098560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83704" y="2990548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16431" y="2990548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07904" y="2990548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73720" y="2990548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2983724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710648" y="25327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8071" y="25327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5360" y="250599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89544" y="25327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9430" y="250599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45117" y="2492896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1918-11-11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>
            <a:spLocks/>
          </p:cNvSpPr>
          <p:nvPr/>
        </p:nvSpPr>
        <p:spPr>
          <a:xfrm>
            <a:off x="7020272" y="3019372"/>
            <a:ext cx="151217" cy="15121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30314" y="345061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马恩河战役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71600" y="396609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坦能堡战役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91940" y="374767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索姆河战役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90910" y="342907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凡尔登战役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3172" y="411701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日德兰海战</a:t>
            </a:r>
          </a:p>
        </p:txBody>
      </p:sp>
      <p:sp>
        <p:nvSpPr>
          <p:cNvPr id="27" name="矩形 26"/>
          <p:cNvSpPr/>
          <p:nvPr/>
        </p:nvSpPr>
        <p:spPr>
          <a:xfrm>
            <a:off x="5289744" y="374468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无限制潜艇战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85347" y="32659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战争结束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9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231</Words>
  <Application>Microsoft Office PowerPoint</Application>
  <PresentationFormat>全屏显示(4:3)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且行</dc:creator>
  <cp:lastModifiedBy>qiexing</cp:lastModifiedBy>
  <cp:revision>7</cp:revision>
  <dcterms:created xsi:type="dcterms:W3CDTF">2010-08-26T02:47:53Z</dcterms:created>
  <dcterms:modified xsi:type="dcterms:W3CDTF">2011-08-23T21:22:35Z</dcterms:modified>
</cp:coreProperties>
</file>