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6A7D6-6AA6-4EEC-9698-FE9E73BAE882}" type="datetimeFigureOut">
              <a:rPr lang="zh-CN" altLang="en-US" smtClean="0"/>
              <a:t>2016/6/24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75C11-CE81-48F9-BF6E-8EE08749BA4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7772400" cy="1470025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卖火柴的小女孩</a:t>
            </a:r>
            <a:br>
              <a:rPr lang="zh-CN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5437112" y="6021288"/>
            <a:ext cx="144016" cy="193576"/>
          </a:xfrm>
        </p:spPr>
        <p:txBody>
          <a:bodyPr>
            <a:normAutofit fontScale="25000" lnSpcReduction="20000"/>
          </a:bodyPr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1988840"/>
            <a:ext cx="6069768" cy="40465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764704"/>
            <a:ext cx="698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solidFill>
                  <a:srgbClr val="0000CC"/>
                </a:solidFill>
              </a:rPr>
              <a:t>环境描写；环境越恶劣就更能体现小女孩儿的悲惨遭遇。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 flipV="1">
            <a:off x="2689914" y="3613664"/>
            <a:ext cx="873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>
              <a:solidFill>
                <a:srgbClr val="99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3244334"/>
            <a:ext cx="5482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solidFill>
                  <a:srgbClr val="990000"/>
                </a:solidFill>
              </a:rPr>
              <a:t>2、完成下表，体会作者的想象力。</a:t>
            </a:r>
            <a:endParaRPr lang="zh-CN" altLang="zh-CN" sz="4000" b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0" y="188640"/>
          <a:ext cx="9144000" cy="6669359"/>
        </p:xfrm>
        <a:graphic>
          <a:graphicData uri="http://schemas.openxmlformats.org/drawingml/2006/table">
            <a:tbl>
              <a:tblPr/>
              <a:tblGrid>
                <a:gridCol w="2286001"/>
                <a:gridCol w="2285999"/>
                <a:gridCol w="2286001"/>
                <a:gridCol w="2285999"/>
              </a:tblGrid>
              <a:tr h="10918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擦燃次数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看到的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现实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想得到的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47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第一次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火炉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寒冷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温暖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6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第二次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烤鹅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饥饿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食物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6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第三次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圣诞树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痛苦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快乐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28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第四次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奶奶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悲惨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关爱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6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第五次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和奶奶飞走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艰难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幸福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3648" y="2276872"/>
            <a:ext cx="5454352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zh-CN" sz="4400" dirty="0" smtClean="0">
                <a:solidFill>
                  <a:srgbClr val="0000CC"/>
                </a:solidFill>
              </a:rPr>
              <a:t>1、展开想象，假如卖火柴的小女孩儿来到我们中间，你会说些什么？把你刚才想到的写下来。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4400" dirty="0" smtClean="0">
                <a:solidFill>
                  <a:srgbClr val="0000CC"/>
                </a:solidFill>
              </a:rPr>
              <a:t>2、找安徒生的童话读一读。</a:t>
            </a:r>
            <a:endParaRPr lang="zh-CN" altLang="en-US" sz="4400" dirty="0"/>
          </a:p>
        </p:txBody>
      </p:sp>
      <p:sp>
        <p:nvSpPr>
          <p:cNvPr id="5" name="矩形 4"/>
          <p:cNvSpPr/>
          <p:nvPr/>
        </p:nvSpPr>
        <p:spPr>
          <a:xfrm>
            <a:off x="1187624" y="764704"/>
            <a:ext cx="64087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                   </a:t>
            </a:r>
            <a:r>
              <a:rPr lang="zh-CN" altLang="zh-CN" sz="4400" b="1" dirty="0" smtClean="0">
                <a:solidFill>
                  <a:srgbClr val="FF0000"/>
                </a:solidFill>
              </a:rPr>
              <a:t>作业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3330" y="2967335"/>
            <a:ext cx="48173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再</a:t>
            </a:r>
            <a:r>
              <a:rPr lang="zh-CN" altLang="en-US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见！！！</a:t>
            </a:r>
            <a:endParaRPr lang="zh-CN" altLang="en-US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27984" y="836712"/>
            <a:ext cx="44644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solidFill>
                  <a:srgbClr val="0000CC"/>
                </a:solidFill>
              </a:rPr>
              <a:t>作者简介</a:t>
            </a:r>
            <a:r>
              <a:rPr lang="zh-CN" altLang="zh-CN" sz="4000" dirty="0" smtClean="0">
                <a:solidFill>
                  <a:srgbClr val="0000CC"/>
                </a:solidFill>
              </a:rPr>
              <a:t>：</a:t>
            </a:r>
          </a:p>
          <a:p>
            <a:r>
              <a:rPr lang="zh-CN" altLang="zh-CN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</a:rPr>
              <a:t>安徒生，1805年4月2日－1875年8月4日，丹麦作家，诗人，一生写过168篇童话，是世界上最优秀的童话大师，被誉为</a:t>
            </a:r>
            <a:r>
              <a:rPr lang="zh-CN" altLang="zh-CN" sz="2400" b="1" dirty="0" smtClean="0">
                <a:latin typeface="Arial"/>
                <a:ea typeface="楷体_GB2312" pitchFamily="49" charset="-122"/>
              </a:rPr>
              <a:t>“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</a:rPr>
              <a:t>童话之王</a:t>
            </a:r>
            <a:r>
              <a:rPr lang="zh-CN" altLang="zh-CN" sz="2400" b="1" dirty="0" smtClean="0">
                <a:latin typeface="Arial"/>
                <a:ea typeface="楷体_GB2312" pitchFamily="49" charset="-122"/>
              </a:rPr>
              <a:t>”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</a:rPr>
              <a:t>。他最著名的童话故事有《小锡兵》、《拇指姑娘》、《卖火柴的小女孩》、《丑小鸭》和《红鞋》等。 </a:t>
            </a: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2" descr="1cd4147b988408a20bd187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41438"/>
            <a:ext cx="3263800" cy="460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052736"/>
            <a:ext cx="69847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FF3399"/>
                </a:solidFill>
              </a:rPr>
              <a:t>认识童话：</a:t>
            </a:r>
          </a:p>
          <a:p>
            <a:r>
              <a:rPr lang="zh-CN" altLang="zh-CN" sz="3600" dirty="0" smtClean="0">
                <a:solidFill>
                  <a:srgbClr val="FF3399"/>
                </a:solidFill>
              </a:rPr>
              <a:t>       </a:t>
            </a:r>
            <a:r>
              <a:rPr lang="zh-CN" altLang="zh-CN" sz="3600" b="1" dirty="0" smtClean="0">
                <a:solidFill>
                  <a:srgbClr val="000066"/>
                </a:solidFill>
              </a:rPr>
              <a:t>童话是儿童文学的一种体裁，它运用丰富的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想象、幻想和夸张</a:t>
            </a:r>
            <a:r>
              <a:rPr lang="zh-CN" altLang="zh-CN" sz="3600" b="1" dirty="0" smtClean="0">
                <a:solidFill>
                  <a:srgbClr val="000066"/>
                </a:solidFill>
              </a:rPr>
              <a:t>等表现手法，通过有趣的情节，来说明一个道理。</a:t>
            </a:r>
            <a:r>
              <a:rPr lang="zh-CN" altLang="zh-CN" dirty="0" smtClean="0">
                <a:solidFill>
                  <a:schemeClr val="hlink"/>
                </a:solidFill>
              </a:rPr>
              <a:t> </a:t>
            </a:r>
            <a:endParaRPr lang="zh-CN" altLang="zh-CN" dirty="0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980728"/>
            <a:ext cx="74888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6600FF"/>
                </a:solidFill>
              </a:rPr>
              <a:t>1、自主读课文，认读识记字词</a:t>
            </a:r>
          </a:p>
          <a:p>
            <a:r>
              <a:rPr lang="zh-CN" altLang="en-US" sz="4000" dirty="0" smtClean="0"/>
              <a:t>   </a:t>
            </a:r>
            <a:r>
              <a:rPr lang="zh-CN" altLang="en-US" sz="4000" b="1" dirty="0" smtClean="0">
                <a:solidFill>
                  <a:srgbClr val="990000"/>
                </a:solidFill>
                <a:latin typeface="宋体" pitchFamily="2" charset="-122"/>
              </a:rPr>
              <a:t>q</a:t>
            </a:r>
            <a:r>
              <a:rPr lang="en-US" altLang="zh-CN" sz="4000" b="1" dirty="0" smtClean="0">
                <a:solidFill>
                  <a:srgbClr val="990000"/>
                </a:solidFill>
                <a:latin typeface="宋体" pitchFamily="2" charset="-122"/>
              </a:rPr>
              <a:t>ú</a:t>
            </a:r>
            <a:r>
              <a:rPr lang="zh-CN" altLang="en-US" sz="4000" b="1" dirty="0" smtClean="0">
                <a:solidFill>
                  <a:srgbClr val="990000"/>
                </a:solidFill>
                <a:latin typeface="宋体" pitchFamily="2" charset="-122"/>
              </a:rPr>
              <a:t>n   duōsuo  k</a:t>
            </a:r>
            <a:r>
              <a:rPr lang="en-US" altLang="zh-CN" sz="4000" b="1" dirty="0" smtClean="0">
                <a:solidFill>
                  <a:srgbClr val="990000"/>
                </a:solidFill>
                <a:latin typeface="宋体" pitchFamily="2" charset="-122"/>
              </a:rPr>
              <a:t>ǎ</a:t>
            </a:r>
            <a:r>
              <a:rPr lang="zh-CN" altLang="en-US" sz="4000" b="1" dirty="0" smtClean="0">
                <a:solidFill>
                  <a:srgbClr val="990000"/>
                </a:solidFill>
                <a:latin typeface="宋体" pitchFamily="2" charset="-122"/>
              </a:rPr>
              <a:t>o</a:t>
            </a:r>
            <a:r>
              <a:rPr lang="zh-CN" altLang="en-US" sz="4000" b="1" dirty="0" smtClean="0">
                <a:solidFill>
                  <a:srgbClr val="990000"/>
                </a:solidFill>
              </a:rPr>
              <a:t>     </a:t>
            </a:r>
            <a:r>
              <a:rPr lang="zh-CN" altLang="en-US" sz="4000" b="1" dirty="0" smtClean="0">
                <a:solidFill>
                  <a:srgbClr val="990000"/>
                </a:solidFill>
                <a:latin typeface="宋体" pitchFamily="2" charset="-122"/>
              </a:rPr>
              <a:t>qu</a:t>
            </a:r>
            <a:r>
              <a:rPr lang="zh-CN" altLang="en-US" sz="4000" dirty="0" smtClean="0">
                <a:solidFill>
                  <a:srgbClr val="800000"/>
                </a:solidFill>
                <a:latin typeface="Arial"/>
              </a:rPr>
              <a:t>á</a:t>
            </a:r>
            <a:r>
              <a:rPr lang="zh-CN" altLang="en-US" sz="4000" b="1" dirty="0" smtClean="0">
                <a:solidFill>
                  <a:srgbClr val="990000"/>
                </a:solidFill>
                <a:latin typeface="宋体" pitchFamily="2" charset="-122"/>
              </a:rPr>
              <a:t>n    jiāng</a:t>
            </a:r>
          </a:p>
          <a:p>
            <a:r>
              <a:rPr lang="zh-CN" altLang="en-US" sz="4000" dirty="0" smtClean="0"/>
              <a:t>围裙      哆嗦     烤鹅    蜷缩    冻僵     </a:t>
            </a:r>
          </a:p>
          <a:p>
            <a:r>
              <a:rPr lang="zh-CN" altLang="en-US" sz="4000" dirty="0" smtClean="0"/>
              <a:t>   </a:t>
            </a:r>
            <a:r>
              <a:rPr lang="zh-CN" altLang="en-US" sz="4000" b="1" dirty="0" smtClean="0">
                <a:solidFill>
                  <a:srgbClr val="990000"/>
                </a:solidFill>
                <a:latin typeface="宋体" pitchFamily="2" charset="-122"/>
              </a:rPr>
              <a:t>yàn   pèn      hōnghōng      gěng</a:t>
            </a:r>
            <a:r>
              <a:rPr lang="zh-CN" altLang="en-US" sz="4000" dirty="0" smtClean="0">
                <a:latin typeface="宋体" pitchFamily="2" charset="-122"/>
              </a:rPr>
              <a:t>   </a:t>
            </a:r>
          </a:p>
          <a:p>
            <a:r>
              <a:rPr lang="zh-CN" altLang="en-US" sz="4000" dirty="0" smtClean="0"/>
              <a:t>火焰      喷香     暖 烘 烘      火柴梗</a:t>
            </a:r>
          </a:p>
          <a:p>
            <a:r>
              <a:rPr lang="zh-CN" altLang="en-US" sz="4000" b="1" dirty="0" smtClean="0">
                <a:solidFill>
                  <a:srgbClr val="990000"/>
                </a:solidFill>
                <a:latin typeface="宋体" pitchFamily="2" charset="-122"/>
              </a:rPr>
              <a:t>guàn</a:t>
            </a:r>
            <a:r>
              <a:rPr lang="zh-CN" altLang="en-US" sz="4000" b="1" dirty="0" smtClean="0">
                <a:solidFill>
                  <a:srgbClr val="990000"/>
                </a:solidFill>
              </a:rPr>
              <a:t>       </a:t>
            </a:r>
            <a:r>
              <a:rPr lang="zh-CN" altLang="en-US" sz="4000" b="1" dirty="0" smtClean="0">
                <a:solidFill>
                  <a:srgbClr val="990000"/>
                </a:solidFill>
                <a:latin typeface="宋体" pitchFamily="2" charset="-122"/>
              </a:rPr>
              <a:t>t</a:t>
            </a:r>
            <a:r>
              <a:rPr lang="zh-CN" altLang="en-US" sz="4000" b="1" dirty="0" smtClean="0">
                <a:solidFill>
                  <a:srgbClr val="990000"/>
                </a:solidFill>
                <a:latin typeface="宋体"/>
              </a:rPr>
              <a:t>ó</a:t>
            </a:r>
            <a:r>
              <a:rPr lang="zh-CN" altLang="en-US" sz="4000" b="1" dirty="0" smtClean="0">
                <a:solidFill>
                  <a:srgbClr val="990000"/>
                </a:solidFill>
                <a:latin typeface="宋体" pitchFamily="2" charset="-122"/>
              </a:rPr>
              <a:t>ng     </a:t>
            </a:r>
            <a:r>
              <a:rPr lang="zh-CN" altLang="en-US" sz="4000" b="1" dirty="0" smtClean="0">
                <a:solidFill>
                  <a:srgbClr val="990000"/>
                </a:solidFill>
              </a:rPr>
              <a:t>  </a:t>
            </a:r>
            <a:r>
              <a:rPr lang="zh-CN" altLang="en-US" sz="4000" b="1" dirty="0" smtClean="0">
                <a:solidFill>
                  <a:srgbClr val="990000"/>
                </a:solidFill>
                <a:latin typeface="宋体" pitchFamily="2" charset="-122"/>
              </a:rPr>
              <a:t>sāi</a:t>
            </a:r>
          </a:p>
          <a:p>
            <a:r>
              <a:rPr lang="zh-CN" altLang="en-US" sz="4000" dirty="0" smtClean="0"/>
              <a:t>灌进来     铜把手      两腮通红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404664"/>
            <a:ext cx="748883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/>
              <a:t> </a:t>
            </a:r>
            <a:r>
              <a:rPr lang="zh-CN" altLang="zh-CN" sz="4400" b="1" dirty="0" smtClean="0"/>
              <a:t>1、她</a:t>
            </a:r>
            <a:r>
              <a:rPr lang="zh-CN" altLang="zh-CN" sz="4400" b="1" dirty="0" smtClean="0">
                <a:solidFill>
                  <a:srgbClr val="FF3300"/>
                </a:solidFill>
              </a:rPr>
              <a:t>敢</a:t>
            </a:r>
            <a:r>
              <a:rPr lang="zh-CN" altLang="zh-CN" sz="4400" b="1" dirty="0" smtClean="0"/>
              <a:t>从成把的火柴里抽出一根，在墙上擦燃了，来暖和暖和自己的小手吗？她</a:t>
            </a:r>
            <a:r>
              <a:rPr lang="zh-CN" altLang="zh-CN" sz="4400" b="1" dirty="0" smtClean="0">
                <a:solidFill>
                  <a:srgbClr val="FF3300"/>
                </a:solidFill>
              </a:rPr>
              <a:t>终于</a:t>
            </a:r>
            <a:r>
              <a:rPr lang="zh-CN" altLang="zh-CN" sz="4400" b="1" dirty="0" smtClean="0"/>
              <a:t>抽出了一根。</a:t>
            </a:r>
          </a:p>
          <a:p>
            <a:r>
              <a:rPr lang="zh-CN" altLang="zh-CN" sz="4400" b="1" dirty="0" smtClean="0">
                <a:solidFill>
                  <a:srgbClr val="0000FF"/>
                </a:solidFill>
              </a:rPr>
              <a:t>       </a:t>
            </a:r>
          </a:p>
          <a:p>
            <a:r>
              <a:rPr lang="zh-CN" altLang="zh-CN" sz="4400" b="1" dirty="0" smtClean="0">
                <a:solidFill>
                  <a:srgbClr val="0000FF"/>
                </a:solidFill>
              </a:rPr>
              <a:t>       从</a:t>
            </a:r>
            <a:r>
              <a:rPr lang="zh-CN" altLang="zh-CN" sz="4400" b="1" dirty="0" smtClean="0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zh-CN" sz="4400" b="1" dirty="0" smtClean="0">
                <a:solidFill>
                  <a:srgbClr val="FF3399"/>
                </a:solidFill>
              </a:rPr>
              <a:t>敢</a:t>
            </a:r>
            <a:r>
              <a:rPr lang="zh-CN" altLang="zh-CN" sz="4400" b="1" dirty="0" smtClean="0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zh-CN" sz="4400" b="1" dirty="0" smtClean="0">
                <a:solidFill>
                  <a:srgbClr val="0000FF"/>
                </a:solidFill>
              </a:rPr>
              <a:t>和</a:t>
            </a:r>
            <a:r>
              <a:rPr lang="zh-CN" altLang="zh-CN" sz="4400" b="1" dirty="0" smtClean="0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zh-CN" sz="4400" b="1" dirty="0" smtClean="0">
                <a:solidFill>
                  <a:srgbClr val="FF3399"/>
                </a:solidFill>
              </a:rPr>
              <a:t>终于</a:t>
            </a:r>
            <a:r>
              <a:rPr lang="zh-CN" altLang="zh-CN" sz="4400" b="1" dirty="0" smtClean="0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zh-CN" sz="4400" b="1" dirty="0" smtClean="0">
                <a:solidFill>
                  <a:srgbClr val="0000FF"/>
                </a:solidFill>
              </a:rPr>
              <a:t>这两个词可以看出小女孩当时怎样的心情？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124744"/>
            <a:ext cx="7200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000" b="1" dirty="0" smtClean="0">
                <a:solidFill>
                  <a:srgbClr val="0000CC"/>
                </a:solidFill>
              </a:rPr>
              <a:t>说明了小女孩擦燃第一根火柴之前经过长时间、激烈的思想斗争。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412776"/>
            <a:ext cx="60486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dirty="0" smtClean="0">
                <a:solidFill>
                  <a:srgbClr val="990000"/>
                </a:solidFill>
              </a:rPr>
              <a:t>    </a:t>
            </a:r>
            <a:r>
              <a:rPr lang="zh-CN" altLang="zh-CN" sz="7200" dirty="0" smtClean="0">
                <a:solidFill>
                  <a:srgbClr val="990000"/>
                </a:solidFill>
              </a:rPr>
              <a:t>2 、她坐在那儿，手里只有一根烧过了的火柴梗。</a:t>
            </a:r>
            <a:endParaRPr lang="zh-CN" altLang="zh-CN" sz="7200" dirty="0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980728"/>
            <a:ext cx="69127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 smtClean="0">
                <a:solidFill>
                  <a:srgbClr val="000066"/>
                </a:solidFill>
              </a:rPr>
              <a:t>说明小女孩儿的美好幻想就像这熄灭的火柴那样，破灭了</a:t>
            </a:r>
            <a:r>
              <a:rPr lang="zh-CN" altLang="zh-CN" sz="4800" b="1" dirty="0" smtClean="0">
                <a:solidFill>
                  <a:srgbClr val="000066"/>
                </a:solidFill>
                <a:latin typeface="Arial"/>
              </a:rPr>
              <a:t>——</a:t>
            </a:r>
            <a:r>
              <a:rPr lang="zh-CN" altLang="zh-CN" sz="4800" b="1" dirty="0" smtClean="0">
                <a:solidFill>
                  <a:srgbClr val="000066"/>
                </a:solidFill>
              </a:rPr>
              <a:t>幻想不是现实</a:t>
            </a:r>
            <a:endParaRPr lang="zh-CN" altLang="zh-CN" sz="4800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412776"/>
            <a:ext cx="67322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b="1" dirty="0" smtClean="0">
                <a:solidFill>
                  <a:srgbClr val="FF0000"/>
                </a:solidFill>
              </a:rPr>
              <a:t>1、</a:t>
            </a:r>
            <a:r>
              <a:rPr lang="zh-CN" altLang="zh-CN" sz="5400" b="1" dirty="0" smtClean="0">
                <a:solidFill>
                  <a:srgbClr val="FF0000"/>
                </a:solidFill>
                <a:latin typeface="Arial"/>
              </a:rPr>
              <a:t>“</a:t>
            </a:r>
            <a:r>
              <a:rPr lang="zh-CN" altLang="zh-CN" sz="5400" b="1" dirty="0" smtClean="0">
                <a:solidFill>
                  <a:srgbClr val="FF0000"/>
                </a:solidFill>
              </a:rPr>
              <a:t>天冷极了，下着雪，又快黑了。这是一年的最后一天</a:t>
            </a:r>
            <a:r>
              <a:rPr lang="zh-CN" altLang="zh-CN" sz="5400" b="1" dirty="0" smtClean="0">
                <a:solidFill>
                  <a:srgbClr val="FF0000"/>
                </a:solidFill>
                <a:latin typeface="Arial"/>
              </a:rPr>
              <a:t>——</a:t>
            </a:r>
            <a:r>
              <a:rPr lang="zh-CN" altLang="zh-CN" sz="5400" b="1" dirty="0" smtClean="0">
                <a:solidFill>
                  <a:srgbClr val="FF0000"/>
                </a:solidFill>
              </a:rPr>
              <a:t>大年夜。</a:t>
            </a:r>
            <a:r>
              <a:rPr lang="zh-CN" altLang="zh-CN" sz="5400" b="1" dirty="0" smtClean="0">
                <a:solidFill>
                  <a:srgbClr val="FF0000"/>
                </a:solidFill>
                <a:latin typeface="Arial"/>
              </a:rPr>
              <a:t>”</a:t>
            </a:r>
            <a:r>
              <a:rPr lang="zh-CN" altLang="zh-CN" sz="5400" b="1" dirty="0" smtClean="0">
                <a:solidFill>
                  <a:srgbClr val="FF0000"/>
                </a:solidFill>
              </a:rPr>
              <a:t>这里是什么描写，有什么作用？</a:t>
            </a:r>
            <a:endParaRPr lang="zh-CN" altLang="zh-CN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593</Words>
  <Application>Microsoft Office PowerPoint</Application>
  <PresentationFormat>全屏显示(4:3)</PresentationFormat>
  <Paragraphs>49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卖火柴的小女孩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卖火柴的小女孩 </dc:title>
  <dc:creator>Administrator</dc:creator>
  <cp:lastModifiedBy>Administrator</cp:lastModifiedBy>
  <cp:revision>2</cp:revision>
  <dcterms:created xsi:type="dcterms:W3CDTF">2016-06-24T02:11:48Z</dcterms:created>
  <dcterms:modified xsi:type="dcterms:W3CDTF">2016-06-24T02:23:19Z</dcterms:modified>
</cp:coreProperties>
</file>