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1" r:id="rId5"/>
    <p:sldId id="274" r:id="rId6"/>
    <p:sldId id="265" r:id="rId7"/>
    <p:sldId id="266" r:id="rId8"/>
    <p:sldId id="267" r:id="rId9"/>
    <p:sldId id="268" r:id="rId10"/>
    <p:sldId id="262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59" d="100"/>
          <a:sy n="59" d="100"/>
        </p:scale>
        <p:origin x="-546" y="-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4.xml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981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32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人教版九年级下册第一单元第二课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689810"/>
            <a:ext cx="12192000" cy="52537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b="1" dirty="0" smtClean="0">
                <a:solidFill>
                  <a:schemeClr val="accent2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en-US" altLang="zh-CN" sz="6600" b="1" dirty="0" smtClean="0">
              <a:solidFill>
                <a:schemeClr val="accent2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戴望舒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770022" y="5385719"/>
            <a:ext cx="1844842" cy="56147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走进诗歌</a:t>
            </a:r>
            <a:endParaRPr lang="zh-CN" altLang="en-US" sz="28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769769" y="5385719"/>
            <a:ext cx="1844842" cy="5498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3" action="ppaction://hlinksldjump"/>
              </a:rPr>
              <a:t>赏析诗歌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3882191" y="5385718"/>
            <a:ext cx="1844842" cy="55788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4" action="ppaction://hlinksldjump"/>
              </a:rPr>
              <a:t>初读诗歌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9705474" y="5385719"/>
            <a:ext cx="1844842" cy="5498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5" action="ppaction://hlinksldjump"/>
              </a:rPr>
              <a:t>拓展延伸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661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211" y="788988"/>
            <a:ext cx="9063789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6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</a:t>
            </a:r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450" y="1596189"/>
            <a:ext cx="8523287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圆角矩形 2"/>
          <p:cNvSpPr/>
          <p:nvPr/>
        </p:nvSpPr>
        <p:spPr>
          <a:xfrm>
            <a:off x="5438274" y="770021"/>
            <a:ext cx="3721768" cy="7780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追溯</a:t>
            </a:r>
            <a:r>
              <a:rPr lang="zh-CN" altLang="en-US" sz="3200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背景</a:t>
            </a:r>
            <a:endParaRPr lang="zh-CN" altLang="en-US" sz="3200" dirty="0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75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52800" y="2013284"/>
            <a:ext cx="76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352800" y="2382616"/>
            <a:ext cx="8197516" cy="33126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灰烬（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jìn</a:t>
            </a:r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）   锦幛（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zhàng</a:t>
            </a:r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）   荇藻（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xìng</a:t>
            </a:r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lang="en-US" altLang="zh-CN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zǎo</a:t>
            </a:r>
            <a:r>
              <a:rPr lang="en-US" altLang="zh-CN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  <a:p>
            <a:pPr algn="ctr"/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蓬蒿（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hāo</a:t>
            </a:r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）   憔悴（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qiáo</a:t>
            </a:r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lang="en-US" altLang="zh-CN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cuì</a:t>
            </a:r>
            <a:r>
              <a:rPr lang="en-US" altLang="zh-CN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)  </a:t>
            </a:r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蝼蚁（</a:t>
            </a:r>
            <a:r>
              <a:rPr lang="en-US" altLang="zh-CN" sz="3200" dirty="0" err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lòu</a:t>
            </a:r>
            <a:r>
              <a:rPr lang="zh-CN" altLang="en-US" sz="32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）</a:t>
            </a:r>
          </a:p>
        </p:txBody>
      </p:sp>
      <p:sp>
        <p:nvSpPr>
          <p:cNvPr id="5" name="圆角矩形标注 4"/>
          <p:cNvSpPr/>
          <p:nvPr/>
        </p:nvSpPr>
        <p:spPr>
          <a:xfrm>
            <a:off x="3352800" y="930441"/>
            <a:ext cx="3048000" cy="617621"/>
          </a:xfrm>
          <a:prstGeom prst="wedgeRoundRectCallout">
            <a:avLst>
              <a:gd name="adj1" fmla="val -29254"/>
              <a:gd name="adj2" fmla="val 18198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读诗歌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73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52800" y="2013284"/>
            <a:ext cx="76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352800" y="2382616"/>
            <a:ext cx="8197516" cy="33126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chemeClr val="tx1"/>
                </a:solidFill>
              </a:rPr>
              <a:t>1</a:t>
            </a:r>
            <a:r>
              <a:rPr lang="zh-CN" altLang="en-US" sz="3200" dirty="0" smtClean="0">
                <a:solidFill>
                  <a:schemeClr val="tx1"/>
                </a:solidFill>
              </a:rPr>
              <a:t>、自由朗读诗歌，注意把握节奏，带着情感去朗读？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3352800" y="930441"/>
            <a:ext cx="3048000" cy="617621"/>
          </a:xfrm>
          <a:prstGeom prst="wedgeRoundRectCallout">
            <a:avLst>
              <a:gd name="adj1" fmla="val -29254"/>
              <a:gd name="adj2" fmla="val 18198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读诗歌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705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52800" y="2013284"/>
            <a:ext cx="76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圆角矩形标注 4"/>
          <p:cNvSpPr/>
          <p:nvPr/>
        </p:nvSpPr>
        <p:spPr>
          <a:xfrm>
            <a:off x="3352800" y="637671"/>
            <a:ext cx="3048000" cy="617621"/>
          </a:xfrm>
          <a:prstGeom prst="wedgeRoundRectCallout">
            <a:avLst>
              <a:gd name="adj1" fmla="val -29254"/>
              <a:gd name="adj2" fmla="val 13263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感知内容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93432" y="320039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15" name="圆角矩形 14"/>
          <p:cNvSpPr/>
          <p:nvPr/>
        </p:nvSpPr>
        <p:spPr>
          <a:xfrm>
            <a:off x="3048000" y="2086201"/>
            <a:ext cx="8566484" cy="148353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“我用残损的手掌，摸索这广大的土地”一句在结构上有何作用？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48000" y="4084719"/>
            <a:ext cx="85664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“我用残损的手掌，摸索这广大的土地”是统领全文的句子。这两句为实写，确立了“用残损的手掌摸索土地”这一中心意象，从而展开以下的虚写和想像。</a:t>
            </a:r>
          </a:p>
        </p:txBody>
      </p:sp>
    </p:spTree>
    <p:extLst>
      <p:ext uri="{BB962C8B-B14F-4D97-AF65-F5344CB8AC3E}">
        <p14:creationId xmlns:p14="http://schemas.microsoft.com/office/powerpoint/2010/main" val="62741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52800" y="2013284"/>
            <a:ext cx="76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圆角矩形标注 4"/>
          <p:cNvSpPr/>
          <p:nvPr/>
        </p:nvSpPr>
        <p:spPr>
          <a:xfrm>
            <a:off x="3352800" y="705853"/>
            <a:ext cx="3048000" cy="617621"/>
          </a:xfrm>
          <a:prstGeom prst="wedgeRoundRectCallout">
            <a:avLst>
              <a:gd name="adj1" fmla="val -35570"/>
              <a:gd name="adj2" fmla="val 11964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感知内容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3080084" y="2013284"/>
            <a:ext cx="8662737" cy="149993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诗歌</a:t>
            </a:r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描写了哪些具体的意象？所</a:t>
            </a:r>
            <a:r>
              <a:rPr lang="zh-CN" altLang="en-US" sz="36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表达的感情</a:t>
            </a:r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相同吗？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64042" y="4292024"/>
            <a:ext cx="8887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表达</a:t>
            </a:r>
            <a:r>
              <a:rPr lang="zh-CN" altLang="en-US" sz="3200" b="1" dirty="0">
                <a:solidFill>
                  <a:srgbClr val="FF0000"/>
                </a:solidFill>
              </a:rPr>
              <a:t>的感情不同：先是凄楚忧愤，后又热切期盼。</a:t>
            </a:r>
          </a:p>
        </p:txBody>
      </p:sp>
    </p:spTree>
    <p:extLst>
      <p:ext uri="{BB962C8B-B14F-4D97-AF65-F5344CB8AC3E}">
        <p14:creationId xmlns:p14="http://schemas.microsoft.com/office/powerpoint/2010/main" val="3491806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52800" y="2013284"/>
            <a:ext cx="76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圆角矩形标注 4"/>
          <p:cNvSpPr/>
          <p:nvPr/>
        </p:nvSpPr>
        <p:spPr>
          <a:xfrm>
            <a:off x="3352800" y="705853"/>
            <a:ext cx="3048000" cy="617621"/>
          </a:xfrm>
          <a:prstGeom prst="wedgeRoundRectCallout">
            <a:avLst>
              <a:gd name="adj1" fmla="val -35570"/>
              <a:gd name="adj2" fmla="val 11964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感知内容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3080084" y="2013284"/>
            <a:ext cx="8662737" cy="149993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诗歌</a:t>
            </a:r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描写了哪些具体的意象？所</a:t>
            </a:r>
            <a:r>
              <a:rPr lang="zh-CN" altLang="en-US" sz="36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表达的感情</a:t>
            </a:r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相同吗？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64042" y="4292024"/>
            <a:ext cx="8887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表达</a:t>
            </a:r>
            <a:r>
              <a:rPr lang="zh-CN" altLang="en-US" sz="3200" b="1" dirty="0">
                <a:solidFill>
                  <a:srgbClr val="FF0000"/>
                </a:solidFill>
              </a:rPr>
              <a:t>的感情不同：先是凄楚忧愤，后又热切期盼。</a:t>
            </a:r>
          </a:p>
        </p:txBody>
      </p:sp>
    </p:spTree>
    <p:extLst>
      <p:ext uri="{BB962C8B-B14F-4D97-AF65-F5344CB8AC3E}">
        <p14:creationId xmlns:p14="http://schemas.microsoft.com/office/powerpoint/2010/main" val="1728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52800" y="2013284"/>
            <a:ext cx="76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2847473" y="698013"/>
            <a:ext cx="8662737" cy="149993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根据作者的感情将文章划分为两部分，应该怎样划分？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47473" y="2223369"/>
            <a:ext cx="888732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</a:rPr>
              <a:t>第一部分：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我用残损的手掌</a:t>
            </a:r>
            <a:r>
              <a:rPr lang="en-US" altLang="zh-CN" sz="3200" b="1" dirty="0">
                <a:solidFill>
                  <a:srgbClr val="FF0000"/>
                </a:solidFill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</a:rPr>
              <a:t>我蘸着南海没有渔船的苦水</a:t>
            </a:r>
            <a:r>
              <a:rPr lang="en-US" altLang="zh-CN" sz="3200" b="1" dirty="0">
                <a:solidFill>
                  <a:srgbClr val="FF0000"/>
                </a:solidFill>
              </a:rPr>
              <a:t>)</a:t>
            </a:r>
            <a:r>
              <a:rPr lang="zh-CN" altLang="en-US" sz="3200" b="1" dirty="0">
                <a:solidFill>
                  <a:srgbClr val="FF0000"/>
                </a:solidFill>
              </a:rPr>
              <a:t>。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写诗人用残损的手掌抚摸着想象中的国土，表达了对祖国命运的深切关注；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第二部分：（无形的手掌掠过无限的江山</a:t>
            </a:r>
            <a:r>
              <a:rPr lang="en-US" altLang="zh-CN" sz="3200" b="1" dirty="0">
                <a:solidFill>
                  <a:srgbClr val="FF0000"/>
                </a:solidFill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</a:rPr>
              <a:t>永恒的中国）。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写诗人终于抚摸到了没有被侵略者蹂躏的解放区，发出了热情的赞美。</a:t>
            </a:r>
          </a:p>
        </p:txBody>
      </p:sp>
    </p:spTree>
    <p:extLst>
      <p:ext uri="{BB962C8B-B14F-4D97-AF65-F5344CB8AC3E}">
        <p14:creationId xmlns:p14="http://schemas.microsoft.com/office/powerpoint/2010/main" val="113992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41972" y="4876800"/>
            <a:ext cx="897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749466" y="2013284"/>
            <a:ext cx="8848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00161" y="633845"/>
            <a:ext cx="2736933" cy="646331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再读 </a:t>
            </a:r>
            <a:r>
              <a:rPr lang="en-US" altLang="zh-CN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•</a:t>
            </a:r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赏析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096126" y="1604210"/>
            <a:ext cx="2358190" cy="4652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思考</a:t>
            </a:r>
            <a:endParaRPr lang="zh-CN" altLang="en-US" sz="36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52800" y="2967788"/>
            <a:ext cx="8566484" cy="103239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rgbClr val="7030A0"/>
                </a:solidFill>
              </a:rPr>
              <a:t>再读诗歌，想一想“这广大的土地”是指什么？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13221" y="4615190"/>
            <a:ext cx="7587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                           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广大</a:t>
            </a:r>
            <a:r>
              <a:rPr lang="zh-CN" altLang="en-US" sz="3600" b="1" dirty="0">
                <a:solidFill>
                  <a:srgbClr val="FF0000"/>
                </a:solidFill>
              </a:rPr>
              <a:t>的土地是指祖国</a:t>
            </a:r>
          </a:p>
        </p:txBody>
      </p:sp>
    </p:spTree>
    <p:extLst>
      <p:ext uri="{BB962C8B-B14F-4D97-AF65-F5344CB8AC3E}">
        <p14:creationId xmlns:p14="http://schemas.microsoft.com/office/powerpoint/2010/main" val="389601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41972" y="4692133"/>
            <a:ext cx="897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749465" y="1881572"/>
            <a:ext cx="8848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00161" y="633845"/>
            <a:ext cx="2736933" cy="646331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再读 </a:t>
            </a:r>
            <a:r>
              <a:rPr lang="en-US" altLang="zh-CN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•</a:t>
            </a:r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赏析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096126" y="1604210"/>
            <a:ext cx="2358190" cy="4652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思考</a:t>
            </a:r>
            <a:endParaRPr lang="zh-CN" altLang="en-US" sz="36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52800" y="2405583"/>
            <a:ext cx="8566484" cy="14251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rgbClr val="7030A0"/>
                </a:solidFill>
              </a:rPr>
              <a:t>诗人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从</a:t>
            </a:r>
            <a:r>
              <a:rPr lang="zh-CN" altLang="en-US" sz="3600" b="1" dirty="0">
                <a:solidFill>
                  <a:srgbClr val="7030A0"/>
                </a:solidFill>
              </a:rPr>
              <a:t>哪些角度描绘了家乡的春天，表达了怎样的情感？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36670" y="4030414"/>
            <a:ext cx="75879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分别</a:t>
            </a:r>
            <a:r>
              <a:rPr lang="zh-CN" altLang="en-US" sz="3200" b="1" dirty="0">
                <a:solidFill>
                  <a:srgbClr val="FF0000"/>
                </a:solidFill>
              </a:rPr>
              <a:t>从视觉、嗅觉、触觉的角度，描写了家乡春天的繁花、嫩柳、荇藻和水，表达了故乡的美好，写出了诗人无限的悲愤和惋惜。</a:t>
            </a:r>
          </a:p>
        </p:txBody>
      </p:sp>
    </p:spTree>
    <p:extLst>
      <p:ext uri="{BB962C8B-B14F-4D97-AF65-F5344CB8AC3E}">
        <p14:creationId xmlns:p14="http://schemas.microsoft.com/office/powerpoint/2010/main" val="23158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14688" y="4276635"/>
            <a:ext cx="8704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括号表明故乡只是回忆中的故乡，而不是现实中的故乡。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49465" y="1881572"/>
            <a:ext cx="8848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00161" y="633845"/>
            <a:ext cx="2736933" cy="646331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再读 </a:t>
            </a:r>
            <a:r>
              <a:rPr lang="en-US" altLang="zh-CN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•</a:t>
            </a:r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赏析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096126" y="1604210"/>
            <a:ext cx="2358190" cy="4652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思考</a:t>
            </a:r>
            <a:endParaRPr lang="zh-CN" altLang="en-US" sz="36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096126" y="2405583"/>
            <a:ext cx="8823158" cy="14251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rgbClr val="7030A0"/>
                </a:solidFill>
              </a:rPr>
              <a:t>“春天，堤上繁花如锦幛，嫩柳枝折断有奇异的芬芳”两句为什么加了括号？</a:t>
            </a:r>
          </a:p>
        </p:txBody>
      </p:sp>
    </p:spTree>
    <p:extLst>
      <p:ext uri="{BB962C8B-B14F-4D97-AF65-F5344CB8AC3E}">
        <p14:creationId xmlns:p14="http://schemas.microsoft.com/office/powerpoint/2010/main" val="509511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14688" y="4276635"/>
            <a:ext cx="8704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49465" y="1881572"/>
            <a:ext cx="8848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00161" y="633845"/>
            <a:ext cx="2736933" cy="646331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再读 </a:t>
            </a:r>
            <a:r>
              <a:rPr lang="en-US" altLang="zh-CN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•</a:t>
            </a:r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赏析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096126" y="1604210"/>
            <a:ext cx="2358190" cy="4652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思考</a:t>
            </a:r>
            <a:endParaRPr lang="zh-CN" altLang="en-US" sz="36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749465" y="2405582"/>
            <a:ext cx="9169819" cy="16791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>
                <a:solidFill>
                  <a:srgbClr val="7030A0"/>
                </a:solidFill>
              </a:rPr>
              <a:t>1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、长白山</a:t>
            </a:r>
            <a:r>
              <a:rPr lang="zh-CN" altLang="en-US" sz="3600" b="1" dirty="0">
                <a:solidFill>
                  <a:srgbClr val="7030A0"/>
                </a:solidFill>
              </a:rPr>
              <a:t>的雪峰、黄河的水、江南的水田、岭南的荔枝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花、南海的苦水有</a:t>
            </a:r>
            <a:r>
              <a:rPr lang="zh-CN" altLang="en-US" sz="3600" b="1" dirty="0">
                <a:solidFill>
                  <a:srgbClr val="7030A0"/>
                </a:solidFill>
              </a:rPr>
              <a:t>什么特点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？</a:t>
            </a:r>
            <a:endParaRPr lang="zh-CN" altLang="en-US" sz="3600" b="1" dirty="0">
              <a:solidFill>
                <a:srgbClr val="7030A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49465" y="4303293"/>
            <a:ext cx="9169819" cy="14076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>
                <a:solidFill>
                  <a:srgbClr val="7030A0"/>
                </a:solidFill>
              </a:rPr>
              <a:t>2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、这些</a:t>
            </a:r>
            <a:r>
              <a:rPr lang="zh-CN" altLang="en-US" sz="3600" b="1" dirty="0">
                <a:solidFill>
                  <a:srgbClr val="7030A0"/>
                </a:solidFill>
              </a:rPr>
              <a:t>描写了沦陷区怎样的情景，寄托了诗人怎样的情感？</a:t>
            </a:r>
          </a:p>
        </p:txBody>
      </p:sp>
    </p:spTree>
    <p:extLst>
      <p:ext uri="{BB962C8B-B14F-4D97-AF65-F5344CB8AC3E}">
        <p14:creationId xmlns:p14="http://schemas.microsoft.com/office/powerpoint/2010/main" val="309887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579439" y="1548063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走进诗歌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79439" y="2735178"/>
            <a:ext cx="1572127" cy="465221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初读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9438" y="3866146"/>
            <a:ext cx="1572127" cy="43714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赏析</a:t>
            </a:r>
            <a:r>
              <a:rPr lang="zh-CN" altLang="en-US" sz="24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诗歌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79439" y="4876800"/>
            <a:ext cx="1572127" cy="43313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拓展延伸</a:t>
            </a:r>
            <a:endParaRPr lang="zh-CN" altLang="en-US" sz="24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14688" y="4276635"/>
            <a:ext cx="8704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49465" y="1881572"/>
            <a:ext cx="8848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00161" y="633845"/>
            <a:ext cx="2736933" cy="646331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再读 </a:t>
            </a:r>
            <a:r>
              <a:rPr lang="en-US" altLang="zh-CN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•</a:t>
            </a:r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赏析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2749465" y="1404319"/>
            <a:ext cx="2181726" cy="95450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小结</a:t>
            </a:r>
            <a:endParaRPr lang="zh-CN" altLang="en-US" sz="36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3621" y="2967788"/>
            <a:ext cx="85183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      这</a:t>
            </a:r>
            <a:r>
              <a:rPr lang="zh-CN" altLang="en-US" sz="3600" b="1" dirty="0">
                <a:solidFill>
                  <a:srgbClr val="7030A0"/>
                </a:solidFill>
              </a:rPr>
              <a:t>节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课我们</a:t>
            </a:r>
            <a:r>
              <a:rPr lang="zh-CN" altLang="en-US" sz="3600" b="1" dirty="0">
                <a:solidFill>
                  <a:srgbClr val="7030A0"/>
                </a:solidFill>
              </a:rPr>
              <a:t>随着诗人，了解到了侵略者对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祖国沦陷区的</a:t>
            </a:r>
            <a:r>
              <a:rPr lang="zh-CN" altLang="en-US" sz="3600" b="1" dirty="0">
                <a:solidFill>
                  <a:srgbClr val="7030A0"/>
                </a:solidFill>
              </a:rPr>
              <a:t>蹂躏，也体会到了作者那种深切的悲愤之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情，下节课我们将继续赏析诗歌，去追寻作者所寄托的爱与希望。</a:t>
            </a:r>
            <a:endParaRPr lang="zh-CN" altLang="en-US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49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32083"/>
            <a:ext cx="12192000" cy="6256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我用残损的手掌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6144126"/>
            <a:ext cx="12192000" cy="713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3200" b="1" dirty="0" smtClean="0"/>
              <a:t>人教版九年级下册第一单元第二课</a:t>
            </a:r>
            <a:endParaRPr lang="zh-CN" altLang="en-US" sz="32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214688" y="4276635"/>
            <a:ext cx="8704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49465" y="1881572"/>
            <a:ext cx="8848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449053" y="882317"/>
            <a:ext cx="5470358" cy="99925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课后作业</a:t>
            </a:r>
            <a:endParaRPr lang="zh-CN" altLang="en-US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0" y="2527903"/>
            <a:ext cx="9785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1.</a:t>
            </a:r>
            <a:r>
              <a:rPr lang="zh-CN" altLang="en-US" sz="3600" b="1" dirty="0">
                <a:solidFill>
                  <a:srgbClr val="FF0000"/>
                </a:solidFill>
              </a:rPr>
              <a:t>积累本课的字词和作者作品等文学常识。</a:t>
            </a:r>
          </a:p>
          <a:p>
            <a:r>
              <a:rPr lang="en-US" altLang="zh-CN" sz="3600" b="1" dirty="0">
                <a:solidFill>
                  <a:srgbClr val="FF0000"/>
                </a:solidFill>
              </a:rPr>
              <a:t>2.</a:t>
            </a:r>
            <a:r>
              <a:rPr lang="zh-CN" altLang="en-US" sz="3600" b="1" dirty="0">
                <a:solidFill>
                  <a:srgbClr val="FF0000"/>
                </a:solidFill>
              </a:rPr>
              <a:t>将你喜欢的语段摘抄下来，识记积累。</a:t>
            </a:r>
          </a:p>
        </p:txBody>
      </p:sp>
    </p:spTree>
    <p:extLst>
      <p:ext uri="{BB962C8B-B14F-4D97-AF65-F5344CB8AC3E}">
        <p14:creationId xmlns:p14="http://schemas.microsoft.com/office/powerpoint/2010/main" val="105650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895</Words>
  <Application>Microsoft Office PowerPoint</Application>
  <PresentationFormat>自定义</PresentationFormat>
  <Paragraphs>130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sony</dc:creator>
  <cp:lastModifiedBy>sony</cp:lastModifiedBy>
  <cp:revision>23</cp:revision>
  <dcterms:created xsi:type="dcterms:W3CDTF">2015-05-05T08:02:14Z</dcterms:created>
  <dcterms:modified xsi:type="dcterms:W3CDTF">2016-07-09T11:55:15Z</dcterms:modified>
</cp:coreProperties>
</file>