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73" r:id="rId2"/>
    <p:sldId id="256" r:id="rId3"/>
    <p:sldId id="262" r:id="rId4"/>
    <p:sldId id="257" r:id="rId5"/>
    <p:sldId id="263" r:id="rId6"/>
    <p:sldId id="264" r:id="rId7"/>
    <p:sldId id="272" r:id="rId8"/>
    <p:sldId id="265" r:id="rId9"/>
    <p:sldId id="271" r:id="rId10"/>
    <p:sldId id="266" r:id="rId11"/>
    <p:sldId id="267" r:id="rId12"/>
    <p:sldId id="270" r:id="rId13"/>
    <p:sldId id="269" r:id="rId14"/>
    <p:sldId id="260" r:id="rId15"/>
    <p:sldId id="258" r:id="rId16"/>
    <p:sldId id="259" r:id="rId17"/>
    <p:sldId id="268" r:id="rId18"/>
    <p:sldId id="261" r:id="rId1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948"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1">
        <a:schemeClr val="bg1"/>
      </p:bgRef>
    </p:bg>
    <p:spTree>
      <p:nvGrpSpPr>
        <p:cNvPr id="1" name=""/>
        <p:cNvGrpSpPr/>
        <p:nvPr/>
      </p:nvGrpSpPr>
      <p:grpSpPr>
        <a:xfrm>
          <a:off x="0" y="0"/>
          <a:ext cx="0" cy="0"/>
          <a:chOff x="0" y="0"/>
          <a:chExt cx="0" cy="0"/>
        </a:xfrm>
      </p:grpSpPr>
      <p:sp>
        <p:nvSpPr>
          <p:cNvPr id="8" name="标题 7"/>
          <p:cNvSpPr>
            <a:spLocks noGrp="1"/>
          </p:cNvSpPr>
          <p:nvPr>
            <p:ph type="ctrTitle"/>
          </p:nvPr>
        </p:nvSpPr>
        <p:spPr>
          <a:xfrm>
            <a:off x="2286000" y="3124200"/>
            <a:ext cx="6172200" cy="1894362"/>
          </a:xfrm>
        </p:spPr>
        <p:txBody>
          <a:bodyPr/>
          <a:lstStyle>
            <a:lvl1pPr>
              <a:defRPr b="1"/>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bwMode="auto">
          <a:xfrm rot="5400000">
            <a:off x="7764621" y="1174097"/>
            <a:ext cx="2286000" cy="381000"/>
          </a:xfrm>
        </p:spPr>
        <p:txBody>
          <a:bodyPr/>
          <a:lstStyle/>
          <a:p>
            <a:fld id="{C54BBA71-5395-43D1-A6EE-97A7F4C84E24}" type="datetimeFigureOut">
              <a:rPr lang="zh-CN" altLang="en-US" smtClean="0"/>
              <a:t>2015/12/14</a:t>
            </a:fld>
            <a:endParaRPr lang="zh-CN" altLang="en-US"/>
          </a:p>
        </p:txBody>
      </p:sp>
      <p:sp>
        <p:nvSpPr>
          <p:cNvPr id="17" name="页脚占位符 16"/>
          <p:cNvSpPr>
            <a:spLocks noGrp="1"/>
          </p:cNvSpPr>
          <p:nvPr>
            <p:ph type="ftr" sz="quarter" idx="11"/>
          </p:nvPr>
        </p:nvSpPr>
        <p:spPr bwMode="auto">
          <a:xfrm rot="5400000">
            <a:off x="7077269" y="4181669"/>
            <a:ext cx="3657600" cy="384048"/>
          </a:xfrm>
        </p:spPr>
        <p:txBody>
          <a:bodyPr/>
          <a:lstStyle/>
          <a:p>
            <a:endParaRPr lang="zh-CN" altLang="en-US"/>
          </a:p>
        </p:txBody>
      </p:sp>
      <p:sp>
        <p:nvSpPr>
          <p:cNvPr id="10" name="矩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接连接符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接连接符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接连接符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椭圆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椭圆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椭圆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灯片编号占位符 28"/>
          <p:cNvSpPr>
            <a:spLocks noGrp="1"/>
          </p:cNvSpPr>
          <p:nvPr>
            <p:ph type="sldNum" sz="quarter" idx="12"/>
          </p:nvPr>
        </p:nvSpPr>
        <p:spPr bwMode="auto">
          <a:xfrm>
            <a:off x="1325544" y="4928702"/>
            <a:ext cx="609600" cy="517524"/>
          </a:xfrm>
        </p:spPr>
        <p:txBody>
          <a:bodyPr/>
          <a:lstStyle/>
          <a:p>
            <a:fld id="{7E24831F-BB85-4C05-8425-141BFA66C392}"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8" name="内容占位符 7"/>
          <p:cNvSpPr>
            <a:spLocks noGrp="1"/>
          </p:cNvSpPr>
          <p:nvPr>
            <p:ph sz="quarter" idx="1"/>
          </p:nvPr>
        </p:nvSpPr>
        <p:spPr>
          <a:xfrm>
            <a:off x="457200" y="1600200"/>
            <a:ext cx="7467600" cy="4873752"/>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4"/>
          </p:nvPr>
        </p:nvSpPr>
        <p:spPr/>
        <p:txBody>
          <a:bodyPr rtlCol="0"/>
          <a:lstStyle/>
          <a:p>
            <a:fld id="{C54BBA71-5395-43D1-A6EE-97A7F4C84E24}" type="datetimeFigureOut">
              <a:rPr lang="zh-CN" altLang="en-US" smtClean="0"/>
              <a:t>2015/12/14</a:t>
            </a:fld>
            <a:endParaRPr lang="zh-CN" altLang="en-US"/>
          </a:p>
        </p:txBody>
      </p:sp>
      <p:sp>
        <p:nvSpPr>
          <p:cNvPr id="9" name="灯片编号占位符 8"/>
          <p:cNvSpPr>
            <a:spLocks noGrp="1"/>
          </p:cNvSpPr>
          <p:nvPr>
            <p:ph type="sldNum" sz="quarter" idx="15"/>
          </p:nvPr>
        </p:nvSpPr>
        <p:spPr/>
        <p:txBody>
          <a:bodyPr rtlCol="0"/>
          <a:lstStyle/>
          <a:p>
            <a:fld id="{7E24831F-BB85-4C05-8425-141BFA66C392}" type="slidenum">
              <a:rPr lang="zh-CN" altLang="en-US" smtClean="0"/>
              <a:t>‹#›</a:t>
            </a:fld>
            <a:endParaRPr lang="zh-CN" altLang="en-US"/>
          </a:p>
        </p:txBody>
      </p:sp>
      <p:sp>
        <p:nvSpPr>
          <p:cNvPr id="10" name="页脚占位符 9"/>
          <p:cNvSpPr>
            <a:spLocks noGrp="1"/>
          </p:cNvSpPr>
          <p:nvPr>
            <p:ph type="ftr" sz="quarter" idx="16"/>
          </p:nvPr>
        </p:nvSpPr>
        <p:spPr/>
        <p:txBody>
          <a:bodyPr rtlCol="0"/>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2286000" y="2895600"/>
            <a:ext cx="6172200" cy="2053590"/>
          </a:xfrm>
        </p:spPr>
        <p:txBody>
          <a:bodyPr/>
          <a:lstStyle>
            <a:lvl1pPr algn="l">
              <a:buNone/>
              <a:defRPr sz="3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bwMode="auto">
          <a:xfrm rot="5400000">
            <a:off x="7763256" y="1170432"/>
            <a:ext cx="2286000" cy="381000"/>
          </a:xfrm>
        </p:spPr>
        <p:txBody>
          <a:bodyPr/>
          <a:lstStyle/>
          <a:p>
            <a:fld id="{C54BBA71-5395-43D1-A6EE-97A7F4C84E24}" type="datetimeFigureOut">
              <a:rPr lang="zh-CN" altLang="en-US" smtClean="0"/>
              <a:t>2015/12/14</a:t>
            </a:fld>
            <a:endParaRPr lang="zh-CN" altLang="en-US"/>
          </a:p>
        </p:txBody>
      </p:sp>
      <p:sp>
        <p:nvSpPr>
          <p:cNvPr id="5" name="页脚占位符 4"/>
          <p:cNvSpPr>
            <a:spLocks noGrp="1"/>
          </p:cNvSpPr>
          <p:nvPr>
            <p:ph type="ftr" sz="quarter" idx="11"/>
          </p:nvPr>
        </p:nvSpPr>
        <p:spPr bwMode="auto">
          <a:xfrm rot="5400000">
            <a:off x="7077456" y="4178808"/>
            <a:ext cx="3657600" cy="384048"/>
          </a:xfrm>
        </p:spPr>
        <p:txBody>
          <a:bodyPr/>
          <a:lstStyle/>
          <a:p>
            <a:endParaRPr lang="zh-CN" altLang="en-US"/>
          </a:p>
        </p:txBody>
      </p:sp>
      <p:sp>
        <p:nvSpPr>
          <p:cNvPr id="9" name="矩形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接连接符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接连接符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椭圆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椭圆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椭圆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接连接符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灯片编号占位符 5"/>
          <p:cNvSpPr>
            <a:spLocks noGrp="1"/>
          </p:cNvSpPr>
          <p:nvPr>
            <p:ph type="sldNum" sz="quarter" idx="12"/>
          </p:nvPr>
        </p:nvSpPr>
        <p:spPr bwMode="auto">
          <a:xfrm>
            <a:off x="1340616" y="4928702"/>
            <a:ext cx="609600" cy="517524"/>
          </a:xfrm>
        </p:spPr>
        <p:txBody>
          <a:bodyPr/>
          <a:lstStyle/>
          <a:p>
            <a:fld id="{7E24831F-BB85-4C05-8425-141BFA66C392}"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p>
            <a:fld id="{C54BBA71-5395-43D1-A6EE-97A7F4C84E24}" type="datetimeFigureOut">
              <a:rPr lang="zh-CN" altLang="en-US" smtClean="0"/>
              <a:t>2015/12/14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24831F-BB85-4C05-8425-141BFA66C392}" type="slidenum">
              <a:rPr lang="zh-CN" altLang="en-US" smtClean="0"/>
              <a:t>‹#›</a:t>
            </a:fld>
            <a:endParaRPr lang="zh-CN" altLang="en-US"/>
          </a:p>
        </p:txBody>
      </p:sp>
      <p:sp>
        <p:nvSpPr>
          <p:cNvPr id="9" name="内容占位符 8"/>
          <p:cNvSpPr>
            <a:spLocks noGrp="1"/>
          </p:cNvSpPr>
          <p:nvPr>
            <p:ph sz="quarter" idx="1"/>
          </p:nvPr>
        </p:nvSpPr>
        <p:spPr>
          <a:xfrm>
            <a:off x="457200" y="1600200"/>
            <a:ext cx="365760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1" name="内容占位符 10"/>
          <p:cNvSpPr>
            <a:spLocks noGrp="1"/>
          </p:cNvSpPr>
          <p:nvPr>
            <p:ph sz="quarter" idx="2"/>
          </p:nvPr>
        </p:nvSpPr>
        <p:spPr>
          <a:xfrm>
            <a:off x="4270248" y="1600200"/>
            <a:ext cx="365760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7543800" cy="1143000"/>
          </a:xfrm>
        </p:spPr>
        <p:txBody>
          <a:bodyPr anchor="b"/>
          <a:lstStyle>
            <a:lvl1pPr>
              <a:defRPr/>
            </a:lvl1pPr>
          </a:lstStyle>
          <a:p>
            <a:r>
              <a:rPr kumimoji="0" lang="zh-CN" altLang="en-US" smtClean="0"/>
              <a:t>单击此处编辑母版标题样式</a:t>
            </a:r>
            <a:endParaRPr kumimoji="0" lang="en-US"/>
          </a:p>
        </p:txBody>
      </p:sp>
      <p:sp>
        <p:nvSpPr>
          <p:cNvPr id="7" name="日期占位符 6"/>
          <p:cNvSpPr>
            <a:spLocks noGrp="1"/>
          </p:cNvSpPr>
          <p:nvPr>
            <p:ph type="dt" sz="half" idx="10"/>
          </p:nvPr>
        </p:nvSpPr>
        <p:spPr/>
        <p:txBody>
          <a:bodyPr/>
          <a:lstStyle/>
          <a:p>
            <a:fld id="{C54BBA71-5395-43D1-A6EE-97A7F4C84E24}" type="datetimeFigureOut">
              <a:rPr lang="zh-CN" altLang="en-US" smtClean="0"/>
              <a:t>2015/12/14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E24831F-BB85-4C05-8425-141BFA66C392}" type="slidenum">
              <a:rPr lang="zh-CN" altLang="en-US" smtClean="0"/>
              <a:t>‹#›</a:t>
            </a:fld>
            <a:endParaRPr lang="zh-CN" altLang="en-US"/>
          </a:p>
        </p:txBody>
      </p:sp>
      <p:sp>
        <p:nvSpPr>
          <p:cNvPr id="11" name="内容占位符 10"/>
          <p:cNvSpPr>
            <a:spLocks noGrp="1"/>
          </p:cNvSpPr>
          <p:nvPr>
            <p:ph sz="quarter" idx="2"/>
          </p:nvPr>
        </p:nvSpPr>
        <p:spPr>
          <a:xfrm>
            <a:off x="457200" y="2362200"/>
            <a:ext cx="3657600" cy="38862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quarter" idx="4"/>
          </p:nvPr>
        </p:nvSpPr>
        <p:spPr>
          <a:xfrm>
            <a:off x="4371975" y="2362200"/>
            <a:ext cx="3657600" cy="38862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2" name="文本占位符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p>
        </p:txBody>
      </p:sp>
      <p:sp>
        <p:nvSpPr>
          <p:cNvPr id="14" name="文本占位符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p>
        </p:txBody>
      </p:sp>
    </p:spTree>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6" name="日期占位符 5"/>
          <p:cNvSpPr>
            <a:spLocks noGrp="1"/>
          </p:cNvSpPr>
          <p:nvPr>
            <p:ph type="dt" sz="half" idx="10"/>
          </p:nvPr>
        </p:nvSpPr>
        <p:spPr/>
        <p:txBody>
          <a:bodyPr rtlCol="0"/>
          <a:lstStyle/>
          <a:p>
            <a:fld id="{C54BBA71-5395-43D1-A6EE-97A7F4C84E24}" type="datetimeFigureOut">
              <a:rPr lang="zh-CN" altLang="en-US" smtClean="0"/>
              <a:t>2015/12/14</a:t>
            </a:fld>
            <a:endParaRPr lang="zh-CN" altLang="en-US"/>
          </a:p>
        </p:txBody>
      </p:sp>
      <p:sp>
        <p:nvSpPr>
          <p:cNvPr id="7" name="灯片编号占位符 6"/>
          <p:cNvSpPr>
            <a:spLocks noGrp="1"/>
          </p:cNvSpPr>
          <p:nvPr>
            <p:ph type="sldNum" sz="quarter" idx="11"/>
          </p:nvPr>
        </p:nvSpPr>
        <p:spPr/>
        <p:txBody>
          <a:bodyPr rtlCol="0"/>
          <a:lstStyle/>
          <a:p>
            <a:fld id="{7E24831F-BB85-4C05-8425-141BFA66C392}" type="slidenum">
              <a:rPr lang="zh-CN" altLang="en-US" smtClean="0"/>
              <a:t>‹#›</a:t>
            </a:fld>
            <a:endParaRPr lang="zh-CN" altLang="en-US"/>
          </a:p>
        </p:txBody>
      </p:sp>
      <p:sp>
        <p:nvSpPr>
          <p:cNvPr id="8" name="页脚占位符 7"/>
          <p:cNvSpPr>
            <a:spLocks noGrp="1"/>
          </p:cNvSpPr>
          <p:nvPr>
            <p:ph type="ftr" sz="quarter" idx="12"/>
          </p:nvPr>
        </p:nvSpPr>
        <p:spPr/>
        <p:txBody>
          <a:bodyPr rtlCol="0"/>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54BBA71-5395-43D1-A6EE-97A7F4C84E24}" type="datetimeFigureOut">
              <a:rPr lang="zh-CN" altLang="en-US" smtClean="0"/>
              <a:t>2015/12/14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E24831F-BB85-4C05-8425-141BFA66C392}" type="slidenum">
              <a:rPr lang="zh-CN" altLang="en-US" smtClean="0"/>
              <a:t>‹#›</a:t>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bg>
      <p:bgRef idx="1001">
        <a:schemeClr val="bg1"/>
      </p:bgRef>
    </p:bg>
    <p:spTree>
      <p:nvGrpSpPr>
        <p:cNvPr id="1" name=""/>
        <p:cNvGrpSpPr/>
        <p:nvPr/>
      </p:nvGrpSpPr>
      <p:grpSpPr>
        <a:xfrm>
          <a:off x="0" y="0"/>
          <a:ext cx="0" cy="0"/>
          <a:chOff x="0" y="0"/>
          <a:chExt cx="0" cy="0"/>
        </a:xfrm>
      </p:grpSpPr>
      <p:sp>
        <p:nvSpPr>
          <p:cNvPr id="10" name="直接连接符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标题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8" name="直接连接符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接连接符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接连接符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椭圆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内容占位符 17"/>
          <p:cNvSpPr>
            <a:spLocks noGrp="1"/>
          </p:cNvSpPr>
          <p:nvPr>
            <p:ph sz="quarter" idx="1"/>
          </p:nvPr>
        </p:nvSpPr>
        <p:spPr>
          <a:xfrm>
            <a:off x="304800" y="274320"/>
            <a:ext cx="5638800" cy="6327648"/>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1" name="日期占位符 20"/>
          <p:cNvSpPr>
            <a:spLocks noGrp="1"/>
          </p:cNvSpPr>
          <p:nvPr>
            <p:ph type="dt" sz="half" idx="14"/>
          </p:nvPr>
        </p:nvSpPr>
        <p:spPr/>
        <p:txBody>
          <a:bodyPr rtlCol="0"/>
          <a:lstStyle/>
          <a:p>
            <a:fld id="{C54BBA71-5395-43D1-A6EE-97A7F4C84E24}" type="datetimeFigureOut">
              <a:rPr lang="zh-CN" altLang="en-US" smtClean="0"/>
              <a:t>2015/12/14</a:t>
            </a:fld>
            <a:endParaRPr lang="zh-CN" altLang="en-US"/>
          </a:p>
        </p:txBody>
      </p:sp>
      <p:sp>
        <p:nvSpPr>
          <p:cNvPr id="22" name="灯片编号占位符 21"/>
          <p:cNvSpPr>
            <a:spLocks noGrp="1"/>
          </p:cNvSpPr>
          <p:nvPr>
            <p:ph type="sldNum" sz="quarter" idx="15"/>
          </p:nvPr>
        </p:nvSpPr>
        <p:spPr/>
        <p:txBody>
          <a:bodyPr rtlCol="0"/>
          <a:lstStyle/>
          <a:p>
            <a:fld id="{7E24831F-BB85-4C05-8425-141BFA66C392}" type="slidenum">
              <a:rPr lang="zh-CN" altLang="en-US" smtClean="0"/>
              <a:t>‹#›</a:t>
            </a:fld>
            <a:endParaRPr lang="zh-CN" altLang="en-US"/>
          </a:p>
        </p:txBody>
      </p:sp>
      <p:sp>
        <p:nvSpPr>
          <p:cNvPr id="23" name="页脚占位符 22"/>
          <p:cNvSpPr>
            <a:spLocks noGrp="1"/>
          </p:cNvSpPr>
          <p:nvPr>
            <p:ph type="ftr" sz="quarter" idx="16"/>
          </p:nvPr>
        </p:nvSpPr>
        <p:spPr/>
        <p:txBody>
          <a:bodyPr rtlCol="0"/>
          <a:lstStyle/>
          <a:p>
            <a:endParaRPr lang="zh-CN" alt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9" name="直接连接符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椭圆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标题 1"/>
          <p:cNvSpPr>
            <a:spLocks noGrp="1"/>
          </p:cNvSpPr>
          <p:nvPr>
            <p:ph type="title"/>
          </p:nvPr>
        </p:nvSpPr>
        <p:spPr>
          <a:xfrm rot="5400000">
            <a:off x="3350133" y="3200400"/>
            <a:ext cx="6309360" cy="457200"/>
          </a:xfrm>
        </p:spPr>
        <p:txBody>
          <a:bodyPr anchor="b"/>
          <a:lstStyle>
            <a:lvl1pPr algn="l">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CN" altLang="en-US" smtClean="0"/>
              <a:t>单击图标添加图片</a:t>
            </a:r>
            <a:endParaRPr kumimoji="0" lang="en-US" dirty="0"/>
          </a:p>
        </p:txBody>
      </p:sp>
      <p:sp>
        <p:nvSpPr>
          <p:cNvPr id="4" name="文本占位符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10" name="直接连接符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接连接符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接连接符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接连接符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占位符 16"/>
          <p:cNvSpPr>
            <a:spLocks noGrp="1"/>
          </p:cNvSpPr>
          <p:nvPr>
            <p:ph type="dt" sz="half" idx="10"/>
          </p:nvPr>
        </p:nvSpPr>
        <p:spPr/>
        <p:txBody>
          <a:bodyPr rtlCol="0"/>
          <a:lstStyle/>
          <a:p>
            <a:fld id="{C54BBA71-5395-43D1-A6EE-97A7F4C84E24}" type="datetimeFigureOut">
              <a:rPr lang="zh-CN" altLang="en-US" smtClean="0"/>
              <a:t>2015/12/14</a:t>
            </a:fld>
            <a:endParaRPr lang="zh-CN" altLang="en-US"/>
          </a:p>
        </p:txBody>
      </p:sp>
      <p:sp>
        <p:nvSpPr>
          <p:cNvPr id="18" name="灯片编号占位符 17"/>
          <p:cNvSpPr>
            <a:spLocks noGrp="1"/>
          </p:cNvSpPr>
          <p:nvPr>
            <p:ph type="sldNum" sz="quarter" idx="11"/>
          </p:nvPr>
        </p:nvSpPr>
        <p:spPr/>
        <p:txBody>
          <a:bodyPr rtlCol="0"/>
          <a:lstStyle/>
          <a:p>
            <a:fld id="{7E24831F-BB85-4C05-8425-141BFA66C392}" type="slidenum">
              <a:rPr lang="zh-CN" altLang="en-US" smtClean="0"/>
              <a:t>‹#›</a:t>
            </a:fld>
            <a:endParaRPr lang="zh-CN" altLang="en-US"/>
          </a:p>
        </p:txBody>
      </p:sp>
      <p:sp>
        <p:nvSpPr>
          <p:cNvPr id="21" name="页脚占位符 20"/>
          <p:cNvSpPr>
            <a:spLocks noGrp="1"/>
          </p:cNvSpPr>
          <p:nvPr>
            <p:ph type="ftr" sz="quarter" idx="12"/>
          </p:nvPr>
        </p:nvSpPr>
        <p:spPr/>
        <p:txBody>
          <a:bodyPr rtlCol="0"/>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54BBA71-5395-43D1-A6EE-97A7F4C84E24}" type="datetimeFigureOut">
              <a:rPr lang="zh-CN" altLang="en-US" smtClean="0"/>
              <a:t>2015/12/14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24831F-BB85-4C05-8425-141BFA66C392}" type="slidenum">
              <a:rPr lang="zh-CN" altLang="en-US" smtClean="0"/>
              <a:t>‹#›</a:t>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9"/>
            <a:ext cx="16764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0198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54BBA71-5395-43D1-A6EE-97A7F4C84E24}" type="datetimeFigureOut">
              <a:rPr lang="zh-CN" altLang="en-US" smtClean="0"/>
              <a:t>2015/12/14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24831F-BB85-4C05-8425-141BFA66C392}" type="slidenum">
              <a:rPr lang="zh-CN" altLang="en-US" smtClean="0"/>
              <a:t>‹#›</a:t>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接连接符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标题占位符 21"/>
          <p:cNvSpPr>
            <a:spLocks noGrp="1"/>
          </p:cNvSpPr>
          <p:nvPr>
            <p:ph type="title"/>
          </p:nvPr>
        </p:nvSpPr>
        <p:spPr>
          <a:xfrm>
            <a:off x="457200" y="274638"/>
            <a:ext cx="7467600" cy="1143000"/>
          </a:xfrm>
          <a:prstGeom prst="rect">
            <a:avLst/>
          </a:prstGeom>
        </p:spPr>
        <p:txBody>
          <a:bodyPr vert="horz" anchor="b">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54BBA71-5395-43D1-A6EE-97A7F4C84E24}" type="datetimeFigureOut">
              <a:rPr lang="zh-CN" altLang="en-US" smtClean="0"/>
              <a:t>2015/12/14</a:t>
            </a:fld>
            <a:endParaRPr lang="zh-CN" altLang="en-US"/>
          </a:p>
        </p:txBody>
      </p:sp>
      <p:sp>
        <p:nvSpPr>
          <p:cNvPr id="3" name="页脚占位符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zh-CN" altLang="en-US"/>
          </a:p>
        </p:txBody>
      </p:sp>
      <p:sp>
        <p:nvSpPr>
          <p:cNvPr id="7" name="直接连接符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接连接符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椭圆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灯片编号占位符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E24831F-BB85-4C05-8425-141BFA66C392}"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1.jpg"/><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ctrTitle"/>
          </p:nvPr>
        </p:nvSpPr>
        <p:spPr>
          <a:xfrm>
            <a:off x="971600" y="1340768"/>
            <a:ext cx="7992888" cy="1894362"/>
          </a:xfrm>
        </p:spPr>
        <p:txBody>
          <a:bodyPr/>
          <a:lstStyle/>
          <a:p>
            <a:pPr algn="ctr"/>
            <a:r>
              <a:rPr lang="zh-CN" altLang="en-US" sz="8000" dirty="0" smtClean="0"/>
              <a:t>沁园春</a:t>
            </a:r>
            <a:r>
              <a:rPr lang="en-US" altLang="zh-CN" sz="8000" dirty="0" smtClean="0"/>
              <a:t>•</a:t>
            </a:r>
            <a:r>
              <a:rPr lang="zh-CN" altLang="en-US" sz="8000" dirty="0" smtClean="0"/>
              <a:t>长沙</a:t>
            </a:r>
            <a:r>
              <a:rPr lang="en-US" altLang="zh-CN" sz="8000" dirty="0" smtClean="0"/>
              <a:t/>
            </a:r>
            <a:br>
              <a:rPr lang="en-US" altLang="zh-CN" sz="8000" dirty="0" smtClean="0"/>
            </a:br>
            <a:r>
              <a:rPr lang="en-US" altLang="zh-CN" dirty="0"/>
              <a:t> </a:t>
            </a:r>
            <a:r>
              <a:rPr lang="en-US" altLang="zh-CN" dirty="0" smtClean="0"/>
              <a:t>      </a:t>
            </a:r>
            <a:r>
              <a:rPr lang="zh-CN" altLang="en-US" dirty="0"/>
              <a:t> </a:t>
            </a:r>
            <a:r>
              <a:rPr lang="zh-CN" altLang="en-US" dirty="0" smtClean="0"/>
              <a:t>                     </a:t>
            </a:r>
            <a:r>
              <a:rPr lang="en-US" altLang="zh-CN" dirty="0" smtClean="0"/>
              <a:t>1925</a:t>
            </a:r>
            <a:r>
              <a:rPr lang="zh-CN" altLang="en-US" dirty="0"/>
              <a:t>年 毛泽东 </a:t>
            </a:r>
          </a:p>
        </p:txBody>
      </p:sp>
      <p:sp>
        <p:nvSpPr>
          <p:cNvPr id="3" name="副标题 2"/>
          <p:cNvSpPr>
            <a:spLocks noGrp="1"/>
          </p:cNvSpPr>
          <p:nvPr>
            <p:ph type="subTitle" idx="1"/>
          </p:nvPr>
        </p:nvSpPr>
        <p:spPr>
          <a:xfrm>
            <a:off x="5364088" y="3861048"/>
            <a:ext cx="3219872" cy="1371600"/>
          </a:xfrm>
        </p:spPr>
        <p:txBody>
          <a:bodyPr>
            <a:noAutofit/>
          </a:bodyPr>
          <a:lstStyle/>
          <a:p>
            <a:pPr algn="ctr"/>
            <a:r>
              <a:rPr lang="zh-CN" altLang="en-US" sz="3600" dirty="0" smtClean="0"/>
              <a:t>教育学院</a:t>
            </a:r>
            <a:endParaRPr lang="en-US" altLang="zh-CN" sz="3600" dirty="0" smtClean="0"/>
          </a:p>
          <a:p>
            <a:pPr algn="ctr"/>
            <a:r>
              <a:rPr lang="zh-CN" altLang="en-US" sz="3600" dirty="0"/>
              <a:t>思</a:t>
            </a:r>
            <a:r>
              <a:rPr lang="zh-CN" altLang="en-US" sz="3600" dirty="0" smtClean="0"/>
              <a:t>政</a:t>
            </a:r>
            <a:r>
              <a:rPr lang="en-US" altLang="zh-CN" sz="3600" dirty="0" smtClean="0"/>
              <a:t>121</a:t>
            </a:r>
            <a:r>
              <a:rPr lang="zh-CN" altLang="en-US" sz="3600" dirty="0" smtClean="0"/>
              <a:t>班</a:t>
            </a:r>
            <a:endParaRPr lang="en-US" altLang="zh-CN" sz="3600" dirty="0" smtClean="0"/>
          </a:p>
          <a:p>
            <a:pPr algn="ctr"/>
            <a:r>
              <a:rPr lang="zh-CN" altLang="en-US" sz="3600" dirty="0"/>
              <a:t>贾</a:t>
            </a:r>
            <a:r>
              <a:rPr lang="zh-CN" altLang="en-US" sz="3600" dirty="0" smtClean="0"/>
              <a:t>伟</a:t>
            </a:r>
            <a:endParaRPr lang="en-US" altLang="zh-CN" sz="3600" dirty="0" smtClean="0"/>
          </a:p>
          <a:p>
            <a:pPr algn="ctr"/>
            <a:r>
              <a:rPr lang="en-US" altLang="zh-CN" sz="3600" dirty="0" smtClean="0"/>
              <a:t>08 </a:t>
            </a:r>
            <a:endParaRPr lang="zh-CN" altLang="en-US" sz="3600" dirty="0"/>
          </a:p>
        </p:txBody>
      </p:sp>
    </p:spTree>
    <p:extLst>
      <p:ext uri="{BB962C8B-B14F-4D97-AF65-F5344CB8AC3E}">
        <p14:creationId xmlns:p14="http://schemas.microsoft.com/office/powerpoint/2010/main" val="228122450"/>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dirty="0"/>
          </a:p>
        </p:txBody>
      </p:sp>
      <p:sp>
        <p:nvSpPr>
          <p:cNvPr id="3" name="副标题 2"/>
          <p:cNvSpPr>
            <a:spLocks noGrp="1"/>
          </p:cNvSpPr>
          <p:nvPr>
            <p:ph type="subTitle"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957392"/>
          </a:xfrm>
          <a:prstGeom prst="rect">
            <a:avLst/>
          </a:prstGeom>
        </p:spPr>
      </p:pic>
    </p:spTree>
    <p:extLst>
      <p:ext uri="{BB962C8B-B14F-4D97-AF65-F5344CB8AC3E}">
        <p14:creationId xmlns:p14="http://schemas.microsoft.com/office/powerpoint/2010/main" val="2624205028"/>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692696"/>
            <a:ext cx="7467600" cy="724942"/>
          </a:xfrm>
        </p:spPr>
        <p:txBody>
          <a:bodyPr>
            <a:normAutofit/>
          </a:bodyPr>
          <a:lstStyle/>
          <a:p>
            <a:r>
              <a:rPr lang="zh-CN" altLang="en-US" sz="4000" b="1" i="1" dirty="0" smtClean="0">
                <a:latin typeface="+mn-ea"/>
                <a:ea typeface="+mn-ea"/>
              </a:rPr>
              <a:t>诗人简介</a:t>
            </a:r>
            <a:endParaRPr lang="zh-CN" altLang="en-US" sz="4000" b="1" i="1" dirty="0">
              <a:latin typeface="+mn-ea"/>
              <a:ea typeface="+mn-ea"/>
            </a:endParaRPr>
          </a:p>
        </p:txBody>
      </p:sp>
      <p:sp>
        <p:nvSpPr>
          <p:cNvPr id="3" name="内容占位符 2"/>
          <p:cNvSpPr>
            <a:spLocks noGrp="1"/>
          </p:cNvSpPr>
          <p:nvPr>
            <p:ph sz="quarter" idx="1"/>
          </p:nvPr>
        </p:nvSpPr>
        <p:spPr>
          <a:xfrm>
            <a:off x="457200" y="1844824"/>
            <a:ext cx="5122912" cy="4752528"/>
          </a:xfrm>
        </p:spPr>
        <p:txBody>
          <a:bodyPr>
            <a:normAutofit/>
          </a:bodyPr>
          <a:lstStyle/>
          <a:p>
            <a:pPr marL="0" indent="0">
              <a:buNone/>
            </a:pPr>
            <a:r>
              <a:rPr lang="zh-CN" altLang="en-US" sz="3600" dirty="0" smtClean="0">
                <a:latin typeface="+mn-ea"/>
              </a:rPr>
              <a:t>毛泽东（</a:t>
            </a:r>
            <a:r>
              <a:rPr lang="en-US" altLang="zh-CN" sz="3600" dirty="0" smtClean="0">
                <a:latin typeface="+mn-ea"/>
              </a:rPr>
              <a:t>1893~1976</a:t>
            </a:r>
            <a:r>
              <a:rPr lang="zh-CN" altLang="en-US" sz="3600" dirty="0" smtClean="0">
                <a:latin typeface="+mn-ea"/>
              </a:rPr>
              <a:t>），湖南湘潭人，中国现代政治家、思想家、军事家、诗人</a:t>
            </a:r>
            <a:r>
              <a:rPr lang="zh-CN" altLang="en-US" sz="3600" dirty="0">
                <a:latin typeface="+mn-ea"/>
              </a:rPr>
              <a:t>，书法家</a:t>
            </a:r>
            <a:r>
              <a:rPr lang="zh-CN" altLang="en-US" sz="3600" dirty="0" smtClean="0">
                <a:latin typeface="+mn-ea"/>
              </a:rPr>
              <a:t>。中华人民共和国开国领袖。生于</a:t>
            </a:r>
            <a:r>
              <a:rPr lang="en-US" altLang="zh-CN" sz="3600" dirty="0" smtClean="0">
                <a:latin typeface="+mn-ea"/>
              </a:rPr>
              <a:t>1893</a:t>
            </a:r>
            <a:r>
              <a:rPr lang="zh-CN" altLang="en-US" sz="3600" dirty="0" smtClean="0">
                <a:latin typeface="+mn-ea"/>
              </a:rPr>
              <a:t>年</a:t>
            </a:r>
            <a:r>
              <a:rPr lang="en-US" altLang="zh-CN" sz="3600" dirty="0" smtClean="0">
                <a:latin typeface="+mn-ea"/>
              </a:rPr>
              <a:t>12</a:t>
            </a:r>
            <a:r>
              <a:rPr lang="zh-CN" altLang="en-US" sz="3600" dirty="0" smtClean="0">
                <a:latin typeface="+mn-ea"/>
              </a:rPr>
              <a:t>月</a:t>
            </a:r>
            <a:r>
              <a:rPr lang="en-US" altLang="zh-CN" sz="3600" dirty="0" smtClean="0">
                <a:latin typeface="+mn-ea"/>
              </a:rPr>
              <a:t>26</a:t>
            </a:r>
            <a:r>
              <a:rPr lang="zh-CN" altLang="en-US" sz="3600" dirty="0" smtClean="0">
                <a:latin typeface="+mn-ea"/>
              </a:rPr>
              <a:t>日，逝世于</a:t>
            </a:r>
            <a:r>
              <a:rPr lang="en-US" altLang="zh-CN" sz="3600" dirty="0" smtClean="0">
                <a:latin typeface="+mn-ea"/>
              </a:rPr>
              <a:t>1976</a:t>
            </a:r>
            <a:r>
              <a:rPr lang="zh-CN" altLang="en-US" sz="3600" dirty="0" smtClean="0">
                <a:latin typeface="+mn-ea"/>
              </a:rPr>
              <a:t>年</a:t>
            </a:r>
            <a:r>
              <a:rPr lang="en-US" altLang="zh-CN" sz="3600" dirty="0" smtClean="0">
                <a:latin typeface="+mn-ea"/>
              </a:rPr>
              <a:t>9</a:t>
            </a:r>
            <a:r>
              <a:rPr lang="zh-CN" altLang="en-US" sz="3600" dirty="0" smtClean="0">
                <a:latin typeface="+mn-ea"/>
              </a:rPr>
              <a:t>月</a:t>
            </a:r>
            <a:r>
              <a:rPr lang="en-US" altLang="zh-CN" sz="3600" dirty="0" smtClean="0">
                <a:latin typeface="+mn-ea"/>
              </a:rPr>
              <a:t>9</a:t>
            </a:r>
            <a:r>
              <a:rPr lang="zh-CN" altLang="en-US" sz="3600" dirty="0" smtClean="0">
                <a:latin typeface="+mn-ea"/>
              </a:rPr>
              <a:t>日。</a:t>
            </a:r>
            <a:endParaRPr lang="zh-CN" altLang="en-US" sz="3600" dirty="0">
              <a:latin typeface="+mn-ea"/>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5" y="1844824"/>
            <a:ext cx="3240360" cy="4581128"/>
          </a:xfrm>
          <a:prstGeom prst="rect">
            <a:avLst/>
          </a:prstGeom>
        </p:spPr>
      </p:pic>
    </p:spTree>
    <p:extLst>
      <p:ext uri="{BB962C8B-B14F-4D97-AF65-F5344CB8AC3E}">
        <p14:creationId xmlns:p14="http://schemas.microsoft.com/office/powerpoint/2010/main" val="244962682"/>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7029399"/>
          </a:xfrm>
          <a:prstGeom prst="rect">
            <a:avLst/>
          </a:prstGeom>
        </p:spPr>
      </p:pic>
      <p:sp>
        <p:nvSpPr>
          <p:cNvPr id="2" name="标题 1"/>
          <p:cNvSpPr>
            <a:spLocks noGrp="1"/>
          </p:cNvSpPr>
          <p:nvPr>
            <p:ph type="title"/>
          </p:nvPr>
        </p:nvSpPr>
        <p:spPr>
          <a:xfrm>
            <a:off x="395536" y="-99392"/>
            <a:ext cx="8229600" cy="1584176"/>
          </a:xfrm>
        </p:spPr>
        <p:txBody>
          <a:bodyPr>
            <a:normAutofit fontScale="90000"/>
          </a:bodyPr>
          <a:lstStyle/>
          <a:p>
            <a:r>
              <a:rPr lang="en-US" altLang="zh-CN" dirty="0" smtClean="0"/>
              <a:t/>
            </a:r>
            <a:br>
              <a:rPr lang="en-US" altLang="zh-CN" dirty="0" smtClean="0"/>
            </a:br>
            <a:r>
              <a:rPr lang="en-US" altLang="zh-CN" dirty="0"/>
              <a:t/>
            </a:r>
            <a:br>
              <a:rPr lang="en-US" altLang="zh-CN" dirty="0"/>
            </a:br>
            <a:r>
              <a:rPr lang="en-US" altLang="zh-CN" dirty="0" smtClean="0"/>
              <a:t/>
            </a:r>
            <a:br>
              <a:rPr lang="en-US" altLang="zh-CN" dirty="0" smtClean="0"/>
            </a:br>
            <a:r>
              <a:rPr lang="en-US" altLang="zh-CN" dirty="0"/>
              <a:t/>
            </a:r>
            <a:br>
              <a:rPr lang="en-US" altLang="zh-CN" dirty="0"/>
            </a:br>
            <a:r>
              <a:rPr lang="en-US" altLang="zh-CN" dirty="0" smtClean="0"/>
              <a:t/>
            </a:r>
            <a:br>
              <a:rPr lang="en-US" altLang="zh-CN" dirty="0" smtClean="0"/>
            </a:br>
            <a:r>
              <a:rPr lang="en-US" altLang="zh-CN" dirty="0"/>
              <a:t/>
            </a:r>
            <a:br>
              <a:rPr lang="en-US" altLang="zh-CN" dirty="0"/>
            </a:br>
            <a:r>
              <a:rPr lang="en-US" altLang="zh-CN" dirty="0" smtClean="0"/>
              <a:t/>
            </a:r>
            <a:br>
              <a:rPr lang="en-US" altLang="zh-CN" dirty="0" smtClean="0"/>
            </a:br>
            <a:r>
              <a:rPr lang="en-US" altLang="zh-CN" dirty="0"/>
              <a:t/>
            </a:r>
            <a:br>
              <a:rPr lang="en-US" altLang="zh-CN" dirty="0"/>
            </a:br>
            <a:r>
              <a:rPr lang="en-US" altLang="zh-CN" dirty="0" smtClean="0"/>
              <a:t/>
            </a:r>
            <a:br>
              <a:rPr lang="en-US" altLang="zh-CN" dirty="0" smtClean="0"/>
            </a:br>
            <a:r>
              <a:rPr lang="en-US" altLang="zh-CN" dirty="0" smtClean="0"/>
              <a:t/>
            </a:r>
            <a:br>
              <a:rPr lang="en-US" altLang="zh-CN" dirty="0" smtClean="0"/>
            </a:br>
            <a:r>
              <a:rPr lang="en-US" altLang="zh-CN" dirty="0"/>
              <a:t/>
            </a:r>
            <a:br>
              <a:rPr lang="en-US" altLang="zh-CN" dirty="0"/>
            </a:br>
            <a:r>
              <a:rPr lang="en-US" altLang="zh-CN" dirty="0" smtClean="0"/>
              <a:t/>
            </a:r>
            <a:br>
              <a:rPr lang="en-US" altLang="zh-CN" dirty="0" smtClean="0"/>
            </a:br>
            <a:r>
              <a:rPr lang="en-US" altLang="zh-CN" dirty="0"/>
              <a:t/>
            </a:r>
            <a:br>
              <a:rPr lang="en-US" altLang="zh-CN" dirty="0"/>
            </a:br>
            <a:r>
              <a:rPr lang="en-US" altLang="zh-CN" dirty="0" smtClean="0"/>
              <a:t/>
            </a:r>
            <a:br>
              <a:rPr lang="en-US" altLang="zh-CN" dirty="0" smtClean="0"/>
            </a:br>
            <a:r>
              <a:rPr lang="en-US" altLang="zh-CN" dirty="0"/>
              <a:t/>
            </a:r>
            <a:br>
              <a:rPr lang="en-US" altLang="zh-CN" dirty="0"/>
            </a:br>
            <a:r>
              <a:rPr lang="en-US" altLang="zh-CN" dirty="0" smtClean="0"/>
              <a:t/>
            </a:r>
            <a:br>
              <a:rPr lang="en-US" altLang="zh-CN" dirty="0" smtClean="0"/>
            </a:br>
            <a:r>
              <a:rPr lang="en-US" altLang="zh-CN" dirty="0"/>
              <a:t/>
            </a:r>
            <a:br>
              <a:rPr lang="en-US" altLang="zh-CN" dirty="0"/>
            </a:br>
            <a:r>
              <a:rPr lang="zh-CN" altLang="en-US" sz="4000" dirty="0" smtClean="0">
                <a:latin typeface="+mn-ea"/>
                <a:ea typeface="+mn-ea"/>
              </a:rPr>
              <a:t>      </a:t>
            </a:r>
            <a:r>
              <a:rPr lang="zh-CN" altLang="en-US" sz="6000" dirty="0" smtClean="0">
                <a:latin typeface="+mn-ea"/>
                <a:ea typeface="+mn-ea"/>
              </a:rPr>
              <a:t>沁园春</a:t>
            </a:r>
            <a:r>
              <a:rPr lang="en-US" altLang="zh-CN" sz="6000" dirty="0" smtClean="0">
                <a:latin typeface="+mn-ea"/>
                <a:ea typeface="+mn-ea"/>
              </a:rPr>
              <a:t>·</a:t>
            </a:r>
            <a:r>
              <a:rPr lang="zh-CN" altLang="en-US" sz="6000" dirty="0" smtClean="0">
                <a:latin typeface="+mn-ea"/>
                <a:ea typeface="+mn-ea"/>
              </a:rPr>
              <a:t>长沙</a:t>
            </a:r>
            <a:r>
              <a:rPr lang="en-US" altLang="zh-CN" sz="4000" dirty="0" smtClean="0">
                <a:latin typeface="+mn-ea"/>
                <a:ea typeface="+mn-ea"/>
              </a:rPr>
              <a:t/>
            </a:r>
            <a:br>
              <a:rPr lang="en-US" altLang="zh-CN" sz="4000" dirty="0" smtClean="0">
                <a:latin typeface="+mn-ea"/>
                <a:ea typeface="+mn-ea"/>
              </a:rPr>
            </a:br>
            <a:r>
              <a:rPr lang="en-US" altLang="zh-CN" sz="4000" dirty="0" smtClean="0">
                <a:latin typeface="+mn-ea"/>
                <a:ea typeface="+mn-ea"/>
              </a:rPr>
              <a:t>           1925</a:t>
            </a:r>
            <a:r>
              <a:rPr lang="zh-CN" altLang="en-US" sz="4000" dirty="0" smtClean="0">
                <a:latin typeface="+mn-ea"/>
                <a:ea typeface="+mn-ea"/>
              </a:rPr>
              <a:t>年 </a:t>
            </a:r>
            <a:r>
              <a:rPr lang="zh-CN" altLang="en-US" sz="3600" dirty="0" smtClean="0">
                <a:latin typeface="+mn-ea"/>
                <a:ea typeface="+mn-ea"/>
              </a:rPr>
              <a:t>毛泽东 </a:t>
            </a:r>
            <a:endParaRPr lang="zh-CN" altLang="en-US" sz="3600" dirty="0">
              <a:latin typeface="+mn-ea"/>
              <a:ea typeface="+mn-ea"/>
            </a:endParaRPr>
          </a:p>
        </p:txBody>
      </p:sp>
      <p:sp>
        <p:nvSpPr>
          <p:cNvPr id="3" name="内容占位符 2"/>
          <p:cNvSpPr>
            <a:spLocks noGrp="1"/>
          </p:cNvSpPr>
          <p:nvPr>
            <p:ph sz="quarter" idx="1"/>
          </p:nvPr>
        </p:nvSpPr>
        <p:spPr>
          <a:xfrm>
            <a:off x="0" y="1556792"/>
            <a:ext cx="9144000" cy="5301208"/>
          </a:xfrm>
        </p:spPr>
        <p:txBody>
          <a:bodyPr>
            <a:noAutofit/>
          </a:bodyPr>
          <a:lstStyle/>
          <a:p>
            <a:pPr marL="0" indent="457200">
              <a:buNone/>
            </a:pPr>
            <a:r>
              <a:rPr lang="zh-CN" altLang="en-US" sz="3600" dirty="0" smtClean="0">
                <a:latin typeface="+mj-ea"/>
                <a:ea typeface="+mj-ea"/>
              </a:rPr>
              <a:t>独立寒秋，湘江北去，橘子洲头。看万山红遍，层林尽染；漫江碧透，百舸争流。鹰击长空，鱼翔浅底，万类霜天竞自由。怅寥廓，问苍茫大地，谁主沉浮？</a:t>
            </a:r>
          </a:p>
          <a:p>
            <a:pPr marL="0" indent="457200">
              <a:buNone/>
            </a:pPr>
            <a:r>
              <a:rPr lang="zh-CN" altLang="en-US" sz="3600" dirty="0" smtClean="0">
                <a:latin typeface="+mj-ea"/>
                <a:ea typeface="+mj-ea"/>
              </a:rPr>
              <a:t>携来百侣曾游，忆往昔峥嵘岁月稠。恰同学少年，风华正茂；书生意气，挥斥方遒。指点江山，激扬文字，粪土当年万户侯。 曾记否，到中流击水，浪遏飞舟？</a:t>
            </a:r>
            <a:endParaRPr lang="zh-CN" altLang="en-US" sz="3600" dirty="0">
              <a:latin typeface="+mj-ea"/>
              <a:ea typeface="+mj-ea"/>
            </a:endParaRPr>
          </a:p>
        </p:txBody>
      </p:sp>
    </p:spTree>
    <p:extLst>
      <p:ext uri="{BB962C8B-B14F-4D97-AF65-F5344CB8AC3E}">
        <p14:creationId xmlns:p14="http://schemas.microsoft.com/office/powerpoint/2010/main" val="3595306931"/>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title"/>
          </p:nvPr>
        </p:nvSpPr>
        <p:spPr/>
        <p:txBody>
          <a:bodyPr>
            <a:normAutofit/>
          </a:bodyPr>
          <a:lstStyle/>
          <a:p>
            <a:r>
              <a:rPr lang="zh-CN" altLang="en-US" sz="4400" b="1" dirty="0" smtClean="0">
                <a:latin typeface="+mn-ea"/>
                <a:ea typeface="+mn-ea"/>
              </a:rPr>
              <a:t>内容大意</a:t>
            </a:r>
            <a:endParaRPr lang="zh-CN" altLang="en-US" sz="4400" b="1" dirty="0">
              <a:latin typeface="+mn-ea"/>
              <a:ea typeface="+mn-ea"/>
            </a:endParaRPr>
          </a:p>
        </p:txBody>
      </p:sp>
      <p:sp>
        <p:nvSpPr>
          <p:cNvPr id="3" name="内容占位符 2"/>
          <p:cNvSpPr>
            <a:spLocks noGrp="1"/>
          </p:cNvSpPr>
          <p:nvPr>
            <p:ph sz="quarter" idx="1"/>
          </p:nvPr>
        </p:nvSpPr>
        <p:spPr>
          <a:xfrm>
            <a:off x="457200" y="1600200"/>
            <a:ext cx="8147248" cy="4781128"/>
          </a:xfrm>
        </p:spPr>
        <p:txBody>
          <a:bodyPr>
            <a:normAutofit/>
          </a:bodyPr>
          <a:lstStyle/>
          <a:p>
            <a:pPr marL="0" indent="0">
              <a:buNone/>
            </a:pPr>
            <a:r>
              <a:rPr lang="zh-CN" altLang="en-US" sz="3600" b="1" dirty="0">
                <a:solidFill>
                  <a:srgbClr val="FF0000"/>
                </a:solidFill>
              </a:rPr>
              <a:t>独立寒秋，湘江北去，橘子洲头。</a:t>
            </a:r>
          </a:p>
          <a:p>
            <a:pPr marL="0" indent="0">
              <a:lnSpc>
                <a:spcPct val="150000"/>
              </a:lnSpc>
              <a:buNone/>
            </a:pPr>
            <a:r>
              <a:rPr lang="zh-CN" altLang="en-US" sz="3200" dirty="0" smtClean="0"/>
              <a:t>大意</a:t>
            </a:r>
            <a:r>
              <a:rPr lang="zh-CN" altLang="en-US" sz="3200" dirty="0"/>
              <a:t>是：在深秋的季节，我独自一人站在橘子洲头，望着江水日在夜不息地向北奔流</a:t>
            </a:r>
            <a:r>
              <a:rPr lang="zh-CN" altLang="en-US" sz="3200" dirty="0" smtClean="0"/>
              <a:t>。</a:t>
            </a:r>
            <a:endParaRPr lang="en-US" altLang="zh-CN" sz="3200" dirty="0" smtClean="0"/>
          </a:p>
          <a:p>
            <a:pPr marL="0" indent="0">
              <a:lnSpc>
                <a:spcPct val="150000"/>
              </a:lnSpc>
              <a:buNone/>
            </a:pPr>
            <a:r>
              <a:rPr lang="zh-CN" altLang="en-US" sz="3200" dirty="0" smtClean="0"/>
              <a:t>文章第一句点</a:t>
            </a:r>
            <a:r>
              <a:rPr lang="zh-CN" altLang="en-US" sz="3200" dirty="0"/>
              <a:t>明了时间、地点和特定的环境。寒秋，指深秋有寒意，也可理解为处境险恶。</a:t>
            </a:r>
          </a:p>
        </p:txBody>
      </p:sp>
    </p:spTree>
    <p:extLst>
      <p:ext uri="{BB962C8B-B14F-4D97-AF65-F5344CB8AC3E}">
        <p14:creationId xmlns:p14="http://schemas.microsoft.com/office/powerpoint/2010/main" val="3946048987"/>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title"/>
          </p:nvPr>
        </p:nvSpPr>
        <p:spPr>
          <a:xfrm>
            <a:off x="323528" y="260648"/>
            <a:ext cx="8208912" cy="1944216"/>
          </a:xfrm>
        </p:spPr>
        <p:txBody>
          <a:bodyPr>
            <a:noAutofit/>
          </a:bodyPr>
          <a:lstStyle/>
          <a:p>
            <a:r>
              <a:rPr lang="zh-CN" altLang="en-US" sz="3600" b="1" dirty="0">
                <a:solidFill>
                  <a:srgbClr val="FF0000"/>
                </a:solidFill>
                <a:latin typeface="+mn-ea"/>
                <a:ea typeface="+mn-ea"/>
              </a:rPr>
              <a:t>看万山红遍，层林尽染；漫江碧透，百舸争流</a:t>
            </a:r>
            <a:r>
              <a:rPr lang="zh-CN" altLang="en-US" sz="3600" b="1" dirty="0" smtClean="0">
                <a:solidFill>
                  <a:srgbClr val="FF0000"/>
                </a:solidFill>
                <a:latin typeface="+mn-ea"/>
                <a:ea typeface="+mn-ea"/>
              </a:rPr>
              <a:t>。鹰</a:t>
            </a:r>
            <a:r>
              <a:rPr lang="zh-CN" altLang="en-US" sz="3600" b="1" dirty="0">
                <a:solidFill>
                  <a:srgbClr val="FF0000"/>
                </a:solidFill>
                <a:latin typeface="+mn-ea"/>
                <a:ea typeface="+mn-ea"/>
              </a:rPr>
              <a:t>击长空，鱼翔浅底，万类霜天竞自由。</a:t>
            </a:r>
          </a:p>
        </p:txBody>
      </p:sp>
      <p:sp>
        <p:nvSpPr>
          <p:cNvPr id="3" name="内容占位符 2"/>
          <p:cNvSpPr>
            <a:spLocks noGrp="1"/>
          </p:cNvSpPr>
          <p:nvPr>
            <p:ph sz="quarter" idx="1"/>
          </p:nvPr>
        </p:nvSpPr>
        <p:spPr>
          <a:xfrm>
            <a:off x="179512" y="2060848"/>
            <a:ext cx="8280920" cy="4320480"/>
          </a:xfrm>
        </p:spPr>
        <p:txBody>
          <a:bodyPr>
            <a:normAutofit/>
          </a:bodyPr>
          <a:lstStyle/>
          <a:p>
            <a:pPr marL="0" indent="0">
              <a:lnSpc>
                <a:spcPct val="150000"/>
              </a:lnSpc>
              <a:buNone/>
            </a:pPr>
            <a:r>
              <a:rPr lang="zh-CN" altLang="en-US" sz="3200" dirty="0" smtClean="0"/>
              <a:t>大意</a:t>
            </a:r>
            <a:r>
              <a:rPr lang="zh-CN" altLang="en-US" sz="3200" dirty="0"/>
              <a:t>是：远望群他、重重叠叠的树林点染如画；近看满江的秋水碧绿清澈，无数船只争相行驶。仰视，雄鹰在升空展翅高飞；俯看，鱼儿在江水中轻快地畅游。宇宙中的万物都在秋天里生气勃勃地自由舒展、蓬勃生长</a:t>
            </a:r>
            <a:r>
              <a:rPr lang="zh-CN" altLang="en-US" sz="3200" dirty="0" smtClean="0"/>
              <a:t>。</a:t>
            </a:r>
            <a:endParaRPr lang="en-US" altLang="zh-CN" sz="3200" dirty="0" smtClean="0"/>
          </a:p>
          <a:p>
            <a:pPr marL="0" indent="0">
              <a:lnSpc>
                <a:spcPct val="150000"/>
              </a:lnSpc>
              <a:buNone/>
            </a:pPr>
            <a:endParaRPr lang="zh-CN" altLang="en-US" sz="1800" dirty="0"/>
          </a:p>
        </p:txBody>
      </p:sp>
    </p:spTree>
    <p:extLst>
      <p:ext uri="{BB962C8B-B14F-4D97-AF65-F5344CB8AC3E}">
        <p14:creationId xmlns:p14="http://schemas.microsoft.com/office/powerpoint/2010/main" val="87575805"/>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3" name="内容占位符 2"/>
          <p:cNvSpPr>
            <a:spLocks noGrp="1"/>
          </p:cNvSpPr>
          <p:nvPr>
            <p:ph sz="quarter" idx="1"/>
          </p:nvPr>
        </p:nvSpPr>
        <p:spPr>
          <a:xfrm>
            <a:off x="467544" y="836712"/>
            <a:ext cx="7467600" cy="4873752"/>
          </a:xfrm>
        </p:spPr>
        <p:txBody>
          <a:bodyPr/>
          <a:lstStyle/>
          <a:p>
            <a:pPr marL="0" indent="0">
              <a:lnSpc>
                <a:spcPct val="150000"/>
              </a:lnSpc>
              <a:buNone/>
            </a:pPr>
            <a:r>
              <a:rPr lang="zh-CN" altLang="en-US" sz="3200" dirty="0"/>
              <a:t>一个“看”字，总领七句，描绘了独立橘子洲头所见到的一幅色彩绚丽的秋景图。诗人从山上、江面、天空、水底选择了几种典型景物进行描写，远近相间，动静结合，对照鲜明。这七句，为下面的抒情烘托了背景，准备了气氛。 </a:t>
            </a:r>
          </a:p>
          <a:p>
            <a:pPr marL="0" indent="0">
              <a:buNone/>
            </a:pPr>
            <a:endParaRPr lang="zh-CN" altLang="en-US" dirty="0"/>
          </a:p>
        </p:txBody>
      </p:sp>
    </p:spTree>
    <p:extLst>
      <p:ext uri="{BB962C8B-B14F-4D97-AF65-F5344CB8AC3E}">
        <p14:creationId xmlns:p14="http://schemas.microsoft.com/office/powerpoint/2010/main" val="2026750370"/>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title"/>
          </p:nvPr>
        </p:nvSpPr>
        <p:spPr>
          <a:xfrm>
            <a:off x="323528" y="476672"/>
            <a:ext cx="7467600" cy="580926"/>
          </a:xfrm>
        </p:spPr>
        <p:txBody>
          <a:bodyPr>
            <a:noAutofit/>
          </a:bodyPr>
          <a:lstStyle/>
          <a:p>
            <a:r>
              <a:rPr lang="zh-CN" altLang="en-US" sz="3600" b="1" dirty="0">
                <a:solidFill>
                  <a:srgbClr val="FF0000"/>
                </a:solidFill>
                <a:latin typeface="+mn-ea"/>
                <a:ea typeface="+mn-ea"/>
              </a:rPr>
              <a:t>怅寥廓，问苍茫大地，谁主沉浮？</a:t>
            </a:r>
          </a:p>
        </p:txBody>
      </p:sp>
      <p:sp>
        <p:nvSpPr>
          <p:cNvPr id="3" name="内容占位符 2"/>
          <p:cNvSpPr>
            <a:spLocks noGrp="1"/>
          </p:cNvSpPr>
          <p:nvPr>
            <p:ph sz="quarter" idx="1"/>
          </p:nvPr>
        </p:nvSpPr>
        <p:spPr>
          <a:xfrm>
            <a:off x="395536" y="1556792"/>
            <a:ext cx="7467600" cy="4873752"/>
          </a:xfrm>
        </p:spPr>
        <p:txBody>
          <a:bodyPr/>
          <a:lstStyle/>
          <a:p>
            <a:pPr marL="0" indent="0">
              <a:lnSpc>
                <a:spcPct val="150000"/>
              </a:lnSpc>
              <a:buNone/>
            </a:pPr>
            <a:r>
              <a:rPr lang="zh-CN" altLang="en-US" sz="3200" dirty="0"/>
              <a:t>大意是：面对这一派生机勃勃的大千世界，怎不激起万端思绪！广阔无垠的大地呀，谁才是主宰你消长兴衰命运的真正主人呢？通过询问大自然的盛衰荣枯应该由谁来主宰的问题，表现了诗人的博大胸怀。</a:t>
            </a:r>
          </a:p>
          <a:p>
            <a:pPr marL="0" indent="0">
              <a:buNone/>
            </a:pPr>
            <a:endParaRPr lang="zh-CN" altLang="en-US" sz="3200" dirty="0">
              <a:solidFill>
                <a:srgbClr val="002060"/>
              </a:solidFill>
            </a:endParaRPr>
          </a:p>
        </p:txBody>
      </p:sp>
    </p:spTree>
    <p:extLst>
      <p:ext uri="{BB962C8B-B14F-4D97-AF65-F5344CB8AC3E}">
        <p14:creationId xmlns:p14="http://schemas.microsoft.com/office/powerpoint/2010/main" val="221738337"/>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392"/>
            <a:ext cx="9144000" cy="6957392"/>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92080" y="4437112"/>
            <a:ext cx="3851920" cy="2420888"/>
          </a:xfrm>
          <a:prstGeom prst="rect">
            <a:avLst/>
          </a:prstGeom>
        </p:spPr>
      </p:pic>
      <p:sp>
        <p:nvSpPr>
          <p:cNvPr id="2" name="标题 1"/>
          <p:cNvSpPr>
            <a:spLocks noGrp="1"/>
          </p:cNvSpPr>
          <p:nvPr>
            <p:ph type="title"/>
          </p:nvPr>
        </p:nvSpPr>
        <p:spPr>
          <a:xfrm>
            <a:off x="467544" y="620688"/>
            <a:ext cx="7467600" cy="1143000"/>
          </a:xfrm>
        </p:spPr>
        <p:txBody>
          <a:bodyPr>
            <a:normAutofit/>
          </a:bodyPr>
          <a:lstStyle/>
          <a:p>
            <a:r>
              <a:rPr lang="zh-CN" altLang="en-US" sz="4400" b="1" dirty="0" smtClean="0">
                <a:solidFill>
                  <a:srgbClr val="FF0000"/>
                </a:solidFill>
                <a:latin typeface="+mn-ea"/>
                <a:ea typeface="+mn-ea"/>
              </a:rPr>
              <a:t>上片内容概括</a:t>
            </a:r>
            <a:endParaRPr lang="zh-CN" altLang="en-US" sz="4400" b="1" dirty="0">
              <a:solidFill>
                <a:srgbClr val="FF0000"/>
              </a:solidFill>
              <a:latin typeface="+mn-ea"/>
              <a:ea typeface="+mn-ea"/>
            </a:endParaRPr>
          </a:p>
        </p:txBody>
      </p:sp>
      <p:sp>
        <p:nvSpPr>
          <p:cNvPr id="3" name="内容占位符 2"/>
          <p:cNvSpPr>
            <a:spLocks noGrp="1"/>
          </p:cNvSpPr>
          <p:nvPr>
            <p:ph sz="quarter" idx="1"/>
          </p:nvPr>
        </p:nvSpPr>
        <p:spPr>
          <a:xfrm>
            <a:off x="0" y="2564904"/>
            <a:ext cx="7791128" cy="3096344"/>
          </a:xfrm>
        </p:spPr>
        <p:txBody>
          <a:bodyPr>
            <a:normAutofit/>
          </a:bodyPr>
          <a:lstStyle/>
          <a:p>
            <a:pPr marL="0" indent="0">
              <a:lnSpc>
                <a:spcPct val="150000"/>
              </a:lnSpc>
              <a:buNone/>
            </a:pPr>
            <a:r>
              <a:rPr lang="zh-CN" altLang="en-US" sz="3600" b="1" dirty="0">
                <a:solidFill>
                  <a:srgbClr val="FF0000"/>
                </a:solidFill>
              </a:rPr>
              <a:t>上片描绘了一幅多姿多彩、生机勃勃的湘江寒秋图，并即景抒情，提出了苍茫大地应该由谁来主宰的问题。</a:t>
            </a:r>
          </a:p>
          <a:p>
            <a:pPr marL="0" indent="0">
              <a:buNone/>
            </a:pPr>
            <a:endParaRPr lang="zh-CN" altLang="en-US" sz="3600" b="1" dirty="0">
              <a:solidFill>
                <a:srgbClr val="FF0000"/>
              </a:solidFill>
            </a:endParaRPr>
          </a:p>
        </p:txBody>
      </p:sp>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71039" y="-76742"/>
            <a:ext cx="3957320" cy="2713654"/>
          </a:xfrm>
          <a:prstGeom prst="rect">
            <a:avLst/>
          </a:prstGeom>
        </p:spPr>
      </p:pic>
    </p:spTree>
    <p:extLst>
      <p:ext uri="{BB962C8B-B14F-4D97-AF65-F5344CB8AC3E}">
        <p14:creationId xmlns:p14="http://schemas.microsoft.com/office/powerpoint/2010/main" val="3045124060"/>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title"/>
          </p:nvPr>
        </p:nvSpPr>
        <p:spPr/>
        <p:txBody>
          <a:bodyPr/>
          <a:lstStyle/>
          <a:p>
            <a:r>
              <a:rPr lang="zh-CN" altLang="en-US" sz="4400" cap="none" dirty="0">
                <a:solidFill>
                  <a:srgbClr val="000000"/>
                </a:solidFill>
                <a:latin typeface="Arial"/>
                <a:ea typeface="宋体"/>
              </a:rPr>
              <a:t>下阕内容大意</a:t>
            </a:r>
            <a:endParaRPr lang="zh-CN" altLang="en-US" dirty="0"/>
          </a:p>
        </p:txBody>
      </p:sp>
      <p:sp>
        <p:nvSpPr>
          <p:cNvPr id="3" name="内容占位符 2"/>
          <p:cNvSpPr>
            <a:spLocks noGrp="1"/>
          </p:cNvSpPr>
          <p:nvPr>
            <p:ph sz="quarter" idx="1"/>
          </p:nvPr>
        </p:nvSpPr>
        <p:spPr/>
        <p:txBody>
          <a:bodyPr>
            <a:normAutofit fontScale="92500"/>
          </a:bodyPr>
          <a:lstStyle/>
          <a:p>
            <a:pPr marL="0" indent="0">
              <a:lnSpc>
                <a:spcPct val="160000"/>
              </a:lnSpc>
              <a:buNone/>
            </a:pPr>
            <a:r>
              <a:rPr lang="zh-CN" altLang="en-US" sz="3600" b="1" dirty="0">
                <a:solidFill>
                  <a:srgbClr val="FF0000"/>
                </a:solidFill>
              </a:rPr>
              <a:t>携来百侣曾游，</a:t>
            </a:r>
            <a:br>
              <a:rPr lang="zh-CN" altLang="en-US" sz="3600" b="1" dirty="0">
                <a:solidFill>
                  <a:srgbClr val="FF0000"/>
                </a:solidFill>
              </a:rPr>
            </a:br>
            <a:r>
              <a:rPr lang="zh-CN" altLang="en-US" sz="3600" b="1" dirty="0" smtClean="0">
                <a:solidFill>
                  <a:srgbClr val="FF0000"/>
                </a:solidFill>
              </a:rPr>
              <a:t>忆往昔</a:t>
            </a:r>
            <a:r>
              <a:rPr lang="zh-CN" altLang="en-US" sz="3600" b="1" dirty="0">
                <a:solidFill>
                  <a:srgbClr val="FF0000"/>
                </a:solidFill>
              </a:rPr>
              <a:t>峥嵘岁月稠</a:t>
            </a:r>
            <a:r>
              <a:rPr lang="zh-CN" altLang="en-US" sz="3600" b="1" dirty="0" smtClean="0">
                <a:solidFill>
                  <a:srgbClr val="FF0000"/>
                </a:solidFill>
              </a:rPr>
              <a:t>。</a:t>
            </a:r>
            <a:endParaRPr lang="en-US" altLang="zh-CN" sz="3600" b="1" dirty="0" smtClean="0">
              <a:solidFill>
                <a:srgbClr val="FF0000"/>
              </a:solidFill>
            </a:endParaRPr>
          </a:p>
          <a:p>
            <a:pPr marL="0" indent="0">
              <a:lnSpc>
                <a:spcPct val="150000"/>
              </a:lnSpc>
              <a:buNone/>
            </a:pPr>
            <a:r>
              <a:rPr lang="zh-CN" altLang="en-US" sz="3200" b="1" dirty="0" smtClean="0">
                <a:solidFill>
                  <a:srgbClr val="002060"/>
                </a:solidFill>
              </a:rPr>
              <a:t>大意</a:t>
            </a:r>
            <a:r>
              <a:rPr lang="zh-CN" altLang="en-US" sz="3200" b="1" dirty="0">
                <a:solidFill>
                  <a:srgbClr val="002060"/>
                </a:solidFill>
              </a:rPr>
              <a:t>是：就在这橘子洲上，曾经和许多革命战友聚会、游览，度过了许多不平凡而有意义的岁月。这里，诗人从上片独往旧地重游，自然引起对往昔生活的回忆。</a:t>
            </a:r>
          </a:p>
        </p:txBody>
      </p:sp>
    </p:spTree>
    <p:extLst>
      <p:ext uri="{BB962C8B-B14F-4D97-AF65-F5344CB8AC3E}">
        <p14:creationId xmlns:p14="http://schemas.microsoft.com/office/powerpoint/2010/main" val="3904138690"/>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title"/>
          </p:nvPr>
        </p:nvSpPr>
        <p:spPr>
          <a:xfrm>
            <a:off x="179512" y="260648"/>
            <a:ext cx="8568952" cy="1570186"/>
          </a:xfrm>
        </p:spPr>
        <p:txBody>
          <a:bodyPr>
            <a:noAutofit/>
          </a:bodyPr>
          <a:lstStyle/>
          <a:p>
            <a:r>
              <a:rPr lang="zh-CN" altLang="en-US" sz="3600" b="1" dirty="0">
                <a:solidFill>
                  <a:srgbClr val="FF0000"/>
                </a:solidFill>
                <a:latin typeface="+mn-ea"/>
                <a:ea typeface="+mn-ea"/>
              </a:rPr>
              <a:t>恰同学少年，风华正茂；书生意气，挥斥方遒</a:t>
            </a:r>
            <a:r>
              <a:rPr lang="zh-CN" altLang="en-US" sz="3600" b="1" dirty="0" smtClean="0">
                <a:solidFill>
                  <a:srgbClr val="FF0000"/>
                </a:solidFill>
                <a:latin typeface="+mn-ea"/>
                <a:ea typeface="+mn-ea"/>
              </a:rPr>
              <a:t>。指点江山</a:t>
            </a:r>
            <a:r>
              <a:rPr lang="zh-CN" altLang="en-US" sz="3600" b="1" dirty="0">
                <a:solidFill>
                  <a:srgbClr val="FF0000"/>
                </a:solidFill>
                <a:latin typeface="+mn-ea"/>
                <a:ea typeface="+mn-ea"/>
              </a:rPr>
              <a:t>，激扬文字，粪土当年万户侯</a:t>
            </a:r>
            <a:r>
              <a:rPr lang="zh-CN" altLang="en-US" sz="3600" b="1" dirty="0" smtClean="0">
                <a:solidFill>
                  <a:srgbClr val="FF0000"/>
                </a:solidFill>
                <a:latin typeface="+mn-ea"/>
                <a:ea typeface="+mn-ea"/>
              </a:rPr>
              <a:t>。</a:t>
            </a:r>
            <a:endParaRPr lang="zh-CN" altLang="en-US" sz="3600" b="1" dirty="0">
              <a:solidFill>
                <a:srgbClr val="FF0000"/>
              </a:solidFill>
              <a:latin typeface="+mn-ea"/>
              <a:ea typeface="+mn-ea"/>
            </a:endParaRPr>
          </a:p>
        </p:txBody>
      </p:sp>
      <p:sp>
        <p:nvSpPr>
          <p:cNvPr id="3" name="内容占位符 2"/>
          <p:cNvSpPr>
            <a:spLocks noGrp="1"/>
          </p:cNvSpPr>
          <p:nvPr>
            <p:ph sz="quarter" idx="1"/>
          </p:nvPr>
        </p:nvSpPr>
        <p:spPr>
          <a:xfrm>
            <a:off x="323528" y="1988840"/>
            <a:ext cx="8424936" cy="4869160"/>
          </a:xfrm>
        </p:spPr>
        <p:txBody>
          <a:bodyPr>
            <a:normAutofit fontScale="92500" lnSpcReduction="10000"/>
          </a:bodyPr>
          <a:lstStyle/>
          <a:p>
            <a:pPr marL="0" indent="0">
              <a:lnSpc>
                <a:spcPct val="150000"/>
              </a:lnSpc>
              <a:buNone/>
            </a:pPr>
            <a:r>
              <a:rPr lang="zh-CN" altLang="en-US" sz="3200" dirty="0"/>
              <a:t>大意是：那时候，同学们正当青春年少，意气风发，才华横溢，激情奔放，敢说敢做，革命精神十分旺盛。面对祖国大好河山，指点谈论。经常在一起评论国家大事，写出讨恶扬善的文章，把主宰一方的军阀统治者看的如粪土一般。 </a:t>
            </a:r>
          </a:p>
          <a:p>
            <a:pPr marL="0" indent="0">
              <a:lnSpc>
                <a:spcPct val="150000"/>
              </a:lnSpc>
              <a:buNone/>
            </a:pPr>
            <a:r>
              <a:rPr lang="zh-CN" altLang="en-US" sz="3200" dirty="0" smtClean="0"/>
              <a:t>在这里，一</a:t>
            </a:r>
            <a:r>
              <a:rPr lang="zh-CN" altLang="en-US" sz="3200" dirty="0"/>
              <a:t>个“恰”</a:t>
            </a:r>
            <a:r>
              <a:rPr lang="zh-CN" altLang="en-US" sz="3200" dirty="0" smtClean="0"/>
              <a:t>字统领</a:t>
            </a:r>
            <a:r>
              <a:rPr lang="zh-CN" altLang="en-US" sz="3200" dirty="0"/>
              <a:t>七句，形象地概括了早期革命者雄姿英发的战斗风貌和豪迈气概。</a:t>
            </a:r>
          </a:p>
        </p:txBody>
      </p:sp>
    </p:spTree>
    <p:extLst>
      <p:ext uri="{BB962C8B-B14F-4D97-AF65-F5344CB8AC3E}">
        <p14:creationId xmlns:p14="http://schemas.microsoft.com/office/powerpoint/2010/main" val="3464042580"/>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6902245"/>
          </a:xfrm>
          <a:prstGeom prst="rect">
            <a:avLst/>
          </a:prstGeom>
        </p:spPr>
      </p:pic>
      <p:sp>
        <p:nvSpPr>
          <p:cNvPr id="2" name="标题 1"/>
          <p:cNvSpPr>
            <a:spLocks noGrp="1"/>
          </p:cNvSpPr>
          <p:nvPr>
            <p:ph type="title"/>
          </p:nvPr>
        </p:nvSpPr>
        <p:spPr>
          <a:xfrm>
            <a:off x="395536" y="332656"/>
            <a:ext cx="8280920" cy="796950"/>
          </a:xfrm>
        </p:spPr>
        <p:txBody>
          <a:bodyPr>
            <a:normAutofit/>
          </a:bodyPr>
          <a:lstStyle/>
          <a:p>
            <a:r>
              <a:rPr lang="zh-CN" altLang="en-US" sz="3600" b="1" dirty="0">
                <a:solidFill>
                  <a:srgbClr val="FF0000"/>
                </a:solidFill>
                <a:latin typeface="+mn-ea"/>
                <a:ea typeface="+mn-ea"/>
              </a:rPr>
              <a:t>曾记否，到中流击水，浪遏飞舟？</a:t>
            </a:r>
          </a:p>
        </p:txBody>
      </p:sp>
      <p:sp>
        <p:nvSpPr>
          <p:cNvPr id="3" name="内容占位符 2"/>
          <p:cNvSpPr>
            <a:spLocks noGrp="1"/>
          </p:cNvSpPr>
          <p:nvPr>
            <p:ph sz="quarter" idx="1"/>
          </p:nvPr>
        </p:nvSpPr>
        <p:spPr>
          <a:xfrm>
            <a:off x="323528" y="1196752"/>
            <a:ext cx="8424936" cy="4104456"/>
          </a:xfrm>
        </p:spPr>
        <p:txBody>
          <a:bodyPr>
            <a:noAutofit/>
          </a:bodyPr>
          <a:lstStyle/>
          <a:p>
            <a:pPr marL="0" indent="0">
              <a:lnSpc>
                <a:spcPct val="150000"/>
              </a:lnSpc>
              <a:buNone/>
            </a:pPr>
            <a:r>
              <a:rPr lang="zh-CN" altLang="en-US" sz="3200" dirty="0" smtClean="0"/>
              <a:t>这</a:t>
            </a:r>
            <a:r>
              <a:rPr lang="zh-CN" altLang="en-US" sz="3200" dirty="0"/>
              <a:t>三句大意是：“还记得吗？当年我们一同到江心游泳，尽管风浪巨大，连行船也很困难，但我们这些人以同汹涌的急流拼搏为快乐。”这里以设问句结尾，实际上是对“谁主沉浮”的巧妙回答</a:t>
            </a:r>
            <a:r>
              <a:rPr lang="zh-CN" altLang="en-US" sz="3200" dirty="0" smtClean="0"/>
              <a:t>。</a:t>
            </a:r>
            <a:endParaRPr lang="zh-CN" altLang="en-US" sz="3200" dirty="0"/>
          </a:p>
        </p:txBody>
      </p:sp>
    </p:spTree>
    <p:extLst>
      <p:ext uri="{BB962C8B-B14F-4D97-AF65-F5344CB8AC3E}">
        <p14:creationId xmlns:p14="http://schemas.microsoft.com/office/powerpoint/2010/main" val="485374412"/>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title"/>
          </p:nvPr>
        </p:nvSpPr>
        <p:spPr>
          <a:xfrm>
            <a:off x="323528" y="1124744"/>
            <a:ext cx="7467600" cy="724942"/>
          </a:xfrm>
        </p:spPr>
        <p:txBody>
          <a:bodyPr>
            <a:noAutofit/>
          </a:bodyPr>
          <a:lstStyle/>
          <a:p>
            <a:r>
              <a:rPr lang="zh-CN" altLang="en-US" sz="4400" b="1" dirty="0">
                <a:solidFill>
                  <a:srgbClr val="FF0000"/>
                </a:solidFill>
                <a:latin typeface="+mn-ea"/>
                <a:ea typeface="+mn-ea"/>
              </a:rPr>
              <a:t>下片内容概括</a:t>
            </a:r>
          </a:p>
        </p:txBody>
      </p:sp>
      <p:sp>
        <p:nvSpPr>
          <p:cNvPr id="3" name="内容占位符 2"/>
          <p:cNvSpPr>
            <a:spLocks noGrp="1"/>
          </p:cNvSpPr>
          <p:nvPr>
            <p:ph sz="quarter" idx="1"/>
          </p:nvPr>
        </p:nvSpPr>
        <p:spPr>
          <a:xfrm>
            <a:off x="323528" y="2348880"/>
            <a:ext cx="8291264" cy="3845024"/>
          </a:xfrm>
        </p:spPr>
        <p:txBody>
          <a:bodyPr>
            <a:normAutofit/>
          </a:bodyPr>
          <a:lstStyle/>
          <a:p>
            <a:pPr marL="0" indent="0">
              <a:lnSpc>
                <a:spcPct val="150000"/>
              </a:lnSpc>
              <a:buNone/>
            </a:pPr>
            <a:r>
              <a:rPr lang="zh-CN" altLang="en-US" sz="3200" b="1" dirty="0">
                <a:solidFill>
                  <a:srgbClr val="FF0000"/>
                </a:solidFill>
              </a:rPr>
              <a:t>下片回忆往昔峥嵘岁月，表现了诗人和战友们为了改造旧中国英勇无畏的革命精神和壮志豪情，形象含蓄地给“谁主沉浮”的答案；主宰国家命运的，是以天下为己任，蔑视反动统治者，改造旧世界的革命青年。 </a:t>
            </a:r>
          </a:p>
          <a:p>
            <a:pPr marL="0" indent="0">
              <a:buNone/>
            </a:pPr>
            <a:endParaRPr lang="zh-CN" altLang="en-US" sz="3200" b="1" dirty="0">
              <a:solidFill>
                <a:srgbClr val="FF0000"/>
              </a:solidFill>
            </a:endParaRPr>
          </a:p>
        </p:txBody>
      </p:sp>
    </p:spTree>
    <p:extLst>
      <p:ext uri="{BB962C8B-B14F-4D97-AF65-F5344CB8AC3E}">
        <p14:creationId xmlns:p14="http://schemas.microsoft.com/office/powerpoint/2010/main" val="4267932593"/>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6056" y="3474642"/>
            <a:ext cx="3760258" cy="3356966"/>
          </a:xfrm>
          <a:prstGeom prst="rect">
            <a:avLst/>
          </a:prstGeom>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243"/>
            <a:ext cx="5076056" cy="6778171"/>
          </a:xfrm>
          <a:prstGeom prst="rect">
            <a:avLst/>
          </a:prstGeom>
        </p:spPr>
      </p:pic>
      <p:sp>
        <p:nvSpPr>
          <p:cNvPr id="2" name="标题 1"/>
          <p:cNvSpPr>
            <a:spLocks noGrp="1"/>
          </p:cNvSpPr>
          <p:nvPr>
            <p:ph type="title"/>
          </p:nvPr>
        </p:nvSpPr>
        <p:spPr/>
        <p:txBody>
          <a:bodyPr>
            <a:normAutofit/>
          </a:bodyPr>
          <a:lstStyle/>
          <a:p>
            <a:r>
              <a:rPr lang="zh-CN" altLang="en-US" sz="4400" b="1" dirty="0" smtClean="0">
                <a:solidFill>
                  <a:srgbClr val="FF0000"/>
                </a:solidFill>
                <a:latin typeface="华文行楷" panose="02010800040101010101" pitchFamily="2" charset="-122"/>
                <a:ea typeface="华文行楷" panose="02010800040101010101" pitchFamily="2" charset="-122"/>
              </a:rPr>
              <a:t>景物的描写顺序</a:t>
            </a:r>
            <a:endParaRPr lang="zh-CN" altLang="en-US" sz="4400" b="1" dirty="0">
              <a:solidFill>
                <a:srgbClr val="FF0000"/>
              </a:solidFill>
              <a:latin typeface="华文行楷" panose="02010800040101010101" pitchFamily="2" charset="-122"/>
              <a:ea typeface="华文行楷" panose="02010800040101010101" pitchFamily="2" charset="-122"/>
            </a:endParaRPr>
          </a:p>
        </p:txBody>
      </p:sp>
      <p:sp>
        <p:nvSpPr>
          <p:cNvPr id="3" name="内容占位符 2"/>
          <p:cNvSpPr>
            <a:spLocks noGrp="1"/>
          </p:cNvSpPr>
          <p:nvPr>
            <p:ph sz="quarter" idx="1"/>
          </p:nvPr>
        </p:nvSpPr>
        <p:spPr/>
        <p:txBody>
          <a:bodyPr>
            <a:noAutofit/>
          </a:bodyPr>
          <a:lstStyle/>
          <a:p>
            <a:pPr marL="0" indent="0">
              <a:buNone/>
            </a:pPr>
            <a:r>
              <a:rPr lang="zh-CN" altLang="en-US" sz="2800" b="1" dirty="0" smtClean="0">
                <a:latin typeface="华文行楷" panose="02010800040101010101" pitchFamily="2" charset="-122"/>
                <a:ea typeface="华文行楷" panose="02010800040101010101" pitchFamily="2" charset="-122"/>
              </a:rPr>
              <a:t>                </a:t>
            </a:r>
            <a:r>
              <a:rPr lang="zh-CN" altLang="en-US" sz="4400" b="1" dirty="0" smtClean="0">
                <a:solidFill>
                  <a:srgbClr val="FF0000"/>
                </a:solidFill>
                <a:latin typeface="华文行楷" panose="02010800040101010101" pitchFamily="2" charset="-122"/>
                <a:ea typeface="华文行楷" panose="02010800040101010101" pitchFamily="2" charset="-122"/>
              </a:rPr>
              <a:t>看</a:t>
            </a:r>
            <a:r>
              <a:rPr lang="zh-CN" altLang="en-US" sz="4400" b="1" dirty="0">
                <a:solidFill>
                  <a:srgbClr val="FF0000"/>
                </a:solidFill>
                <a:latin typeface="华文行楷" panose="02010800040101010101" pitchFamily="2" charset="-122"/>
                <a:ea typeface="华文行楷" panose="02010800040101010101" pitchFamily="2" charset="-122"/>
              </a:rPr>
              <a:t>万山红遍</a:t>
            </a:r>
            <a:r>
              <a:rPr lang="zh-CN" altLang="en-US" sz="4400" b="1" dirty="0" smtClean="0">
                <a:solidFill>
                  <a:srgbClr val="FF0000"/>
                </a:solidFill>
                <a:latin typeface="华文行楷" panose="02010800040101010101" pitchFamily="2" charset="-122"/>
                <a:ea typeface="华文行楷" panose="02010800040101010101" pitchFamily="2" charset="-122"/>
              </a:rPr>
              <a:t>，</a:t>
            </a:r>
            <a:endParaRPr lang="en-US" altLang="zh-CN" sz="2800" b="1" dirty="0" smtClean="0">
              <a:solidFill>
                <a:srgbClr val="FF0000"/>
              </a:solidFill>
              <a:latin typeface="华文行楷" panose="02010800040101010101" pitchFamily="2" charset="-122"/>
              <a:ea typeface="华文行楷" panose="02010800040101010101" pitchFamily="2" charset="-122"/>
            </a:endParaRPr>
          </a:p>
          <a:p>
            <a:pPr marL="0" indent="0">
              <a:buNone/>
            </a:pPr>
            <a:r>
              <a:rPr lang="zh-CN" altLang="en-US" sz="4000" b="1" dirty="0" smtClean="0">
                <a:solidFill>
                  <a:srgbClr val="FF0000"/>
                </a:solidFill>
                <a:latin typeface="华文行楷" panose="02010800040101010101" pitchFamily="2" charset="-122"/>
                <a:ea typeface="华文行楷" panose="02010800040101010101" pitchFamily="2" charset="-122"/>
              </a:rPr>
              <a:t>山上    层林</a:t>
            </a:r>
            <a:r>
              <a:rPr lang="zh-CN" altLang="en-US" sz="4000" b="1" dirty="0">
                <a:solidFill>
                  <a:srgbClr val="FF0000"/>
                </a:solidFill>
                <a:latin typeface="华文行楷" panose="02010800040101010101" pitchFamily="2" charset="-122"/>
                <a:ea typeface="华文行楷" panose="02010800040101010101" pitchFamily="2" charset="-122"/>
              </a:rPr>
              <a:t>尽染</a:t>
            </a:r>
            <a:r>
              <a:rPr lang="zh-CN" altLang="en-US" sz="4000" b="1" dirty="0" smtClean="0">
                <a:solidFill>
                  <a:srgbClr val="FF0000"/>
                </a:solidFill>
                <a:latin typeface="华文行楷" panose="02010800040101010101" pitchFamily="2" charset="-122"/>
                <a:ea typeface="华文行楷" panose="02010800040101010101" pitchFamily="2" charset="-122"/>
              </a:rPr>
              <a:t>；</a:t>
            </a:r>
            <a:endParaRPr lang="en-US" altLang="zh-CN" sz="4000" b="1" dirty="0" smtClean="0">
              <a:solidFill>
                <a:srgbClr val="FF0000"/>
              </a:solidFill>
              <a:latin typeface="华文行楷" panose="02010800040101010101" pitchFamily="2" charset="-122"/>
              <a:ea typeface="华文行楷" panose="02010800040101010101" pitchFamily="2" charset="-122"/>
            </a:endParaRPr>
          </a:p>
          <a:p>
            <a:pPr marL="0" indent="0">
              <a:buNone/>
            </a:pPr>
            <a:r>
              <a:rPr lang="zh-CN" altLang="en-US" sz="4000" b="1" dirty="0" smtClean="0">
                <a:solidFill>
                  <a:srgbClr val="FF0000"/>
                </a:solidFill>
                <a:latin typeface="华文行楷" panose="02010800040101010101" pitchFamily="2" charset="-122"/>
                <a:ea typeface="华文行楷" panose="02010800040101010101" pitchFamily="2" charset="-122"/>
              </a:rPr>
              <a:t>           漫</a:t>
            </a:r>
            <a:r>
              <a:rPr lang="zh-CN" altLang="en-US" sz="4000" b="1" dirty="0">
                <a:solidFill>
                  <a:srgbClr val="FF0000"/>
                </a:solidFill>
                <a:latin typeface="华文行楷" panose="02010800040101010101" pitchFamily="2" charset="-122"/>
                <a:ea typeface="华文行楷" panose="02010800040101010101" pitchFamily="2" charset="-122"/>
              </a:rPr>
              <a:t>江碧透</a:t>
            </a:r>
            <a:r>
              <a:rPr lang="zh-CN" altLang="en-US" sz="4000" b="1" dirty="0" smtClean="0">
                <a:solidFill>
                  <a:srgbClr val="FF0000"/>
                </a:solidFill>
                <a:latin typeface="华文行楷" panose="02010800040101010101" pitchFamily="2" charset="-122"/>
                <a:ea typeface="华文行楷" panose="02010800040101010101" pitchFamily="2" charset="-122"/>
              </a:rPr>
              <a:t>，</a:t>
            </a:r>
            <a:endParaRPr lang="en-US" altLang="zh-CN" sz="4000" b="1" dirty="0" smtClean="0">
              <a:solidFill>
                <a:srgbClr val="FF0000"/>
              </a:solidFill>
              <a:latin typeface="华文行楷" panose="02010800040101010101" pitchFamily="2" charset="-122"/>
              <a:ea typeface="华文行楷" panose="02010800040101010101" pitchFamily="2" charset="-122"/>
            </a:endParaRPr>
          </a:p>
          <a:p>
            <a:pPr marL="0" indent="0">
              <a:buNone/>
            </a:pPr>
            <a:r>
              <a:rPr lang="zh-CN" altLang="en-US" sz="4000" b="1" dirty="0" smtClean="0">
                <a:solidFill>
                  <a:srgbClr val="FF0000"/>
                </a:solidFill>
                <a:latin typeface="华文行楷" panose="02010800040101010101" pitchFamily="2" charset="-122"/>
                <a:ea typeface="华文行楷" panose="02010800040101010101" pitchFamily="2" charset="-122"/>
              </a:rPr>
              <a:t>江中  百舸争流。</a:t>
            </a:r>
            <a:endParaRPr lang="en-US" altLang="zh-CN" sz="4000" b="1" dirty="0" smtClean="0">
              <a:solidFill>
                <a:srgbClr val="FF0000"/>
              </a:solidFill>
              <a:latin typeface="华文行楷" panose="02010800040101010101" pitchFamily="2" charset="-122"/>
              <a:ea typeface="华文行楷" panose="02010800040101010101" pitchFamily="2" charset="-122"/>
            </a:endParaRPr>
          </a:p>
          <a:p>
            <a:pPr marL="0" indent="0">
              <a:buNone/>
            </a:pPr>
            <a:r>
              <a:rPr lang="zh-CN" altLang="en-US" sz="4000" b="1" dirty="0" smtClean="0">
                <a:solidFill>
                  <a:srgbClr val="FF0000"/>
                </a:solidFill>
                <a:latin typeface="华文行楷" panose="02010800040101010101" pitchFamily="2" charset="-122"/>
                <a:ea typeface="华文行楷" panose="02010800040101010101" pitchFamily="2" charset="-122"/>
              </a:rPr>
              <a:t> 天空    鹰</a:t>
            </a:r>
            <a:r>
              <a:rPr lang="zh-CN" altLang="en-US" sz="4000" b="1" dirty="0">
                <a:solidFill>
                  <a:srgbClr val="FF0000"/>
                </a:solidFill>
                <a:latin typeface="华文行楷" panose="02010800040101010101" pitchFamily="2" charset="-122"/>
                <a:ea typeface="华文行楷" panose="02010800040101010101" pitchFamily="2" charset="-122"/>
              </a:rPr>
              <a:t>击长空</a:t>
            </a:r>
            <a:r>
              <a:rPr lang="zh-CN" altLang="en-US" sz="4000" b="1" dirty="0" smtClean="0">
                <a:solidFill>
                  <a:srgbClr val="FF0000"/>
                </a:solidFill>
                <a:latin typeface="华文行楷" panose="02010800040101010101" pitchFamily="2" charset="-122"/>
                <a:ea typeface="华文行楷" panose="02010800040101010101" pitchFamily="2" charset="-122"/>
              </a:rPr>
              <a:t>，</a:t>
            </a:r>
            <a:endParaRPr lang="en-US" altLang="zh-CN" sz="4000" b="1" dirty="0" smtClean="0">
              <a:solidFill>
                <a:srgbClr val="FF0000"/>
              </a:solidFill>
              <a:latin typeface="华文行楷" panose="02010800040101010101" pitchFamily="2" charset="-122"/>
              <a:ea typeface="华文行楷" panose="02010800040101010101" pitchFamily="2" charset="-122"/>
            </a:endParaRPr>
          </a:p>
          <a:p>
            <a:pPr marL="0" indent="0">
              <a:buNone/>
            </a:pPr>
            <a:r>
              <a:rPr lang="zh-CN" altLang="en-US" sz="4000" b="1" dirty="0" smtClean="0">
                <a:solidFill>
                  <a:srgbClr val="FF0000"/>
                </a:solidFill>
                <a:latin typeface="华文行楷" panose="02010800040101010101" pitchFamily="2" charset="-122"/>
                <a:ea typeface="华文行楷" panose="02010800040101010101" pitchFamily="2" charset="-122"/>
              </a:rPr>
              <a:t> 水底   鱼</a:t>
            </a:r>
            <a:r>
              <a:rPr lang="zh-CN" altLang="en-US" sz="4000" b="1" dirty="0">
                <a:solidFill>
                  <a:srgbClr val="FF0000"/>
                </a:solidFill>
                <a:latin typeface="华文行楷" panose="02010800040101010101" pitchFamily="2" charset="-122"/>
                <a:ea typeface="华文行楷" panose="02010800040101010101" pitchFamily="2" charset="-122"/>
              </a:rPr>
              <a:t>翔浅底</a:t>
            </a:r>
            <a:r>
              <a:rPr lang="zh-CN" altLang="en-US" sz="4000" b="1" dirty="0" smtClean="0">
                <a:solidFill>
                  <a:srgbClr val="FF0000"/>
                </a:solidFill>
                <a:latin typeface="华文行楷" panose="02010800040101010101" pitchFamily="2" charset="-122"/>
                <a:ea typeface="华文行楷" panose="02010800040101010101" pitchFamily="2" charset="-122"/>
              </a:rPr>
              <a:t>，</a:t>
            </a:r>
            <a:endParaRPr lang="en-US" altLang="zh-CN" sz="4000" b="1" dirty="0" smtClean="0">
              <a:solidFill>
                <a:srgbClr val="FF0000"/>
              </a:solidFill>
              <a:latin typeface="华文行楷" panose="02010800040101010101" pitchFamily="2" charset="-122"/>
              <a:ea typeface="华文行楷" panose="02010800040101010101" pitchFamily="2" charset="-122"/>
            </a:endParaRPr>
          </a:p>
          <a:p>
            <a:pPr marL="0" indent="0">
              <a:buNone/>
            </a:pPr>
            <a:r>
              <a:rPr lang="zh-CN" altLang="en-US" sz="4000" b="1" dirty="0" smtClean="0">
                <a:solidFill>
                  <a:srgbClr val="FF0000"/>
                </a:solidFill>
                <a:latin typeface="华文行楷" panose="02010800040101010101" pitchFamily="2" charset="-122"/>
                <a:ea typeface="华文行楷" panose="02010800040101010101" pitchFamily="2" charset="-122"/>
              </a:rPr>
              <a:t>           万类</a:t>
            </a:r>
            <a:r>
              <a:rPr lang="zh-CN" altLang="en-US" sz="4000" b="1" dirty="0">
                <a:solidFill>
                  <a:srgbClr val="FF0000"/>
                </a:solidFill>
                <a:latin typeface="华文行楷" panose="02010800040101010101" pitchFamily="2" charset="-122"/>
                <a:ea typeface="华文行楷" panose="02010800040101010101" pitchFamily="2" charset="-122"/>
              </a:rPr>
              <a:t>霜天竞自由。</a:t>
            </a:r>
            <a:endParaRPr lang="zh-CN" altLang="en-US" sz="3200" b="1" dirty="0">
              <a:solidFill>
                <a:srgbClr val="FF0000"/>
              </a:solidFill>
              <a:latin typeface="华文行楷" panose="02010800040101010101" pitchFamily="2" charset="-122"/>
              <a:ea typeface="华文行楷" panose="02010800040101010101" pitchFamily="2" charset="-122"/>
            </a:endParaRPr>
          </a:p>
        </p:txBody>
      </p:sp>
      <p:sp>
        <p:nvSpPr>
          <p:cNvPr id="4" name="左大括号 3"/>
          <p:cNvSpPr/>
          <p:nvPr/>
        </p:nvSpPr>
        <p:spPr>
          <a:xfrm>
            <a:off x="1619672" y="1700808"/>
            <a:ext cx="155448" cy="9144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800"/>
          </a:p>
        </p:txBody>
      </p:sp>
      <p:sp>
        <p:nvSpPr>
          <p:cNvPr id="5" name="左大括号 4"/>
          <p:cNvSpPr/>
          <p:nvPr/>
        </p:nvSpPr>
        <p:spPr>
          <a:xfrm>
            <a:off x="1599230" y="2866458"/>
            <a:ext cx="175890" cy="115212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6056" y="53437"/>
            <a:ext cx="3760258" cy="3423842"/>
          </a:xfrm>
          <a:prstGeom prst="rect">
            <a:avLst/>
          </a:prstGeom>
        </p:spPr>
      </p:pic>
      <p:sp>
        <p:nvSpPr>
          <p:cNvPr id="11" name="下箭头 10"/>
          <p:cNvSpPr/>
          <p:nvPr/>
        </p:nvSpPr>
        <p:spPr>
          <a:xfrm>
            <a:off x="1043608" y="3068960"/>
            <a:ext cx="216024" cy="648072"/>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下箭头 13"/>
          <p:cNvSpPr/>
          <p:nvPr/>
        </p:nvSpPr>
        <p:spPr>
          <a:xfrm>
            <a:off x="1043608" y="4221088"/>
            <a:ext cx="216024" cy="36004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下箭头 14"/>
          <p:cNvSpPr/>
          <p:nvPr/>
        </p:nvSpPr>
        <p:spPr>
          <a:xfrm>
            <a:off x="1043608" y="5013176"/>
            <a:ext cx="288032" cy="288032"/>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74801715"/>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0"/>
            <a:ext cx="7467600" cy="1080120"/>
          </a:xfrm>
        </p:spPr>
        <p:txBody>
          <a:bodyPr>
            <a:noAutofit/>
          </a:bodyPr>
          <a:lstStyle/>
          <a:p>
            <a:r>
              <a:rPr lang="zh-CN" altLang="en-US" sz="4400" dirty="0" smtClean="0"/>
              <a:t>古典诗词中的意象</a:t>
            </a:r>
            <a:endParaRPr lang="zh-CN" altLang="en-US" sz="4400" dirty="0"/>
          </a:p>
        </p:txBody>
      </p:sp>
      <p:sp>
        <p:nvSpPr>
          <p:cNvPr id="3" name="内容占位符 2"/>
          <p:cNvSpPr>
            <a:spLocks noGrp="1"/>
          </p:cNvSpPr>
          <p:nvPr>
            <p:ph sz="quarter" idx="1"/>
          </p:nvPr>
        </p:nvSpPr>
        <p:spPr>
          <a:xfrm>
            <a:off x="179512" y="1196752"/>
            <a:ext cx="8579296" cy="4873752"/>
          </a:xfrm>
        </p:spPr>
        <p:txBody>
          <a:bodyPr>
            <a:normAutofit fontScale="92500" lnSpcReduction="20000"/>
          </a:bodyPr>
          <a:lstStyle/>
          <a:p>
            <a:pPr marL="0" indent="0">
              <a:lnSpc>
                <a:spcPct val="150000"/>
              </a:lnSpc>
              <a:buNone/>
            </a:pPr>
            <a:r>
              <a:rPr lang="zh-CN" altLang="en-US" sz="3600" dirty="0" smtClean="0"/>
              <a:t>古典诗词中诗人的抒情往往不是情感的直接流露，也不是情感的直接灌输，而是言在此，意在彼。写景则借景抒情，咏物则托物言志。这里的所写之景，所咏之物，即为客体“象”，借景所抒之情，咏物所言之志，即为主题“意”。“象”与“意”的完美结合就是“意象”。</a:t>
            </a:r>
            <a:endParaRPr lang="zh-CN" altLang="en-US" sz="3600" dirty="0"/>
          </a:p>
        </p:txBody>
      </p:sp>
    </p:spTree>
    <p:extLst>
      <p:ext uri="{BB962C8B-B14F-4D97-AF65-F5344CB8AC3E}">
        <p14:creationId xmlns:p14="http://schemas.microsoft.com/office/powerpoint/2010/main" val="2078761027"/>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27158"/>
            <a:ext cx="6048672" cy="6830842"/>
          </a:xfrm>
          <a:prstGeom prst="rect">
            <a:avLst/>
          </a:prstGeom>
        </p:spPr>
      </p:pic>
      <p:sp>
        <p:nvSpPr>
          <p:cNvPr id="2" name="标题 1"/>
          <p:cNvSpPr>
            <a:spLocks noGrp="1"/>
          </p:cNvSpPr>
          <p:nvPr>
            <p:ph type="title"/>
          </p:nvPr>
        </p:nvSpPr>
        <p:spPr>
          <a:xfrm>
            <a:off x="467544" y="620688"/>
            <a:ext cx="7467600" cy="1143000"/>
          </a:xfrm>
        </p:spPr>
        <p:txBody>
          <a:bodyPr>
            <a:normAutofit/>
          </a:bodyPr>
          <a:lstStyle/>
          <a:p>
            <a:r>
              <a:rPr lang="zh-CN" altLang="en-US" sz="4000" b="1" dirty="0" smtClean="0">
                <a:solidFill>
                  <a:srgbClr val="FF0000"/>
                </a:solidFill>
                <a:latin typeface="+mn-ea"/>
                <a:ea typeface="+mn-ea"/>
              </a:rPr>
              <a:t>请找出本诗中的意象</a:t>
            </a:r>
            <a:endParaRPr lang="zh-CN" altLang="en-US" sz="4000" b="1" dirty="0">
              <a:solidFill>
                <a:srgbClr val="FF0000"/>
              </a:solidFill>
              <a:latin typeface="+mn-ea"/>
              <a:ea typeface="+mn-ea"/>
            </a:endParaRPr>
          </a:p>
        </p:txBody>
      </p:sp>
      <p:sp>
        <p:nvSpPr>
          <p:cNvPr id="3" name="内容占位符 2"/>
          <p:cNvSpPr>
            <a:spLocks noGrp="1"/>
          </p:cNvSpPr>
          <p:nvPr>
            <p:ph sz="quarter" idx="1"/>
          </p:nvPr>
        </p:nvSpPr>
        <p:spPr>
          <a:xfrm>
            <a:off x="611560" y="1988841"/>
            <a:ext cx="7467600" cy="4536504"/>
          </a:xfrm>
        </p:spPr>
        <p:txBody>
          <a:bodyPr>
            <a:normAutofit/>
          </a:bodyPr>
          <a:lstStyle/>
          <a:p>
            <a:pPr marL="0" indent="0">
              <a:buNone/>
            </a:pPr>
            <a:r>
              <a:rPr lang="zh-CN" altLang="en-US" sz="4000" b="1" dirty="0" smtClean="0"/>
              <a:t>万</a:t>
            </a:r>
            <a:r>
              <a:rPr lang="zh-CN" altLang="en-US" sz="4000" b="1" dirty="0">
                <a:solidFill>
                  <a:srgbClr val="FF0000"/>
                </a:solidFill>
                <a:latin typeface="华文行楷" panose="02010800040101010101" pitchFamily="2" charset="-122"/>
                <a:ea typeface="华文行楷" panose="02010800040101010101" pitchFamily="2" charset="-122"/>
              </a:rPr>
              <a:t>山</a:t>
            </a:r>
            <a:r>
              <a:rPr lang="zh-CN" altLang="en-US" sz="4000" b="1" dirty="0"/>
              <a:t>红</a:t>
            </a:r>
            <a:r>
              <a:rPr lang="zh-CN" altLang="en-US" sz="4000" b="1" dirty="0" smtClean="0"/>
              <a:t>遍</a:t>
            </a:r>
            <a:endParaRPr lang="en-US" altLang="zh-CN" sz="4000" b="1" dirty="0" smtClean="0"/>
          </a:p>
          <a:p>
            <a:pPr marL="0" indent="0">
              <a:buNone/>
            </a:pPr>
            <a:r>
              <a:rPr lang="zh-CN" altLang="en-US" sz="4000" b="1" dirty="0" smtClean="0"/>
              <a:t>    层</a:t>
            </a:r>
            <a:r>
              <a:rPr lang="zh-CN" altLang="en-US" sz="4000" b="1" dirty="0" smtClean="0">
                <a:solidFill>
                  <a:srgbClr val="FF0000"/>
                </a:solidFill>
                <a:latin typeface="华文行楷" panose="02010800040101010101" pitchFamily="2" charset="-122"/>
                <a:ea typeface="华文行楷" panose="02010800040101010101" pitchFamily="2" charset="-122"/>
              </a:rPr>
              <a:t>林</a:t>
            </a:r>
            <a:r>
              <a:rPr lang="zh-CN" altLang="en-US" sz="4000" b="1" dirty="0"/>
              <a:t>尽</a:t>
            </a:r>
            <a:r>
              <a:rPr lang="zh-CN" altLang="en-US" sz="4000" b="1" dirty="0" smtClean="0"/>
              <a:t>染</a:t>
            </a:r>
            <a:endParaRPr lang="en-US" altLang="zh-CN" sz="4000" b="1" dirty="0" smtClean="0"/>
          </a:p>
          <a:p>
            <a:pPr marL="0" indent="0">
              <a:buNone/>
            </a:pPr>
            <a:r>
              <a:rPr lang="zh-CN" altLang="en-US" sz="4000" b="1" dirty="0" smtClean="0"/>
              <a:t>        漫</a:t>
            </a:r>
            <a:r>
              <a:rPr lang="zh-CN" altLang="en-US" sz="4000" b="1" dirty="0">
                <a:solidFill>
                  <a:srgbClr val="FF0000"/>
                </a:solidFill>
                <a:latin typeface="华文行楷" panose="02010800040101010101" pitchFamily="2" charset="-122"/>
                <a:ea typeface="华文行楷" panose="02010800040101010101" pitchFamily="2" charset="-122"/>
              </a:rPr>
              <a:t>江</a:t>
            </a:r>
            <a:r>
              <a:rPr lang="zh-CN" altLang="en-US" sz="4000" b="1" dirty="0"/>
              <a:t>碧</a:t>
            </a:r>
            <a:r>
              <a:rPr lang="zh-CN" altLang="en-US" sz="4000" b="1" dirty="0" smtClean="0"/>
              <a:t>透</a:t>
            </a:r>
            <a:endParaRPr lang="en-US" altLang="zh-CN" sz="4000" b="1" dirty="0" smtClean="0"/>
          </a:p>
          <a:p>
            <a:pPr marL="0" indent="0">
              <a:buNone/>
            </a:pPr>
            <a:r>
              <a:rPr lang="zh-CN" altLang="en-US" sz="4000" b="1" dirty="0" smtClean="0"/>
              <a:t>            百</a:t>
            </a:r>
            <a:r>
              <a:rPr lang="zh-CN" altLang="en-US" sz="4000" b="1" dirty="0" smtClean="0">
                <a:solidFill>
                  <a:srgbClr val="FF0000"/>
                </a:solidFill>
                <a:latin typeface="华文行楷" panose="02010800040101010101" pitchFamily="2" charset="-122"/>
                <a:ea typeface="华文行楷" panose="02010800040101010101" pitchFamily="2" charset="-122"/>
              </a:rPr>
              <a:t>舸</a:t>
            </a:r>
            <a:r>
              <a:rPr lang="zh-CN" altLang="en-US" sz="4000" b="1" dirty="0" smtClean="0"/>
              <a:t>争流</a:t>
            </a:r>
            <a:endParaRPr lang="en-US" altLang="zh-CN" sz="4000" b="1" dirty="0" smtClean="0"/>
          </a:p>
          <a:p>
            <a:pPr marL="0" indent="0">
              <a:buNone/>
            </a:pPr>
            <a:r>
              <a:rPr lang="zh-CN" altLang="en-US" sz="4000" b="1" dirty="0" smtClean="0"/>
              <a:t>                   </a:t>
            </a:r>
            <a:r>
              <a:rPr lang="zh-CN" altLang="en-US" sz="4000" b="1" dirty="0" smtClean="0">
                <a:solidFill>
                  <a:srgbClr val="FF0000"/>
                </a:solidFill>
                <a:latin typeface="华文行楷" panose="02010800040101010101" pitchFamily="2" charset="-122"/>
                <a:ea typeface="华文行楷" panose="02010800040101010101" pitchFamily="2" charset="-122"/>
              </a:rPr>
              <a:t>鹰</a:t>
            </a:r>
            <a:r>
              <a:rPr lang="zh-CN" altLang="en-US" sz="4000" b="1" dirty="0"/>
              <a:t>击</a:t>
            </a:r>
            <a:r>
              <a:rPr lang="zh-CN" altLang="en-US" sz="4000" b="1" dirty="0" smtClean="0"/>
              <a:t>长空</a:t>
            </a:r>
            <a:endParaRPr lang="en-US" altLang="zh-CN" sz="4000" b="1" dirty="0" smtClean="0"/>
          </a:p>
          <a:p>
            <a:pPr marL="0" indent="0">
              <a:buNone/>
            </a:pPr>
            <a:r>
              <a:rPr lang="zh-CN" altLang="en-US" sz="4000" b="1" dirty="0" smtClean="0"/>
              <a:t>                       </a:t>
            </a:r>
            <a:r>
              <a:rPr lang="zh-CN" altLang="en-US" sz="4000" b="1" dirty="0" smtClean="0">
                <a:solidFill>
                  <a:srgbClr val="FF0000"/>
                </a:solidFill>
                <a:latin typeface="华文行楷" panose="02010800040101010101" pitchFamily="2" charset="-122"/>
                <a:ea typeface="华文行楷" panose="02010800040101010101" pitchFamily="2" charset="-122"/>
              </a:rPr>
              <a:t>鱼</a:t>
            </a:r>
            <a:r>
              <a:rPr lang="zh-CN" altLang="en-US" sz="4000" b="1" dirty="0"/>
              <a:t>翔浅</a:t>
            </a:r>
            <a:r>
              <a:rPr lang="zh-CN" altLang="en-US" sz="4000" b="1" dirty="0" smtClean="0"/>
              <a:t>底</a:t>
            </a:r>
            <a:endParaRPr lang="zh-CN" altLang="en-US" sz="4000" b="1" dirty="0"/>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6176" y="27158"/>
            <a:ext cx="2667798" cy="2825778"/>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6176" y="2852936"/>
            <a:ext cx="2667798" cy="4005064"/>
          </a:xfrm>
          <a:prstGeom prst="rect">
            <a:avLst/>
          </a:prstGeom>
        </p:spPr>
      </p:pic>
    </p:spTree>
    <p:extLst>
      <p:ext uri="{BB962C8B-B14F-4D97-AF65-F5344CB8AC3E}">
        <p14:creationId xmlns:p14="http://schemas.microsoft.com/office/powerpoint/2010/main" val="459956599"/>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标题 1"/>
          <p:cNvSpPr>
            <a:spLocks noGrp="1"/>
          </p:cNvSpPr>
          <p:nvPr>
            <p:ph type="title"/>
          </p:nvPr>
        </p:nvSpPr>
        <p:spPr>
          <a:xfrm>
            <a:off x="107504" y="116632"/>
            <a:ext cx="7467600" cy="1152128"/>
          </a:xfrm>
        </p:spPr>
        <p:txBody>
          <a:bodyPr>
            <a:normAutofit/>
          </a:bodyPr>
          <a:lstStyle/>
          <a:p>
            <a:r>
              <a:rPr lang="zh-CN" altLang="en-US" sz="4400" b="1" dirty="0" smtClean="0">
                <a:latin typeface="+mn-ea"/>
                <a:ea typeface="+mn-ea"/>
              </a:rPr>
              <a:t>讨论</a:t>
            </a:r>
            <a:endParaRPr lang="zh-CN" altLang="en-US" sz="4400" b="1" dirty="0">
              <a:latin typeface="+mn-ea"/>
              <a:ea typeface="+mn-ea"/>
            </a:endParaRPr>
          </a:p>
        </p:txBody>
      </p:sp>
      <p:sp>
        <p:nvSpPr>
          <p:cNvPr id="3" name="内容占位符 2"/>
          <p:cNvSpPr>
            <a:spLocks noGrp="1"/>
          </p:cNvSpPr>
          <p:nvPr>
            <p:ph sz="quarter" idx="1"/>
          </p:nvPr>
        </p:nvSpPr>
        <p:spPr>
          <a:xfrm>
            <a:off x="107504" y="1340768"/>
            <a:ext cx="6480720" cy="5517232"/>
          </a:xfrm>
        </p:spPr>
        <p:txBody>
          <a:bodyPr>
            <a:normAutofit/>
          </a:bodyPr>
          <a:lstStyle/>
          <a:p>
            <a:pPr marL="0" indent="0">
              <a:lnSpc>
                <a:spcPct val="150000"/>
              </a:lnSpc>
              <a:buNone/>
            </a:pPr>
            <a:r>
              <a:rPr lang="en-US" altLang="zh-CN" sz="3200" dirty="0" smtClean="0">
                <a:latin typeface="+mn-ea"/>
              </a:rPr>
              <a:t>1</a:t>
            </a:r>
            <a:r>
              <a:rPr lang="zh-CN" altLang="en-US" sz="3200" dirty="0" smtClean="0">
                <a:latin typeface="+mn-ea"/>
              </a:rPr>
              <a:t>、“恰</a:t>
            </a:r>
            <a:r>
              <a:rPr lang="zh-CN" altLang="en-US" sz="3200" dirty="0">
                <a:latin typeface="+mn-ea"/>
              </a:rPr>
              <a:t>同学少年，风华正茂；书生意气，挥斥方遒</a:t>
            </a:r>
            <a:r>
              <a:rPr lang="zh-CN" altLang="en-US" sz="3200" dirty="0" smtClean="0">
                <a:latin typeface="+mn-ea"/>
              </a:rPr>
              <a:t>。指点江山</a:t>
            </a:r>
            <a:r>
              <a:rPr lang="zh-CN" altLang="en-US" sz="3200" dirty="0">
                <a:latin typeface="+mn-ea"/>
              </a:rPr>
              <a:t>，激扬文字，粪土当年万户侯</a:t>
            </a:r>
            <a:r>
              <a:rPr lang="zh-CN" altLang="en-US" sz="3200" dirty="0" smtClean="0">
                <a:latin typeface="+mn-ea"/>
              </a:rPr>
              <a:t>。”展现了诗人怎样的精神风貌？</a:t>
            </a:r>
            <a:endParaRPr lang="en-US" altLang="zh-CN" sz="3200" dirty="0" smtClean="0">
              <a:latin typeface="+mn-ea"/>
            </a:endParaRPr>
          </a:p>
          <a:p>
            <a:pPr marL="0" indent="0">
              <a:lnSpc>
                <a:spcPct val="150000"/>
              </a:lnSpc>
              <a:buNone/>
            </a:pPr>
            <a:r>
              <a:rPr lang="en-US" altLang="zh-CN" sz="3200" dirty="0" smtClean="0">
                <a:latin typeface="+mn-ea"/>
              </a:rPr>
              <a:t>2</a:t>
            </a:r>
            <a:r>
              <a:rPr lang="zh-CN" altLang="en-US" sz="3200" dirty="0" smtClean="0">
                <a:latin typeface="+mn-ea"/>
              </a:rPr>
              <a:t>、最后三句抒发了诗人怎样的情怀？</a:t>
            </a:r>
            <a:endParaRPr lang="en-US" altLang="zh-CN" sz="3200" dirty="0" smtClean="0">
              <a:latin typeface="+mn-ea"/>
            </a:endParaRPr>
          </a:p>
          <a:p>
            <a:pPr marL="0" indent="0">
              <a:lnSpc>
                <a:spcPct val="150000"/>
              </a:lnSpc>
              <a:buNone/>
            </a:pPr>
            <a:r>
              <a:rPr lang="en-US" altLang="zh-CN" sz="3200" dirty="0" smtClean="0">
                <a:latin typeface="+mn-ea"/>
              </a:rPr>
              <a:t>3</a:t>
            </a:r>
            <a:r>
              <a:rPr lang="zh-CN" altLang="en-US" sz="3200" dirty="0" smtClean="0">
                <a:latin typeface="+mn-ea"/>
              </a:rPr>
              <a:t>、哪些字可以体现这种情怀？</a:t>
            </a:r>
            <a:endParaRPr lang="zh-CN" altLang="en-US" sz="3200" dirty="0">
              <a:latin typeface="+mn-ea"/>
            </a:endParaRPr>
          </a:p>
        </p:txBody>
      </p:sp>
    </p:spTree>
    <p:extLst>
      <p:ext uri="{BB962C8B-B14F-4D97-AF65-F5344CB8AC3E}">
        <p14:creationId xmlns:p14="http://schemas.microsoft.com/office/powerpoint/2010/main" val="4058908882"/>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586"/>
            <a:ext cx="9241815" cy="6901586"/>
          </a:xfrm>
          <a:prstGeom prst="rect">
            <a:avLst/>
          </a:prstGeom>
        </p:spPr>
      </p:pic>
      <p:sp>
        <p:nvSpPr>
          <p:cNvPr id="2" name="标题 1"/>
          <p:cNvSpPr>
            <a:spLocks noGrp="1"/>
          </p:cNvSpPr>
          <p:nvPr>
            <p:ph type="title"/>
          </p:nvPr>
        </p:nvSpPr>
        <p:spPr/>
        <p:txBody>
          <a:bodyPr>
            <a:normAutofit/>
          </a:bodyPr>
          <a:lstStyle/>
          <a:p>
            <a:pPr algn="ctr"/>
            <a:r>
              <a:rPr lang="zh-CN" altLang="en-US" sz="4400" b="1" dirty="0" smtClean="0">
                <a:latin typeface="+mn-ea"/>
                <a:ea typeface="+mn-ea"/>
              </a:rPr>
              <a:t>总结</a:t>
            </a:r>
            <a:endParaRPr lang="zh-CN" altLang="en-US" sz="4400" b="1" dirty="0">
              <a:latin typeface="+mn-ea"/>
              <a:ea typeface="+mn-ea"/>
            </a:endParaRPr>
          </a:p>
        </p:txBody>
      </p:sp>
      <p:sp>
        <p:nvSpPr>
          <p:cNvPr id="3" name="内容占位符 2"/>
          <p:cNvSpPr>
            <a:spLocks noGrp="1"/>
          </p:cNvSpPr>
          <p:nvPr>
            <p:ph sz="quarter" idx="1"/>
          </p:nvPr>
        </p:nvSpPr>
        <p:spPr/>
        <p:txBody>
          <a:bodyPr>
            <a:normAutofit lnSpcReduction="10000"/>
          </a:bodyPr>
          <a:lstStyle/>
          <a:p>
            <a:pPr marL="0" indent="0">
              <a:buNone/>
            </a:pPr>
            <a:r>
              <a:rPr lang="zh-CN" altLang="en-US" sz="4000" dirty="0" smtClean="0"/>
              <a:t>纵观全诗，诗人用词形象精炼，风格大气豪迈，体现了一代伟人的壮烈情怀。</a:t>
            </a:r>
            <a:endParaRPr lang="en-US" altLang="zh-CN" sz="4000" dirty="0" smtClean="0"/>
          </a:p>
          <a:p>
            <a:pPr marL="0" indent="0">
              <a:buNone/>
            </a:pPr>
            <a:r>
              <a:rPr lang="zh-CN" altLang="en-US" sz="4000" dirty="0"/>
              <a:t>全</a:t>
            </a:r>
            <a:r>
              <a:rPr lang="zh-CN" altLang="en-US" sz="4000" dirty="0" smtClean="0"/>
              <a:t>词上阕写景，意境开阔，气魄豪迈；</a:t>
            </a:r>
            <a:endParaRPr lang="en-US" altLang="zh-CN" sz="4000" dirty="0" smtClean="0"/>
          </a:p>
          <a:p>
            <a:pPr marL="0" indent="0">
              <a:buNone/>
            </a:pPr>
            <a:r>
              <a:rPr lang="zh-CN" altLang="en-US" sz="4000" dirty="0"/>
              <a:t>下</a:t>
            </a:r>
            <a:r>
              <a:rPr lang="zh-CN" altLang="en-US" sz="4000" dirty="0" smtClean="0"/>
              <a:t>阕抒情，胸怀博大，斗志昂扬。</a:t>
            </a:r>
            <a:endParaRPr lang="en-US" altLang="zh-CN" sz="4000" dirty="0" smtClean="0"/>
          </a:p>
          <a:p>
            <a:pPr marL="0" indent="0">
              <a:buNone/>
            </a:pPr>
            <a:r>
              <a:rPr lang="zh-CN" altLang="en-US" sz="4000" dirty="0" smtClean="0"/>
              <a:t>艺术手法：上阕</a:t>
            </a:r>
            <a:r>
              <a:rPr lang="en-US" altLang="zh-CN" sz="4000" dirty="0" smtClean="0"/>
              <a:t>——</a:t>
            </a:r>
            <a:r>
              <a:rPr lang="zh-CN" altLang="en-US" sz="4000" dirty="0" smtClean="0"/>
              <a:t>景中寓情</a:t>
            </a:r>
            <a:endParaRPr lang="en-US" altLang="zh-CN" sz="4000" dirty="0" smtClean="0"/>
          </a:p>
          <a:p>
            <a:pPr marL="0" indent="0">
              <a:buNone/>
            </a:pPr>
            <a:r>
              <a:rPr lang="en-US" altLang="zh-CN" sz="4000" dirty="0"/>
              <a:t> </a:t>
            </a:r>
            <a:r>
              <a:rPr lang="en-US" altLang="zh-CN" sz="4000" dirty="0" smtClean="0"/>
              <a:t>                 </a:t>
            </a:r>
            <a:r>
              <a:rPr lang="zh-CN" altLang="en-US" sz="4000" dirty="0" smtClean="0"/>
              <a:t>下阕</a:t>
            </a:r>
            <a:r>
              <a:rPr lang="en-US" altLang="zh-CN" sz="4000" dirty="0" smtClean="0"/>
              <a:t>——</a:t>
            </a:r>
            <a:r>
              <a:rPr lang="zh-CN" altLang="en-US" sz="4000" dirty="0" smtClean="0"/>
              <a:t>情中显志</a:t>
            </a:r>
            <a:endParaRPr lang="en-US" altLang="zh-CN" sz="4000" dirty="0" smtClean="0"/>
          </a:p>
          <a:p>
            <a:pPr marL="0" indent="0">
              <a:buNone/>
            </a:pPr>
            <a:endParaRPr lang="zh-CN" altLang="en-US" dirty="0"/>
          </a:p>
        </p:txBody>
      </p:sp>
    </p:spTree>
    <p:extLst>
      <p:ext uri="{BB962C8B-B14F-4D97-AF65-F5344CB8AC3E}">
        <p14:creationId xmlns:p14="http://schemas.microsoft.com/office/powerpoint/2010/main" val="2349960443"/>
      </p:ext>
    </p:extLst>
  </p:cSld>
  <p:clrMapOvr>
    <a:masterClrMapping/>
  </p:clrMapOvr>
  <mc:AlternateContent xmlns:mc="http://schemas.openxmlformats.org/markup-compatibility/2006">
    <mc:Choice xmlns:p14="http://schemas.microsoft.com/office/powerpoint/2010/main" Requires="p14">
      <p:transition spd="slow">
        <p14:pan/>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凸显">
  <a:themeElements>
    <a:clrScheme name="凸显">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凸显">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凸显">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183</TotalTime>
  <Words>1005</Words>
  <Application>Microsoft Office PowerPoint</Application>
  <PresentationFormat>全屏显示(4:3)</PresentationFormat>
  <Paragraphs>58</Paragraphs>
  <Slides>18</Slides>
  <Notes>0</Notes>
  <HiddenSlides>0</HiddenSlides>
  <MMClips>0</MMClips>
  <ScaleCrop>false</ScaleCrop>
  <HeadingPairs>
    <vt:vector size="4" baseType="variant">
      <vt:variant>
        <vt:lpstr>主题</vt:lpstr>
      </vt:variant>
      <vt:variant>
        <vt:i4>1</vt:i4>
      </vt:variant>
      <vt:variant>
        <vt:lpstr>幻灯片标题</vt:lpstr>
      </vt:variant>
      <vt:variant>
        <vt:i4>18</vt:i4>
      </vt:variant>
    </vt:vector>
  </HeadingPairs>
  <TitlesOfParts>
    <vt:vector size="19" baseType="lpstr">
      <vt:lpstr>凸显</vt:lpstr>
      <vt:lpstr>沁园春•长沙                              1925年 毛泽东 </vt:lpstr>
      <vt:lpstr>PowerPoint 演示文稿</vt:lpstr>
      <vt:lpstr>诗人简介</vt:lpstr>
      <vt:lpstr>                       沁园春·长沙            1925年 毛泽东 </vt:lpstr>
      <vt:lpstr>内容大意</vt:lpstr>
      <vt:lpstr>看万山红遍，层林尽染；漫江碧透，百舸争流。鹰击长空，鱼翔浅底，万类霜天竞自由。</vt:lpstr>
      <vt:lpstr>PowerPoint 演示文稿</vt:lpstr>
      <vt:lpstr>怅寥廓，问苍茫大地，谁主沉浮？</vt:lpstr>
      <vt:lpstr>上片内容概括</vt:lpstr>
      <vt:lpstr>下阕内容大意</vt:lpstr>
      <vt:lpstr>恰同学少年，风华正茂；书生意气，挥斥方遒。指点江山，激扬文字，粪土当年万户侯。</vt:lpstr>
      <vt:lpstr>曾记否，到中流击水，浪遏飞舟？</vt:lpstr>
      <vt:lpstr>下片内容概括</vt:lpstr>
      <vt:lpstr>景物的描写顺序</vt:lpstr>
      <vt:lpstr>古典诗词中的意象</vt:lpstr>
      <vt:lpstr>请找出本诗中的意象</vt:lpstr>
      <vt:lpstr>讨论</vt:lpstr>
      <vt:lpstr>总结</vt:lpstr>
    </vt:vector>
  </TitlesOfParts>
  <Company>Lenovo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FtpDown</dc:creator>
  <cp:lastModifiedBy>FtpDown</cp:lastModifiedBy>
  <cp:revision>18</cp:revision>
  <dcterms:created xsi:type="dcterms:W3CDTF">2015-12-13T12:13:53Z</dcterms:created>
  <dcterms:modified xsi:type="dcterms:W3CDTF">2015-12-14T13:12:15Z</dcterms:modified>
</cp:coreProperties>
</file>