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2" r:id="rId2"/>
    <p:sldId id="256" r:id="rId3"/>
    <p:sldId id="263" r:id="rId4"/>
    <p:sldId id="258" r:id="rId5"/>
    <p:sldId id="259" r:id="rId6"/>
    <p:sldId id="260" r:id="rId7"/>
    <p:sldId id="261" r:id="rId8"/>
    <p:sldId id="264" r:id="rId9"/>
    <p:sldId id="265" r:id="rId1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DEF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97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981200"/>
            <a:ext cx="7772400" cy="1876428"/>
          </a:xfrm>
        </p:spPr>
        <p:txBody>
          <a:bodyPr anchor="b">
            <a:sp3d contourW="8890">
              <a:contourClr>
                <a:schemeClr val="accent3">
                  <a:shade val="55000"/>
                </a:schemeClr>
              </a:contourClr>
            </a:sp3d>
          </a:bodyPr>
          <a:lstStyle>
            <a:lvl1pPr algn="ctr">
              <a:defRPr sz="4400" dirty="0">
                <a:ln w="158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1750" dir="3600000" algn="tl" rotWithShape="0">
                    <a:srgbClr val="000000">
                      <a:alpha val="60000"/>
                    </a:srgbClr>
                  </a:outerShdw>
                </a:effectLst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57628"/>
            <a:ext cx="6400800" cy="1753200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C0D08-E4DA-42D2-9C44-C23A5117B4B5}" type="datetimeFigureOut">
              <a:rPr lang="zh-CN" altLang="en-US" smtClean="0"/>
              <a:pPr/>
              <a:t>2015/12/3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2F4A2-0DC9-4ACD-8C6A-D193EE05BB6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C0D08-E4DA-42D2-9C44-C23A5117B4B5}" type="datetimeFigureOut">
              <a:rPr lang="zh-CN" altLang="en-US" smtClean="0"/>
              <a:pPr/>
              <a:t>2015/12/3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2F4A2-0DC9-4ACD-8C6A-D193EE05BB6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3854150"/>
            <a:ext cx="7772400" cy="1860850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85800" y="2356428"/>
            <a:ext cx="7772400" cy="1501200"/>
          </a:xfrm>
        </p:spPr>
        <p:txBody>
          <a:bodyPr anchor="b"/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l">
              <a:buNone/>
              <a:defRPr sz="1800">
                <a:solidFill>
                  <a:schemeClr val="tx2"/>
                </a:solidFill>
              </a:defRPr>
            </a:lvl2pPr>
            <a:lvl3pPr marL="914400" indent="0" algn="l">
              <a:buNone/>
              <a:defRPr sz="1600">
                <a:solidFill>
                  <a:schemeClr val="tx2"/>
                </a:solidFill>
              </a:defRPr>
            </a:lvl3pPr>
            <a:lvl4pPr marL="1371600" indent="0" algn="l">
              <a:buNone/>
              <a:defRPr sz="1400">
                <a:solidFill>
                  <a:schemeClr val="tx2"/>
                </a:solidFill>
              </a:defRPr>
            </a:lvl4pPr>
            <a:lvl5pPr marL="1828800" indent="0" algn="l">
              <a:buNone/>
              <a:defRPr sz="1400">
                <a:solidFill>
                  <a:schemeClr val="tx2"/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C0D08-E4DA-42D2-9C44-C23A5117B4B5}" type="datetimeFigureOut">
              <a:rPr lang="zh-CN" altLang="en-US" smtClean="0"/>
              <a:pPr/>
              <a:t>2015/12/3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2F4A2-0DC9-4ACD-8C6A-D193EE05BB6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C0D08-E4DA-42D2-9C44-C23A5117B4B5}" type="datetimeFigureOut">
              <a:rPr lang="zh-CN" altLang="en-US" smtClean="0"/>
              <a:pPr/>
              <a:t>2015/12/3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2F4A2-0DC9-4ACD-8C6A-D193EE05BB6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C0D08-E4DA-42D2-9C44-C23A5117B4B5}" type="datetimeFigureOut">
              <a:rPr lang="zh-CN" altLang="en-US" smtClean="0"/>
              <a:pPr/>
              <a:t>2015/12/3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2F4A2-0DC9-4ACD-8C6A-D193EE05BB6D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C0D08-E4DA-42D2-9C44-C23A5117B4B5}" type="datetimeFigureOut">
              <a:rPr lang="zh-CN" altLang="en-US" smtClean="0"/>
              <a:pPr/>
              <a:t>2015/12/3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2F4A2-0DC9-4ACD-8C6A-D193EE05BB6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C0D08-E4DA-42D2-9C44-C23A5117B4B5}" type="datetimeFigureOut">
              <a:rPr lang="zh-CN" altLang="en-US" smtClean="0"/>
              <a:pPr/>
              <a:t>2015/12/3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2F4A2-0DC9-4ACD-8C6A-D193EE05BB6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6258" y="381000"/>
            <a:ext cx="2667000" cy="1833554"/>
          </a:xfrm>
        </p:spPr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8890">
              <a:contourClr>
                <a:schemeClr val="accent3">
                  <a:shade val="55000"/>
                </a:schemeClr>
              </a:contourClr>
            </a:sp3d>
          </a:bodyPr>
          <a:lstStyle>
            <a:lvl1pPr algn="l">
              <a:defRPr sz="3200" b="1" kern="1200" cap="all" spc="50">
                <a:ln w="15875"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352800" y="380999"/>
            <a:ext cx="5410200" cy="57451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326258" y="2214554"/>
            <a:ext cx="2667000" cy="39121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C0D08-E4DA-42D2-9C44-C23A5117B4B5}" type="datetimeFigureOut">
              <a:rPr lang="zh-CN" altLang="en-US" smtClean="0"/>
              <a:pPr/>
              <a:t>2015/12/3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2F4A2-0DC9-4ACD-8C6A-D193EE05BB6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580474" y="553734"/>
            <a:ext cx="7349244" cy="4741531"/>
            <a:chOff x="428596" y="553734"/>
            <a:chExt cx="7349244" cy="4741531"/>
          </a:xfrm>
        </p:grpSpPr>
        <p:sp>
          <p:nvSpPr>
            <p:cNvPr id="16" name="矩形 15"/>
            <p:cNvSpPr/>
            <p:nvPr userDrawn="1"/>
          </p:nvSpPr>
          <p:spPr>
            <a:xfrm rot="21480000">
              <a:off x="428596" y="580356"/>
              <a:ext cx="7340359" cy="4714909"/>
            </a:xfrm>
            <a:prstGeom prst="rect">
              <a:avLst/>
            </a:prstGeom>
            <a:ln w="1270" cap="flat" cmpd="sng" algn="ctr">
              <a:noFill/>
              <a:prstDash val="solid"/>
              <a:miter lim="800000"/>
            </a:ln>
            <a:effectLst>
              <a:outerShdw blurRad="54991" dist="17780" dir="5400000" algn="tl" rotWithShape="0">
                <a:srgbClr val="000000">
                  <a:alpha val="66000"/>
                </a:srgb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17" name="矩形 16"/>
            <p:cNvSpPr/>
            <p:nvPr userDrawn="1"/>
          </p:nvSpPr>
          <p:spPr>
            <a:xfrm rot="21540000">
              <a:off x="437473" y="571479"/>
              <a:ext cx="7340359" cy="4714909"/>
            </a:xfrm>
            <a:prstGeom prst="rect">
              <a:avLst/>
            </a:prstGeom>
            <a:ln w="1270" cap="flat" cmpd="sng" algn="ctr">
              <a:noFill/>
              <a:prstDash val="solid"/>
              <a:miter lim="800000"/>
            </a:ln>
            <a:effectLst>
              <a:outerShdw blurRad="54991" dist="17780" dir="5400000" algn="tl" rotWithShape="0">
                <a:srgbClr val="000000">
                  <a:alpha val="66000"/>
                </a:srgb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18" name="矩形 17"/>
            <p:cNvSpPr/>
            <p:nvPr userDrawn="1"/>
          </p:nvSpPr>
          <p:spPr>
            <a:xfrm>
              <a:off x="437481" y="553734"/>
              <a:ext cx="7340359" cy="4714909"/>
            </a:xfrm>
            <a:prstGeom prst="rect">
              <a:avLst/>
            </a:prstGeom>
            <a:ln w="1270" cap="flat" cmpd="sng" algn="ctr">
              <a:noFill/>
              <a:prstDash val="solid"/>
              <a:miter lim="800000"/>
            </a:ln>
            <a:effectLst>
              <a:outerShdw blurRad="54991" dist="17780" dir="5400000" algn="tl" rotWithShape="0">
                <a:srgbClr val="000000">
                  <a:alpha val="66000"/>
                </a:srgb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651912" y="612776"/>
            <a:ext cx="7215238" cy="4602175"/>
          </a:xfrm>
          <a:solidFill>
            <a:schemeClr val="bg2">
              <a:tint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 useBgFill="1"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595295"/>
            <a:ext cx="1357290" cy="5691227"/>
          </a:xfrm>
          <a:noFill/>
        </p:spPr>
        <p:txBody>
          <a:bodyPr vert="eaVert" anchor="ctr">
            <a:noAutofit/>
          </a:bodyPr>
          <a:lstStyle>
            <a:lvl1pPr algn="l">
              <a:defRPr lang="zh-CN" altLang="en-US" sz="3200" dirty="0">
                <a:ln w="158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1750" dir="3600000" algn="tl" rotWithShape="0">
                    <a:srgbClr val="000000">
                      <a:alpha val="60000"/>
                    </a:srgbClr>
                  </a:outerShdw>
                </a:effectLst>
                <a:latin typeface="+mj-lt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14480" y="5481658"/>
            <a:ext cx="7215238" cy="804862"/>
          </a:xfrm>
        </p:spPr>
        <p:txBody>
          <a:bodyPr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C0D08-E4DA-42D2-9C44-C23A5117B4B5}" type="datetimeFigureOut">
              <a:rPr lang="zh-CN" altLang="en-US" smtClean="0"/>
              <a:pPr/>
              <a:t>2015/12/3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2F4A2-0DC9-4ACD-8C6A-D193EE05BB6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C0D08-E4DA-42D2-9C44-C23A5117B4B5}" type="datetimeFigureOut">
              <a:rPr lang="zh-CN" altLang="en-US" smtClean="0"/>
              <a:pPr/>
              <a:t>2015/12/3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2F4A2-0DC9-4ACD-8C6A-D193EE05BB6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286644" y="274640"/>
            <a:ext cx="1400156" cy="5851525"/>
          </a:xfrm>
        </p:spPr>
        <p:txBody>
          <a:bodyPr vert="eaVert"/>
          <a:lstStyle>
            <a:lvl1pPr>
              <a:defRPr lang="zh-CN" altLang="en-US" dirty="0">
                <a:ln w="158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1750" dir="3600000" algn="tl" rotWithShape="0">
                    <a:srgbClr val="000000">
                      <a:alpha val="60000"/>
                    </a:srgbClr>
                  </a:outerShdw>
                </a:effectLst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829444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C0D08-E4DA-42D2-9C44-C23A5117B4B5}" type="datetimeFigureOut">
              <a:rPr lang="zh-CN" altLang="en-US" smtClean="0"/>
              <a:pPr/>
              <a:t>2015/12/3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2F4A2-0DC9-4ACD-8C6A-D193EE05BB6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8890">
              <a:contourClr>
                <a:schemeClr val="accent3">
                  <a:shade val="55000"/>
                </a:schemeClr>
              </a:contourClr>
            </a:sp3d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2440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78" y="6483997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7C0D08-E4DA-42D2-9C44-C23A5117B4B5}" type="datetimeFigureOut">
              <a:rPr lang="zh-CN" altLang="en-US" smtClean="0"/>
              <a:pPr/>
              <a:t>2015/12/3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483997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992644" y="6483997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92F4A2-0DC9-4ACD-8C6A-D193EE05BB6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000" b="1" kern="1200" cap="all" spc="50" dirty="0">
          <a:ln w="15875" cmpd="sng">
            <a:solidFill>
              <a:srgbClr val="FFFFFF"/>
            </a:solidFill>
            <a:prstDash val="solid"/>
          </a:ln>
          <a:solidFill>
            <a:srgbClr val="FFFFFF"/>
          </a:solidFill>
          <a:effectLst>
            <a:outerShdw blurRad="31750" dir="3600000" algn="tl" rotWithShape="0">
              <a:srgbClr val="000000">
                <a:alpha val="60000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90000"/>
        <a:buFont typeface="Cambria"/>
        <a:buChar char="+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100000"/>
        <a:buFont typeface="Cambria"/>
        <a:buChar char="–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Ï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90000"/>
        <a:buFont typeface="Calibri"/>
        <a:buChar char="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100000"/>
        <a:buFont typeface="Cambria"/>
        <a:buChar char="=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5536" y="836712"/>
            <a:ext cx="8229600" cy="1143000"/>
          </a:xfrm>
        </p:spPr>
        <p:txBody>
          <a:bodyPr/>
          <a:lstStyle/>
          <a:p>
            <a:r>
              <a:rPr lang="zh-CN" altLang="en-US" dirty="0" smtClean="0"/>
              <a:t>英语教学法之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83568" y="2708920"/>
            <a:ext cx="8460432" cy="374441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zh-CN" altLang="en-US" dirty="0" smtClean="0"/>
              <a:t>                听说法</a:t>
            </a:r>
            <a:r>
              <a:rPr lang="en-US" altLang="zh-CN" dirty="0" smtClean="0"/>
              <a:t>—The Audio-lingual Approach</a:t>
            </a:r>
          </a:p>
          <a:p>
            <a:pPr>
              <a:buNone/>
            </a:pPr>
            <a:endParaRPr lang="en-US" altLang="zh-CN" dirty="0" smtClean="0"/>
          </a:p>
          <a:p>
            <a:pPr>
              <a:buNone/>
            </a:pPr>
            <a:endParaRPr lang="en-US" altLang="zh-CN" dirty="0" smtClean="0"/>
          </a:p>
          <a:p>
            <a:pPr>
              <a:buNone/>
            </a:pPr>
            <a:r>
              <a:rPr lang="en-US" altLang="zh-CN" dirty="0" smtClean="0"/>
              <a:t>                                             </a:t>
            </a:r>
            <a:r>
              <a:rPr lang="en-US" altLang="zh-CN" dirty="0" err="1" smtClean="0"/>
              <a:t>Lan</a:t>
            </a:r>
            <a:r>
              <a:rPr lang="en-US" altLang="zh-CN" dirty="0" smtClean="0"/>
              <a:t> Zhou City University</a:t>
            </a:r>
          </a:p>
          <a:p>
            <a:pPr>
              <a:buNone/>
            </a:pPr>
            <a:r>
              <a:rPr lang="en-US" altLang="zh-CN" dirty="0" smtClean="0"/>
              <a:t>                                             Foreign Language School</a:t>
            </a:r>
          </a:p>
          <a:p>
            <a:pPr>
              <a:buNone/>
            </a:pPr>
            <a:r>
              <a:rPr lang="en-US" altLang="zh-CN" dirty="0" smtClean="0"/>
              <a:t>                                             Teacher: Mao Yan</a:t>
            </a:r>
          </a:p>
          <a:p>
            <a:pPr>
              <a:buNone/>
            </a:pPr>
            <a:endParaRPr lang="en-US" altLang="zh-CN" dirty="0" smtClean="0"/>
          </a:p>
          <a:p>
            <a:pPr>
              <a:buNone/>
            </a:pPr>
            <a:endParaRPr lang="zh-CN" altLang="en-US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99592" y="1556792"/>
            <a:ext cx="7772400" cy="1467594"/>
          </a:xfrm>
        </p:spPr>
        <p:txBody>
          <a:bodyPr>
            <a:noAutofit/>
          </a:bodyPr>
          <a:lstStyle/>
          <a:p>
            <a:r>
              <a:rPr lang="en-US" altLang="zh-CN" dirty="0" smtClean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>
                        <a:alpha val="97000"/>
                      </a:srgbClr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2700000" scaled="1"/>
                  <a:tileRect/>
                </a:gradFill>
              </a:rPr>
              <a:t>The history of audio-lingual approach</a:t>
            </a:r>
            <a:endParaRPr lang="zh-CN" altLang="en-US" dirty="0"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>
                      <a:alpha val="97000"/>
                    </a:srgbClr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2700000" scaled="1"/>
                <a:tileRect/>
              </a:gra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18900000" scaled="1"/>
                  <a:tileRect/>
                </a:gradFill>
              </a:rPr>
              <a:t>Background</a:t>
            </a:r>
            <a:endParaRPr lang="zh-CN" altLang="en-US" dirty="0"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18900000" scaled="1"/>
                <a:tileRect/>
              </a:gra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187624" y="1556792"/>
            <a:ext cx="6984776" cy="4248472"/>
          </a:xfrm>
        </p:spPr>
        <p:txBody>
          <a:bodyPr/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Originated in</a:t>
            </a:r>
            <a:r>
              <a:rPr lang="en-US" altLang="zh-CN" dirty="0" smtClean="0"/>
              <a:t>: America in 1940.</a:t>
            </a:r>
          </a:p>
          <a:p>
            <a:r>
              <a:rPr lang="en-US" altLang="zh-CN" dirty="0" smtClean="0">
                <a:solidFill>
                  <a:srgbClr val="FF0000"/>
                </a:solidFill>
              </a:rPr>
              <a:t>Reason</a:t>
            </a:r>
            <a:r>
              <a:rPr lang="en-US" altLang="zh-CN" dirty="0" smtClean="0"/>
              <a:t>: Fostering servicemen who have a command of English.</a:t>
            </a:r>
          </a:p>
          <a:p>
            <a:r>
              <a:rPr lang="en-US" altLang="zh-CN" dirty="0" smtClean="0">
                <a:solidFill>
                  <a:srgbClr val="FF0000"/>
                </a:solidFill>
              </a:rPr>
              <a:t>Development</a:t>
            </a:r>
            <a:r>
              <a:rPr lang="en-US" altLang="zh-CN" dirty="0" smtClean="0"/>
              <a:t>: Becoming popular in western countries in 1950s-1960s. 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143000"/>
          </a:xfrm>
        </p:spPr>
        <p:txBody>
          <a:bodyPr/>
          <a:lstStyle/>
          <a:p>
            <a:r>
              <a:rPr lang="en-US" altLang="zh-CN" b="1" u="sng" dirty="0" smtClean="0">
                <a:gradFill flip="none"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13500000" scaled="1"/>
                  <a:tileRect/>
                </a:gradFill>
              </a:rPr>
              <a:t> The basis of the theory</a:t>
            </a:r>
            <a:endParaRPr lang="zh-CN" altLang="en-US" b="1" u="sng" dirty="0">
              <a:gradFill flip="none" rotWithShape="1"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13500000" scaled="1"/>
                <a:tileRect/>
              </a:gra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2808312"/>
          </a:xfrm>
        </p:spPr>
        <p:txBody>
          <a:bodyPr>
            <a:normAutofit/>
          </a:bodyPr>
          <a:lstStyle/>
          <a:p>
            <a:r>
              <a:rPr lang="en-US" altLang="zh-CN" dirty="0">
                <a:solidFill>
                  <a:srgbClr val="FF0000"/>
                </a:solidFill>
              </a:rPr>
              <a:t>1.Theoretical basis </a:t>
            </a:r>
            <a:r>
              <a:rPr lang="en-US" altLang="zh-CN" dirty="0" smtClean="0"/>
              <a:t>: </a:t>
            </a:r>
            <a:r>
              <a:rPr lang="en-US" altLang="zh-CN" dirty="0"/>
              <a:t>American Structure </a:t>
            </a:r>
            <a:r>
              <a:rPr lang="en-US" altLang="zh-CN" dirty="0" smtClean="0"/>
              <a:t>linguistics.</a:t>
            </a:r>
            <a:endParaRPr lang="zh-CN" altLang="zh-CN" dirty="0"/>
          </a:p>
          <a:p>
            <a:r>
              <a:rPr lang="en-US" altLang="zh-CN" dirty="0"/>
              <a:t> </a:t>
            </a:r>
            <a:r>
              <a:rPr lang="en-US" altLang="zh-CN" dirty="0">
                <a:solidFill>
                  <a:srgbClr val="FF0000"/>
                </a:solidFill>
              </a:rPr>
              <a:t>2</a:t>
            </a:r>
            <a:r>
              <a:rPr lang="en-US" altLang="zh-CN" dirty="0" smtClean="0">
                <a:solidFill>
                  <a:srgbClr val="FF0000"/>
                </a:solidFill>
              </a:rPr>
              <a:t>. Psychology basis</a:t>
            </a:r>
            <a:r>
              <a:rPr lang="en-US" altLang="zh-CN" dirty="0" smtClean="0"/>
              <a:t>: Stimulation-response</a:t>
            </a:r>
            <a:endParaRPr lang="zh-CN" altLang="zh-CN" dirty="0"/>
          </a:p>
          <a:p>
            <a:endParaRPr lang="zh-CN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83568" y="1628801"/>
            <a:ext cx="7344816" cy="4464496"/>
          </a:xfrm>
        </p:spPr>
        <p:txBody>
          <a:bodyPr>
            <a:normAutofit/>
          </a:bodyPr>
          <a:lstStyle/>
          <a:p>
            <a:r>
              <a:rPr lang="en-US" altLang="zh-CN" sz="4000" u="sng" dirty="0">
                <a:solidFill>
                  <a:srgbClr val="FF0000"/>
                </a:solidFill>
              </a:rPr>
              <a:t>Teaching process</a:t>
            </a:r>
            <a:r>
              <a:rPr lang="en-US" altLang="zh-CN" sz="4000" b="1" u="sng" dirty="0">
                <a:solidFill>
                  <a:srgbClr val="FF0000"/>
                </a:solidFill>
              </a:rPr>
              <a:t>: </a:t>
            </a:r>
            <a:r>
              <a:rPr lang="en-US" altLang="zh-CN" sz="4000" dirty="0" smtClean="0"/>
              <a:t>Five </a:t>
            </a:r>
            <a:r>
              <a:rPr lang="en-US" altLang="zh-CN" sz="4000" dirty="0"/>
              <a:t>periods: Cognition, imitation, repetition, varying and selection</a:t>
            </a:r>
            <a:r>
              <a:rPr lang="en-US" altLang="zh-CN" sz="4000" dirty="0" smtClean="0"/>
              <a:t>.</a:t>
            </a:r>
            <a:endParaRPr lang="zh-CN" altLang="zh-CN" sz="4000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1052736"/>
            <a:ext cx="8229600" cy="1008112"/>
          </a:xfrm>
        </p:spPr>
        <p:txBody>
          <a:bodyPr>
            <a:normAutofit fontScale="90000"/>
          </a:bodyPr>
          <a:lstStyle/>
          <a:p>
            <a:r>
              <a:rPr lang="en-US" altLang="zh-CN" b="1" u="sng" dirty="0" smtClean="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>
                        <a:alpha val="97000"/>
                      </a:srgbClr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13500000" scaled="0"/>
                </a:gradFill>
              </a:rPr>
              <a:t>The </a:t>
            </a:r>
            <a:r>
              <a:rPr lang="en-US" altLang="zh-CN" b="1" u="sng" dirty="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>
                        <a:alpha val="97000"/>
                      </a:srgbClr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13500000" scaled="0"/>
                </a:gradFill>
              </a:rPr>
              <a:t>features of audio-lingual method</a:t>
            </a:r>
            <a:r>
              <a:rPr lang="zh-CN" altLang="zh-CN" b="1" u="sng" dirty="0"/>
              <a:t/>
            </a:r>
            <a:br>
              <a:rPr lang="zh-CN" altLang="zh-CN" b="1" u="sng" dirty="0"/>
            </a:br>
            <a:endParaRPr lang="zh-CN" altLang="en-US" b="1" u="sng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2204864"/>
            <a:ext cx="8229600" cy="3024336"/>
          </a:xfrm>
        </p:spPr>
        <p:txBody>
          <a:bodyPr/>
          <a:lstStyle/>
          <a:p>
            <a:r>
              <a:rPr lang="en-US" altLang="zh-CN" dirty="0">
                <a:solidFill>
                  <a:srgbClr val="FF0000"/>
                </a:solidFill>
              </a:rPr>
              <a:t>1.Listening and speaking first</a:t>
            </a:r>
            <a:r>
              <a:rPr lang="en-US" altLang="zh-CN" dirty="0"/>
              <a:t>. </a:t>
            </a:r>
            <a:endParaRPr lang="zh-CN" altLang="zh-CN" dirty="0"/>
          </a:p>
          <a:p>
            <a:pPr lvl="0"/>
            <a:r>
              <a:rPr lang="en-US" altLang="zh-CN" dirty="0" smtClean="0">
                <a:solidFill>
                  <a:srgbClr val="FF0000"/>
                </a:solidFill>
              </a:rPr>
              <a:t>2.Imitation </a:t>
            </a:r>
            <a:r>
              <a:rPr lang="en-US" altLang="zh-CN" dirty="0">
                <a:solidFill>
                  <a:srgbClr val="FF0000"/>
                </a:solidFill>
              </a:rPr>
              <a:t>and Practice </a:t>
            </a:r>
            <a:r>
              <a:rPr lang="en-US" altLang="zh-CN" dirty="0"/>
              <a:t>repeatedly to develop such an automatic habit. </a:t>
            </a:r>
            <a:endParaRPr lang="zh-CN" altLang="zh-CN" dirty="0"/>
          </a:p>
          <a:p>
            <a:pPr>
              <a:buNone/>
            </a:pPr>
            <a:endParaRPr lang="zh-CN" altLang="en-US" dirty="0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115616" y="1772816"/>
            <a:ext cx="6912768" cy="4032448"/>
          </a:xfrm>
        </p:spPr>
        <p:txBody>
          <a:bodyPr>
            <a:normAutofit/>
          </a:bodyPr>
          <a:lstStyle/>
          <a:p>
            <a:pPr lvl="0"/>
            <a:r>
              <a:rPr lang="en-US" altLang="zh-CN" dirty="0" smtClean="0">
                <a:solidFill>
                  <a:srgbClr val="FF0000"/>
                </a:solidFill>
              </a:rPr>
              <a:t>3.Sentence-centeredness. </a:t>
            </a:r>
          </a:p>
          <a:p>
            <a:pPr lvl="0"/>
            <a:r>
              <a:rPr lang="en-US" altLang="zh-CN" dirty="0" smtClean="0">
                <a:solidFill>
                  <a:srgbClr val="FF0000"/>
                </a:solidFill>
              </a:rPr>
              <a:t>4.Context-centeredness.</a:t>
            </a:r>
            <a:endParaRPr lang="zh-CN" altLang="zh-CN" dirty="0" smtClean="0">
              <a:solidFill>
                <a:srgbClr val="FF0000"/>
              </a:solidFill>
            </a:endParaRPr>
          </a:p>
          <a:p>
            <a:pPr lvl="0"/>
            <a:r>
              <a:rPr lang="en-US" altLang="zh-CN" dirty="0" smtClean="0">
                <a:solidFill>
                  <a:srgbClr val="FF0000"/>
                </a:solidFill>
              </a:rPr>
              <a:t>5.Focusing on solving language difficulties.</a:t>
            </a:r>
          </a:p>
          <a:p>
            <a:endParaRPr lang="zh-CN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115616" y="1628800"/>
            <a:ext cx="6840760" cy="4104456"/>
          </a:xfrm>
        </p:spPr>
        <p:txBody>
          <a:bodyPr/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6. Correcting </a:t>
            </a:r>
            <a:r>
              <a:rPr lang="en-US" altLang="zh-CN" dirty="0" smtClean="0"/>
              <a:t>and </a:t>
            </a:r>
            <a:r>
              <a:rPr lang="en-US" altLang="zh-CN" dirty="0" smtClean="0">
                <a:solidFill>
                  <a:srgbClr val="FF0000"/>
                </a:solidFill>
              </a:rPr>
              <a:t>cultivating</a:t>
            </a:r>
            <a:r>
              <a:rPr lang="en-US" altLang="zh-CN" dirty="0" smtClean="0"/>
              <a:t> right language habits.</a:t>
            </a:r>
            <a:endParaRPr lang="zh-CN" altLang="zh-CN" dirty="0" smtClean="0"/>
          </a:p>
          <a:p>
            <a:r>
              <a:rPr lang="en-US" altLang="zh-CN" dirty="0" smtClean="0">
                <a:solidFill>
                  <a:srgbClr val="FF0000"/>
                </a:solidFill>
              </a:rPr>
              <a:t>7.Making use of </a:t>
            </a:r>
            <a:r>
              <a:rPr lang="en-US" altLang="zh-CN" dirty="0" smtClean="0"/>
              <a:t>modern teaching methods.</a:t>
            </a:r>
            <a:endParaRPr lang="zh-CN" altLang="zh-CN" dirty="0" smtClean="0"/>
          </a:p>
          <a:p>
            <a:endParaRPr lang="zh-CN" altLang="en-US" dirty="0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行云流水">
  <a:themeElements>
    <a:clrScheme name="行云流水">
      <a:dk1>
        <a:sysClr val="windowText" lastClr="000000"/>
      </a:dk1>
      <a:lt1>
        <a:sysClr val="window" lastClr="FFFFFF"/>
      </a:lt1>
      <a:dk2>
        <a:srgbClr val="411401"/>
      </a:dk2>
      <a:lt2>
        <a:srgbClr val="FFE6E6"/>
      </a:lt2>
      <a:accent1>
        <a:srgbClr val="A24A48"/>
      </a:accent1>
      <a:accent2>
        <a:srgbClr val="B2935C"/>
      </a:accent2>
      <a:accent3>
        <a:srgbClr val="6A9A9A"/>
      </a:accent3>
      <a:accent4>
        <a:srgbClr val="B2B787"/>
      </a:accent4>
      <a:accent5>
        <a:srgbClr val="91644B"/>
      </a:accent5>
      <a:accent6>
        <a:srgbClr val="654A76"/>
      </a:accent6>
      <a:hlink>
        <a:srgbClr val="00A800"/>
      </a:hlink>
      <a:folHlink>
        <a:srgbClr val="FF00FF"/>
      </a:folHlink>
    </a:clrScheme>
    <a:fontScheme name="行云流水">
      <a:majorFont>
        <a:latin typeface="Cambria"/>
        <a:ea typeface=""/>
        <a:cs typeface=""/>
        <a:font script="Jpan" typeface="ＭＳ Ｐゴシック"/>
        <a:font script="Hang" typeface="맑은 고딕"/>
        <a:font script="Hans" typeface="华文行楷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alibri"/>
        <a:ea typeface=""/>
        <a:cs typeface=""/>
        <a:font script="Jpan" typeface="ＭＳ Ｐ明朝"/>
        <a:font script="Hang" typeface="HY견명조"/>
        <a:font script="Hans" typeface="华文行楷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行云流水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  <a:satMod val="130000"/>
              </a:schemeClr>
            </a:gs>
            <a:gs pos="50000">
              <a:schemeClr val="phClr">
                <a:tint val="45000"/>
                <a:satMod val="220000"/>
              </a:schemeClr>
            </a:gs>
            <a:gs pos="100000">
              <a:schemeClr val="phClr">
                <a:tint val="90000"/>
                <a:satMod val="13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200000"/>
              </a:schemeClr>
            </a:gs>
            <a:gs pos="50000">
              <a:schemeClr val="phClr">
                <a:tint val="100000"/>
                <a:shade val="60000"/>
                <a:hueMod val="100000"/>
                <a:satMod val="180000"/>
              </a:schemeClr>
            </a:gs>
            <a:gs pos="100000">
              <a:schemeClr val="phClr">
                <a:tint val="100000"/>
                <a:shade val="90000"/>
                <a:hueMod val="100000"/>
                <a:satMod val="2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50600">
              <a:schemeClr val="phClr">
                <a:alpha val="40000"/>
              </a:schemeClr>
            </a:glow>
          </a:effectLst>
        </a:effectStyle>
        <a:effectStyle>
          <a:effectLst>
            <a:glow rad="101600">
              <a:schemeClr val="phClr">
                <a:alpha val="60000"/>
              </a:schemeClr>
            </a:glow>
          </a:effectLst>
          <a:scene3d>
            <a:camera prst="isometricLeftDown" fov="0">
              <a:rot lat="0" lon="0" rev="0"/>
            </a:camera>
            <a:lightRig rig="harsh" dir="tl">
              <a:rot lat="0" lon="0" rev="14280000"/>
            </a:lightRig>
          </a:scene3d>
          <a:sp3d prstMaterial="flat">
            <a:bevelT w="38100" h="50800" prst="softRound"/>
          </a:sp3d>
        </a:effectStyle>
        <a:effectStyle>
          <a:effectLst>
            <a:glow>
              <a:schemeClr val="phClr"/>
            </a:glow>
          </a:effectLst>
          <a:scene3d>
            <a:camera prst="isometricLeftDown">
              <a:rot lat="0" lon="0" rev="0"/>
            </a:camera>
            <a:lightRig rig="harsh" dir="tl">
              <a:rot lat="0" lon="0" rev="14280000"/>
            </a:lightRig>
          </a:scene3d>
          <a:sp3d extrusionH="63500" contourW="38100" prstMaterial="flat">
            <a:bevelT w="50800" h="63500" prst="softRound"/>
            <a:contourClr>
              <a:schemeClr val="phClr">
                <a:tint val="5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hueMod val="100000"/>
                <a:satMod val="300000"/>
              </a:schemeClr>
            </a:gs>
            <a:gs pos="72000">
              <a:schemeClr val="phClr">
                <a:tint val="100000"/>
                <a:shade val="100000"/>
                <a:hueMod val="100000"/>
                <a:satMod val="100000"/>
              </a:schemeClr>
            </a:gs>
            <a:gs pos="81000">
              <a:schemeClr val="phClr">
                <a:tint val="98000"/>
                <a:shade val="100000"/>
                <a:hueMod val="100000"/>
                <a:satMod val="15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39000"/>
                <a:hueMod val="100000"/>
                <a:satMod val="150000"/>
              </a:schemeClr>
              <a:schemeClr val="phClr">
                <a:tint val="90000"/>
                <a:shade val="100000"/>
                <a:hueMod val="100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Calligraphy</Template>
  <TotalTime>179</TotalTime>
  <Words>145</Words>
  <Application>Microsoft Office PowerPoint</Application>
  <PresentationFormat>全屏显示(4:3)</PresentationFormat>
  <Paragraphs>24</Paragraphs>
  <Slides>9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0" baseType="lpstr">
      <vt:lpstr>行云流水</vt:lpstr>
      <vt:lpstr>英语教学法之</vt:lpstr>
      <vt:lpstr>The history of audio-lingual approach</vt:lpstr>
      <vt:lpstr>Background</vt:lpstr>
      <vt:lpstr> The basis of the theory</vt:lpstr>
      <vt:lpstr>幻灯片 5</vt:lpstr>
      <vt:lpstr>The features of audio-lingual method </vt:lpstr>
      <vt:lpstr>幻灯片 7</vt:lpstr>
      <vt:lpstr>幻灯片 8</vt:lpstr>
      <vt:lpstr>幻灯片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history of audio-lingual approach</dc:title>
  <dc:creator>目目</dc:creator>
  <cp:lastModifiedBy>目目</cp:lastModifiedBy>
  <cp:revision>21</cp:revision>
  <dcterms:created xsi:type="dcterms:W3CDTF">2015-09-18T12:04:33Z</dcterms:created>
  <dcterms:modified xsi:type="dcterms:W3CDTF">2015-12-03T07:58:38Z</dcterms:modified>
</cp:coreProperties>
</file>