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6" r:id="rId3"/>
    <p:sldId id="278" r:id="rId4"/>
    <p:sldId id="257" r:id="rId5"/>
    <p:sldId id="259" r:id="rId6"/>
    <p:sldId id="260" r:id="rId7"/>
    <p:sldId id="261" r:id="rId8"/>
    <p:sldId id="281" r:id="rId9"/>
    <p:sldId id="282" r:id="rId10"/>
    <p:sldId id="263" r:id="rId11"/>
    <p:sldId id="279" r:id="rId12"/>
    <p:sldId id="283" r:id="rId13"/>
    <p:sldId id="266" r:id="rId14"/>
    <p:sldId id="275" r:id="rId15"/>
    <p:sldId id="267" r:id="rId16"/>
    <p:sldId id="276" r:id="rId17"/>
    <p:sldId id="268" r:id="rId18"/>
    <p:sldId id="269" r:id="rId19"/>
    <p:sldId id="270" r:id="rId20"/>
    <p:sldId id="271" r:id="rId21"/>
    <p:sldId id="272" r:id="rId22"/>
    <p:sldId id="277" r:id="rId23"/>
    <p:sldId id="280" r:id="rId24"/>
    <p:sldId id="273" r:id="rId25"/>
    <p:sldId id="300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 autoAdjust="0"/>
    <p:restoredTop sz="94600" autoAdjust="0"/>
  </p:normalViewPr>
  <p:slideViewPr>
    <p:cSldViewPr>
      <p:cViewPr varScale="1">
        <p:scale>
          <a:sx n="82" d="100"/>
          <a:sy n="82" d="100"/>
        </p:scale>
        <p:origin x="-1464" y="-91"/>
      </p:cViewPr>
      <p:guideLst>
        <p:guide orient="horz" pos="216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6612" y="2017713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1" y="617538"/>
            <a:ext cx="1951038" cy="55149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40009" cy="55149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34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35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36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6612" y="2017713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1" y="617538"/>
            <a:ext cx="1951038" cy="55149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40009" cy="55149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2052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2053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054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1025"/>
          <p:cNvSpPr>
            <a:spLocks noChangeArrowheads="1"/>
          </p:cNvSpPr>
          <p:nvPr/>
        </p:nvSpPr>
        <p:spPr bwMode="auto">
          <a:xfrm>
            <a:off x="417513" y="1098550"/>
            <a:ext cx="438150" cy="474663"/>
          </a:xfrm>
          <a:prstGeom prst="rect">
            <a:avLst/>
          </a:prstGeom>
          <a:solidFill>
            <a:srgbClr val="FFCF0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27" name="矩形 1026"/>
          <p:cNvSpPr>
            <a:spLocks noChangeArrowheads="1"/>
          </p:cNvSpPr>
          <p:nvPr/>
        </p:nvSpPr>
        <p:spPr bwMode="auto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rgbClr val="FFCF01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28" name="矩形 1027"/>
          <p:cNvSpPr>
            <a:spLocks noChangeArrowheads="1"/>
          </p:cNvSpPr>
          <p:nvPr/>
        </p:nvSpPr>
        <p:spPr bwMode="auto">
          <a:xfrm>
            <a:off x="541338" y="1520825"/>
            <a:ext cx="422275" cy="474663"/>
          </a:xfrm>
          <a:prstGeom prst="rect">
            <a:avLst/>
          </a:prstGeom>
          <a:solidFill>
            <a:srgbClr val="3333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29" name="矩形 1028"/>
          <p:cNvSpPr>
            <a:spLocks noChangeArrowheads="1"/>
          </p:cNvSpPr>
          <p:nvPr/>
        </p:nvSpPr>
        <p:spPr bwMode="auto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rgbClr val="3333CC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30" name="矩形 1029"/>
          <p:cNvSpPr>
            <a:spLocks noChangeArrowheads="1"/>
          </p:cNvSpPr>
          <p:nvPr/>
        </p:nvSpPr>
        <p:spPr bwMode="auto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0000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31" name="矩形 1030"/>
          <p:cNvSpPr>
            <a:spLocks noChangeArrowheads="1"/>
          </p:cNvSpPr>
          <p:nvPr/>
        </p:nvSpPr>
        <p:spPr bwMode="auto">
          <a:xfrm>
            <a:off x="762000" y="990600"/>
            <a:ext cx="31750" cy="1052513"/>
          </a:xfrm>
          <a:prstGeom prst="rect">
            <a:avLst/>
          </a:prstGeom>
          <a:solidFill>
            <a:srgbClr val="1C1C1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32" name="矩形 1031"/>
          <p:cNvSpPr>
            <a:spLocks noChangeArrowheads="1"/>
          </p:cNvSpPr>
          <p:nvPr/>
        </p:nvSpPr>
        <p:spPr bwMode="auto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rgbClr val="1C1C1C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ahoma" pitchFamily="34" charset="0"/>
            </a:endParaRPr>
          </a:p>
        </p:txBody>
      </p:sp>
      <p:sp>
        <p:nvSpPr>
          <p:cNvPr id="1033" name="标题 103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文本占位符 103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35" name="日期占位符 1034"/>
          <p:cNvSpPr>
            <a:spLocks noGrp="1"/>
          </p:cNvSpPr>
          <p:nvPr>
            <p:ph type="dt" sz="half" idx="2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36" name="页脚占位符 1035"/>
          <p:cNvSpPr>
            <a:spLocks noGrp="1"/>
          </p:cNvSpPr>
          <p:nvPr>
            <p:ph type="ftr" sz="quarter" idx="3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ctr"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37" name="灯片编号占位符 1036"/>
          <p:cNvSpPr>
            <a:spLocks noGrp="1"/>
          </p:cNvSpPr>
          <p:nvPr>
            <p:ph type="sldNum" sz="quarter" idx="4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r">
              <a:defRPr sz="1400" noProof="1" dirty="0">
                <a:latin typeface="Tahoma" pitchFamily="34" charset="0"/>
                <a:cs typeface="+mn-ea"/>
              </a:defRPr>
            </a:lvl1pPr>
          </a:lstStyle>
          <a:p>
            <a:r>
              <a:rPr lang="en-US" altLang="zh-CN"/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2049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51" name="组合 2055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2052" name="矩形 2062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rgbClr val="3333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ahoma" pitchFamily="34" charset="0"/>
                </a:endParaRPr>
              </a:p>
            </p:txBody>
          </p:sp>
          <p:sp>
            <p:nvSpPr>
              <p:cNvPr id="2" name="矩形 2063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rgbClr val="3333CC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ahoma" pitchFamily="34" charset="0"/>
                </a:endParaRPr>
              </a:p>
            </p:txBody>
          </p:sp>
        </p:grpSp>
        <p:grpSp>
          <p:nvGrpSpPr>
            <p:cNvPr id="3" name="组合 205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4" name="矩形 2060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rgbClr val="FFCF0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ahoma" pitchFamily="34" charset="0"/>
                </a:endParaRPr>
              </a:p>
            </p:txBody>
          </p:sp>
          <p:sp>
            <p:nvSpPr>
              <p:cNvPr id="2056" name="矩形 2061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rgbClr val="FFCF01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Tahoma" pitchFamily="34" charset="0"/>
                </a:endParaRPr>
              </a:p>
            </p:txBody>
          </p:sp>
        </p:grpSp>
        <p:sp>
          <p:nvSpPr>
            <p:cNvPr id="2057" name="矩形 2057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FF0000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ahoma" pitchFamily="34" charset="0"/>
              </a:endParaRPr>
            </a:p>
          </p:txBody>
        </p:sp>
        <p:sp>
          <p:nvSpPr>
            <p:cNvPr id="2058" name="矩形 2058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rgbClr val="1C1C1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ahoma" pitchFamily="34" charset="0"/>
              </a:endParaRPr>
            </a:p>
          </p:txBody>
        </p:sp>
        <p:sp>
          <p:nvSpPr>
            <p:cNvPr id="2059" name="矩形 2059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rgbClr val="1C1C1C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Tahoma" pitchFamily="34" charset="0"/>
              </a:endParaRPr>
            </a:p>
          </p:txBody>
        </p:sp>
      </p:grpSp>
      <p:sp>
        <p:nvSpPr>
          <p:cNvPr id="2060" name="标题 2050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61" name="文本占位符 205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400" noProof="1" dirty="0">
                <a:solidFill>
                  <a:schemeClr val="bg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ctr">
              <a:defRPr sz="1400" noProof="1" dirty="0">
                <a:solidFill>
                  <a:schemeClr val="bg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r">
              <a:defRPr sz="1400" noProof="1" dirty="0">
                <a:solidFill>
                  <a:schemeClr val="bg2"/>
                </a:solidFill>
                <a:latin typeface="Tahoma" pitchFamily="34" charset="0"/>
                <a:cs typeface="+mn-ea"/>
              </a:defRPr>
            </a:lvl1pPr>
          </a:lstStyle>
          <a:p>
            <a:r>
              <a:rPr lang="en-US" altLang="zh-CN"/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4" descr="04-09-1152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标题 3074"/>
          <p:cNvSpPr>
            <a:spLocks noGrp="1" noChangeArrowheads="1"/>
          </p:cNvSpPr>
          <p:nvPr>
            <p:ph type="ctrTitle" idx="4294967295"/>
          </p:nvPr>
        </p:nvSpPr>
        <p:spPr>
          <a:xfrm>
            <a:off x="1979613" y="1052513"/>
            <a:ext cx="8915400" cy="3048000"/>
          </a:xfrm>
        </p:spPr>
        <p:txBody>
          <a:bodyPr/>
          <a:lstStyle/>
          <a:p>
            <a:pPr eaLnBrk="1" hangingPunct="1"/>
            <a:r>
              <a:rPr lang="zh-CN" altLang="en-US" sz="2800" b="1" smtClean="0">
                <a:latin typeface="楷体_GB2312" pitchFamily="49" charset="-122"/>
                <a:ea typeface="楷体_GB2312" pitchFamily="49" charset="-122"/>
              </a:rPr>
              <a:t>新目标八年级上</a:t>
            </a:r>
            <a:r>
              <a:rPr lang="zh-CN" altLang="en-US" sz="4800" smtClean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3600" smtClean="0">
                <a:latin typeface="Monotype Corsiva" pitchFamily="66" charset="0"/>
                <a:ea typeface="楷体_GB2312" pitchFamily="49" charset="-122"/>
              </a:rPr>
              <a:t>Unit 9</a:t>
            </a:r>
            <a:br>
              <a:rPr lang="en-US" altLang="zh-CN" sz="3600" smtClean="0">
                <a:latin typeface="Monotype Corsiva" pitchFamily="66" charset="0"/>
                <a:ea typeface="楷体_GB2312" pitchFamily="49" charset="-122"/>
              </a:rPr>
            </a:br>
            <a:r>
              <a:rPr lang="en-US" altLang="zh-CN" sz="6000" smtClean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4800" smtClean="0">
                <a:latin typeface="楷体_GB2312" pitchFamily="49" charset="-122"/>
                <a:ea typeface="楷体_GB2312" pitchFamily="49" charset="-122"/>
              </a:rPr>
              <a:t/>
            </a:r>
            <a:br>
              <a:rPr lang="en-US" altLang="zh-CN" sz="4800" smtClean="0">
                <a:latin typeface="楷体_GB2312" pitchFamily="49" charset="-122"/>
                <a:ea typeface="楷体_GB2312" pitchFamily="49" charset="-122"/>
              </a:rPr>
            </a:br>
            <a:endParaRPr lang="en-US" altLang="zh-CN" sz="8800" b="1" smtClean="0">
              <a:latin typeface="Monotype Corsiva" pitchFamily="66" charset="0"/>
            </a:endParaRPr>
          </a:p>
        </p:txBody>
      </p:sp>
      <p:sp>
        <p:nvSpPr>
          <p:cNvPr id="3075" name="矩形 3075"/>
          <p:cNvSpPr>
            <a:spLocks noChangeArrowheads="1" noChangeShapeType="1" noTextEdit="1"/>
          </p:cNvSpPr>
          <p:nvPr/>
        </p:nvSpPr>
        <p:spPr bwMode="auto">
          <a:xfrm>
            <a:off x="609600" y="1905000"/>
            <a:ext cx="8001000" cy="1447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4218"/>
              </a:avLst>
            </a:prstTxWarp>
          </a:bodyPr>
          <a:lstStyle/>
          <a:p>
            <a:pPr algn="ctr"/>
            <a:r>
              <a:rPr lang="en-US" altLang="zh-CN" sz="6000" b="1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333399"/>
                </a:solidFill>
                <a:latin typeface="Gulim"/>
                <a:ea typeface="Gulim"/>
              </a:rPr>
              <a:t>When was he born?</a:t>
            </a:r>
            <a:endParaRPr lang="zh-CN" altLang="en-US" sz="6000" b="1" kern="10">
              <a:ln w="12700">
                <a:solidFill>
                  <a:srgbClr val="3333CC"/>
                </a:solidFill>
                <a:miter lim="800000"/>
                <a:headEnd/>
                <a:tailEnd/>
              </a:ln>
              <a:solidFill>
                <a:srgbClr val="333399"/>
              </a:solidFill>
              <a:latin typeface="Gulim"/>
              <a:ea typeface="Gulim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92275" y="3933825"/>
            <a:ext cx="6064250" cy="3016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1524000"/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院系</a:t>
            </a:r>
            <a:r>
              <a:rPr lang="en-US" altLang="zh-CN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:</a:t>
            </a:r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外国语学院</a:t>
            </a:r>
          </a:p>
          <a:p>
            <a:pPr indent="1524000"/>
            <a:endParaRPr lang="zh-CN" altLang="en-US" b="1">
              <a:latin typeface="华文楷体" pitchFamily="2" charset="-122"/>
              <a:ea typeface="华文楷体" pitchFamily="2" charset="-122"/>
              <a:sym typeface="Arial" pitchFamily="34" charset="0"/>
            </a:endParaRPr>
          </a:p>
          <a:p>
            <a:pPr indent="1524000"/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班级</a:t>
            </a:r>
            <a:r>
              <a:rPr lang="en-US" altLang="zh-CN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:</a:t>
            </a:r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英语</a:t>
            </a:r>
            <a:r>
              <a:rPr lang="en-US" altLang="zh-CN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122</a:t>
            </a:r>
            <a:endParaRPr lang="zh-CN" altLang="en-US" b="1">
              <a:latin typeface="华文楷体" pitchFamily="2" charset="-122"/>
              <a:ea typeface="华文楷体" pitchFamily="2" charset="-122"/>
            </a:endParaRPr>
          </a:p>
          <a:p>
            <a:pPr indent="1524000" eaLnBrk="0" hangingPunct="0"/>
            <a:endParaRPr lang="zh-CN" altLang="en-US" b="1">
              <a:latin typeface="华文楷体" pitchFamily="2" charset="-122"/>
              <a:ea typeface="华文楷体" pitchFamily="2" charset="-122"/>
              <a:sym typeface="Arial" pitchFamily="34" charset="0"/>
            </a:endParaRPr>
          </a:p>
          <a:p>
            <a:pPr indent="1524000" eaLnBrk="0" hangingPunct="0"/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姓名</a:t>
            </a:r>
            <a:r>
              <a:rPr lang="en-US" altLang="zh-CN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:</a:t>
            </a:r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杨娜娜</a:t>
            </a:r>
            <a:endParaRPr lang="zh-CN" altLang="en-US" b="1">
              <a:latin typeface="华文楷体" pitchFamily="2" charset="-122"/>
              <a:ea typeface="华文楷体" pitchFamily="2" charset="-122"/>
            </a:endParaRPr>
          </a:p>
          <a:p>
            <a:pPr indent="1524000" eaLnBrk="0" hangingPunct="0"/>
            <a:endParaRPr lang="zh-CN" altLang="en-US" b="1">
              <a:latin typeface="华文楷体" pitchFamily="2" charset="-122"/>
              <a:ea typeface="华文楷体" pitchFamily="2" charset="-122"/>
              <a:sym typeface="Arial" pitchFamily="34" charset="0"/>
            </a:endParaRPr>
          </a:p>
          <a:p>
            <a:pPr indent="1524000" eaLnBrk="0" hangingPunct="0"/>
            <a:r>
              <a:rPr lang="zh-CN" altLang="en-US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学号：</a:t>
            </a:r>
            <a:r>
              <a:rPr lang="en-US" altLang="zh-CN" b="1">
                <a:latin typeface="华文楷体" pitchFamily="2" charset="-122"/>
                <a:ea typeface="华文楷体" pitchFamily="2" charset="-122"/>
                <a:sym typeface="Arial" pitchFamily="34" charset="0"/>
              </a:rPr>
              <a:t>20120401050322</a:t>
            </a:r>
            <a:endParaRPr lang="zh-CN" altLang="en-US" b="1">
              <a:latin typeface="华文楷体" pitchFamily="2" charset="-122"/>
              <a:ea typeface="华文楷体" pitchFamily="2" charset="-122"/>
            </a:endParaRPr>
          </a:p>
          <a:p>
            <a:pPr indent="1524000" eaLnBrk="0" hangingPunct="0"/>
            <a:endParaRPr lang="zh-CN" altLang="en-US" b="1"/>
          </a:p>
        </p:txBody>
      </p:sp>
      <p:pic>
        <p:nvPicPr>
          <p:cNvPr id="3077" name="图片 5" descr="t01b64ca55904690d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1893888" cy="1889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标题 4097" descr="1012566B"/>
          <p:cNvPicPr>
            <a:picLocks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098" name="文本占位符 4098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228600"/>
            <a:ext cx="8421688" cy="5903913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zh-CN" altLang="en-US" sz="6600" b="1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教学理念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zh-CN" altLang="en-US" smtClean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•"/>
            </a:pPr>
            <a:r>
              <a:rPr lang="zh-CN" altLang="en-US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具有启发性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Char char="•"/>
            </a:pPr>
            <a:r>
              <a:rPr lang="zh-CN" altLang="en-US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突出主体性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Wingdings" pitchFamily="2" charset="2"/>
              <a:buChar char="•"/>
            </a:pPr>
            <a:r>
              <a:rPr lang="zh-CN" altLang="en-US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注重思维品质</a:t>
            </a:r>
          </a:p>
          <a:p>
            <a:pPr eaLnBrk="1" hangingPunct="1"/>
            <a:endParaRPr lang="zh-CN" altLang="en-US" smtClean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2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标题 5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说教材</a:t>
            </a:r>
          </a:p>
        </p:txBody>
      </p:sp>
      <p:sp>
        <p:nvSpPr>
          <p:cNvPr id="5123" name="文本占位符 5122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2017713"/>
            <a:ext cx="8193088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mtClean="0">
                <a:solidFill>
                  <a:schemeClr val="tx2"/>
                </a:solidFill>
              </a:rPr>
              <a:t>1</a:t>
            </a:r>
            <a:r>
              <a:rPr lang="zh-CN" altLang="en-US" smtClean="0">
                <a:solidFill>
                  <a:schemeClr val="tx2"/>
                </a:solidFill>
              </a:rPr>
              <a:t>、</a:t>
            </a:r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教材内容：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谈论国际明星的生日及其它情况。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mtClean="0">
                <a:solidFill>
                  <a:schemeClr val="tx2"/>
                </a:solidFill>
              </a:rPr>
              <a:t>2</a:t>
            </a:r>
            <a:r>
              <a:rPr lang="zh-CN" altLang="en-US" smtClean="0">
                <a:solidFill>
                  <a:schemeClr val="tx2"/>
                </a:solidFill>
              </a:rPr>
              <a:t>、</a:t>
            </a:r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教材地位：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整单元的预热（</a:t>
            </a:r>
            <a:r>
              <a:rPr lang="en-US" altLang="zh-CN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warming up</a:t>
            </a:r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en-US" altLang="zh-CN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;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八年级的训练重点</a:t>
            </a:r>
            <a:r>
              <a:rPr lang="en-US" altLang="zh-CN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;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初中英语学习的重要环节。</a:t>
            </a:r>
          </a:p>
          <a:p>
            <a:pPr eaLnBrk="1" hangingPunct="1"/>
            <a:endParaRPr lang="zh-CN" altLang="en-US" smtClean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标题 614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7200" smtClean="0">
                <a:ea typeface="隶书" pitchFamily="49" charset="-122"/>
              </a:rPr>
              <a:t>说教材</a:t>
            </a:r>
            <a:r>
              <a:rPr lang="zh-CN" altLang="en-US" sz="4800" smtClean="0">
                <a:ea typeface="隶书" pitchFamily="49" charset="-122"/>
              </a:rPr>
              <a:t>（大纲要求）</a:t>
            </a:r>
          </a:p>
        </p:txBody>
      </p:sp>
      <p:sp>
        <p:nvSpPr>
          <p:cNvPr id="6147" name="文本占位符 6146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单词：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</a:rPr>
              <a:t>international/born</a:t>
            </a:r>
          </a:p>
          <a:p>
            <a:pPr eaLnBrk="1" hangingPunct="1"/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句型：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</a:rPr>
              <a:t>When was she born?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</a:rPr>
              <a:t>She was born in 1973.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</a:rPr>
              <a:t>She is a great Chinese ping-pong player.</a:t>
            </a:r>
          </a:p>
          <a:p>
            <a:pPr eaLnBrk="1" hangingPunct="1"/>
            <a:endParaRPr lang="en-US" altLang="zh-CN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9750" y="-315913"/>
            <a:ext cx="10058400" cy="754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标题 716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说教材</a:t>
            </a:r>
          </a:p>
        </p:txBody>
      </p:sp>
      <p:sp>
        <p:nvSpPr>
          <p:cNvPr id="7171" name="文本占位符 717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重点：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</a:rPr>
              <a:t>①</a:t>
            </a:r>
            <a:r>
              <a:rPr lang="en-US" altLang="zh-CN" sz="2800" smtClean="0">
                <a:solidFill>
                  <a:schemeClr val="tx2"/>
                </a:solidFill>
              </a:rPr>
              <a:t>When was she/he born?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>
                <a:solidFill>
                  <a:schemeClr val="tx2"/>
                </a:solidFill>
              </a:rPr>
              <a:t>②She /he was born in</a:t>
            </a:r>
            <a:r>
              <a:rPr lang="en-US" altLang="zh-CN" sz="2800" smtClean="0">
                <a:solidFill>
                  <a:schemeClr val="tx2"/>
                </a:solidFill>
                <a:latin typeface="Times New Roman" pitchFamily="18" charset="0"/>
              </a:rPr>
              <a:t>…</a:t>
            </a:r>
            <a:r>
              <a:rPr lang="en-US" altLang="zh-CN" sz="2800" smtClean="0">
                <a:solidFill>
                  <a:schemeClr val="tx2"/>
                </a:solidFill>
              </a:rPr>
              <a:t> 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>
                <a:solidFill>
                  <a:schemeClr val="tx2"/>
                </a:solidFill>
              </a:rPr>
              <a:t>③When were you born?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>
                <a:solidFill>
                  <a:schemeClr val="tx2"/>
                </a:solidFill>
              </a:rPr>
              <a:t>④I was born in</a:t>
            </a:r>
            <a:r>
              <a:rPr lang="en-US" altLang="zh-CN" sz="2800" smtClean="0">
                <a:solidFill>
                  <a:schemeClr val="tx2"/>
                </a:solidFill>
                <a:latin typeface="Times New Roman" pitchFamily="18" charset="0"/>
              </a:rPr>
              <a:t>…</a:t>
            </a:r>
            <a:r>
              <a:rPr lang="en-US" altLang="zh-CN" sz="2800" smtClean="0">
                <a:solidFill>
                  <a:schemeClr val="tx2"/>
                </a:solidFill>
              </a:rPr>
              <a:t> .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600" smtClean="0">
                <a:solidFill>
                  <a:schemeClr val="tx2"/>
                </a:solidFill>
                <a:ea typeface="隶书" pitchFamily="49" charset="-122"/>
              </a:rPr>
              <a:t>难点：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①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Be 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动词在不同人称，不同时态句子中的用法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②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年份前的介词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in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pPr eaLnBrk="1" hangingPunct="1">
              <a:lnSpc>
                <a:spcPct val="90000"/>
              </a:lnSpc>
            </a:pPr>
            <a:endParaRPr lang="zh-CN" altLang="en-US" sz="2800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标题 819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说教材</a:t>
            </a:r>
            <a:r>
              <a:rPr lang="zh-CN" altLang="en-US" sz="4000" smtClean="0">
                <a:ea typeface="隶书" pitchFamily="49" charset="-122"/>
              </a:rPr>
              <a:t>（教学目标）</a:t>
            </a:r>
          </a:p>
        </p:txBody>
      </p:sp>
      <p:sp>
        <p:nvSpPr>
          <p:cNvPr id="8195" name="文本占位符 819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3600" smtClean="0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3600" smtClean="0"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40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知识与技能目标：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6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学会谈论名人的切入点、句型、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36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单词。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6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听、说、读、写；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36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思、辩、讲、演。</a:t>
            </a:r>
            <a:endParaRPr lang="zh-CN" altLang="en-US" sz="2800" smtClean="0"/>
          </a:p>
        </p:txBody>
      </p:sp>
      <p:sp>
        <p:nvSpPr>
          <p:cNvPr id="8196" name="文本占位符 819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46713" y="2057400"/>
            <a:ext cx="3697287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z="2800" smtClean="0"/>
          </a:p>
          <a:p>
            <a:pPr eaLnBrk="1" hangingPunct="1">
              <a:buFont typeface="Wingdings" pitchFamily="2" charset="2"/>
              <a:buNone/>
            </a:pPr>
            <a:endParaRPr lang="zh-CN" altLang="en-US" sz="2800" smtClean="0"/>
          </a:p>
          <a:p>
            <a:pPr eaLnBrk="1" hangingPunct="1">
              <a:buFont typeface="Wingdings" pitchFamily="2" charset="2"/>
              <a:buNone/>
            </a:pPr>
            <a:endParaRPr lang="zh-CN" altLang="en-US" sz="28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315913"/>
            <a:ext cx="10058401" cy="754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标题 9217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说教材</a:t>
            </a:r>
            <a:r>
              <a:rPr lang="zh-CN" altLang="en-US" sz="4000" smtClean="0">
                <a:ea typeface="隶书" pitchFamily="49" charset="-122"/>
              </a:rPr>
              <a:t>（教学目标）</a:t>
            </a:r>
          </a:p>
        </p:txBody>
      </p:sp>
      <p:sp>
        <p:nvSpPr>
          <p:cNvPr id="9219" name="文本占位符 921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40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40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44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过程与方法目标：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听说、互动学习知识；</a:t>
            </a:r>
          </a:p>
          <a:p>
            <a:pPr eaLnBrk="1" hangingPunct="1"/>
            <a:r>
              <a:rPr lang="zh-CN" altLang="en-US" sz="2400" smtClean="0">
                <a:solidFill>
                  <a:schemeClr val="tx2"/>
                </a:solidFill>
                <a:ea typeface="楷体_GB2312" pitchFamily="49" charset="-122"/>
              </a:rPr>
              <a:t>（表演观察、共同讨论等）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自主活动巩固知识；</a:t>
            </a:r>
          </a:p>
          <a:p>
            <a:pPr eaLnBrk="1" hangingPunct="1"/>
            <a:r>
              <a:rPr lang="zh-CN" altLang="en-US" sz="2400" smtClean="0">
                <a:solidFill>
                  <a:schemeClr val="tx2"/>
                </a:solidFill>
                <a:ea typeface="楷体_GB2312" pitchFamily="49" charset="-122"/>
              </a:rPr>
              <a:t>（小组讨论、全班活动、个人演讲）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达到训练各方面能力目的。</a:t>
            </a:r>
          </a:p>
          <a:p>
            <a:pPr eaLnBrk="1" hangingPunct="1"/>
            <a:endParaRPr lang="zh-CN" altLang="en-US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315913"/>
            <a:ext cx="10058401" cy="754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标题 1024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说教材</a:t>
            </a:r>
            <a:r>
              <a:rPr lang="zh-CN" altLang="en-US" sz="4000" smtClean="0">
                <a:ea typeface="隶书" pitchFamily="49" charset="-122"/>
              </a:rPr>
              <a:t>（教学目标）</a:t>
            </a:r>
          </a:p>
        </p:txBody>
      </p:sp>
      <p:sp>
        <p:nvSpPr>
          <p:cNvPr id="10243" name="文本占位符 1024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CN" sz="44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4400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、情感价值目标：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3600" smtClean="0">
                <a:solidFill>
                  <a:schemeClr val="tx2"/>
                </a:solidFill>
                <a:ea typeface="华文新魏" pitchFamily="2" charset="-122"/>
              </a:rPr>
              <a:t>配合言语，调用已知信息；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3600" smtClean="0">
                <a:solidFill>
                  <a:schemeClr val="tx2"/>
                </a:solidFill>
                <a:ea typeface="华文新魏" pitchFamily="2" charset="-122"/>
              </a:rPr>
              <a:t>增强人际交往能力和逻辑思维。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标题 1126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800" smtClean="0">
                <a:ea typeface="隶书" pitchFamily="49" charset="-122"/>
              </a:rPr>
              <a:t>说教法</a:t>
            </a:r>
          </a:p>
        </p:txBody>
      </p:sp>
      <p:sp>
        <p:nvSpPr>
          <p:cNvPr id="11267" name="文本占位符 1126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4400" u="sng" smtClean="0">
                <a:solidFill>
                  <a:schemeClr val="tx2"/>
                </a:solidFill>
                <a:ea typeface="隶书" pitchFamily="49" charset="-122"/>
              </a:rPr>
              <a:t>教学方法：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五段教学法：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预备；提示；联系；总结；应用。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交际法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联想法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类比法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  <p:sp>
        <p:nvSpPr>
          <p:cNvPr id="11268" name="文本占位符 1126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4400" u="sng" smtClean="0">
                <a:solidFill>
                  <a:schemeClr val="tx2"/>
                </a:solidFill>
                <a:ea typeface="隶书" pitchFamily="49" charset="-122"/>
              </a:rPr>
              <a:t>教具媒体：</a:t>
            </a:r>
          </a:p>
          <a:p>
            <a:pPr eaLnBrk="1" hangingPunct="1"/>
            <a:r>
              <a:rPr lang="zh-CN" altLang="en-US" sz="2800" smtClean="0">
                <a:solidFill>
                  <a:schemeClr val="tx2"/>
                </a:solidFill>
                <a:ea typeface="华文新魏" pitchFamily="2" charset="-122"/>
              </a:rPr>
              <a:t>录音机、磁带、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ea typeface="华文新魏" pitchFamily="2" charset="-122"/>
              </a:rPr>
              <a:t>   多媒体课件。</a:t>
            </a:r>
          </a:p>
          <a:p>
            <a:pPr eaLnBrk="1" hangingPunct="1"/>
            <a:endParaRPr lang="zh-CN" altLang="en-US" sz="2800" smtClean="0">
              <a:solidFill>
                <a:schemeClr val="tx2"/>
              </a:solidFill>
              <a:ea typeface="华文新魏" pitchFamily="2" charset="-122"/>
            </a:endParaRPr>
          </a:p>
          <a:p>
            <a:pPr eaLnBrk="1" hangingPunct="1"/>
            <a:endParaRPr lang="zh-CN" altLang="en-US" sz="24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标题 1228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8000" smtClean="0">
                <a:ea typeface="隶书" pitchFamily="49" charset="-122"/>
              </a:rPr>
              <a:t>说学法</a:t>
            </a:r>
          </a:p>
        </p:txBody>
      </p:sp>
      <p:sp>
        <p:nvSpPr>
          <p:cNvPr id="12291" name="文本占位符 12290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eaLnBrk="1" hangingPunct="1"/>
            <a:r>
              <a:rPr lang="zh-CN" altLang="en-US" sz="4800" smtClean="0">
                <a:solidFill>
                  <a:schemeClr val="tx2"/>
                </a:solidFill>
                <a:ea typeface="隶书" pitchFamily="49" charset="-122"/>
              </a:rPr>
              <a:t>学法：</a:t>
            </a:r>
          </a:p>
          <a:p>
            <a:pPr eaLnBrk="1" hangingPunct="1"/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主动参与；</a:t>
            </a:r>
          </a:p>
          <a:p>
            <a:pPr eaLnBrk="1" hangingPunct="1"/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乐于研究；</a:t>
            </a:r>
          </a:p>
          <a:p>
            <a:pPr eaLnBrk="1" hangingPunct="1"/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交流合作。</a:t>
            </a:r>
          </a:p>
          <a:p>
            <a:pPr eaLnBrk="1" hangingPunct="1"/>
            <a:endParaRPr lang="zh-CN" altLang="en-US" sz="3600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2292" name="文本占位符 12291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2060575"/>
            <a:ext cx="3810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4000" smtClean="0">
                <a:solidFill>
                  <a:schemeClr val="tx2"/>
                </a:solidFill>
                <a:latin typeface="Times New Roman" pitchFamily="18" charset="0"/>
                <a:ea typeface="隶书" pitchFamily="49" charset="-122"/>
              </a:rPr>
              <a:t>“</a:t>
            </a:r>
            <a:r>
              <a:rPr lang="zh-CN" altLang="en-US" sz="4000" smtClean="0">
                <a:solidFill>
                  <a:schemeClr val="tx2"/>
                </a:solidFill>
                <a:ea typeface="隶书" pitchFamily="49" charset="-122"/>
              </a:rPr>
              <a:t>五勤</a:t>
            </a:r>
            <a:r>
              <a:rPr lang="zh-CN" altLang="en-US" sz="4000" smtClean="0">
                <a:solidFill>
                  <a:schemeClr val="tx2"/>
                </a:solidFill>
                <a:latin typeface="Times New Roman" pitchFamily="18" charset="0"/>
                <a:ea typeface="隶书" pitchFamily="49" charset="-122"/>
              </a:rPr>
              <a:t>”</a:t>
            </a:r>
            <a:r>
              <a:rPr lang="zh-CN" altLang="en-US" sz="4000" smtClean="0">
                <a:solidFill>
                  <a:schemeClr val="tx2"/>
                </a:solidFill>
                <a:ea typeface="隶书" pitchFamily="49" charset="-122"/>
              </a:rPr>
              <a:t>学习法：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脑勤；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口勤；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耳勤；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眼勤；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手勤。</a:t>
            </a:r>
          </a:p>
          <a:p>
            <a:pPr eaLnBrk="1" hangingPunct="1"/>
            <a:endParaRPr lang="zh-CN" altLang="en-US" smtClean="0">
              <a:solidFill>
                <a:schemeClr val="tx2"/>
              </a:solidFill>
              <a:ea typeface="华文新魏" pitchFamily="2" charset="-122"/>
            </a:endParaRPr>
          </a:p>
          <a:p>
            <a:pPr eaLnBrk="1" hangingPunct="1"/>
            <a:endParaRPr lang="zh-CN" altLang="en-US" sz="28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" descr="78ebff0b-3b4b-4695-93b7-4b5f62312ce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315913"/>
            <a:ext cx="10058401" cy="754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标题 13313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-171450"/>
            <a:ext cx="7793037" cy="1143000"/>
          </a:xfrm>
        </p:spPr>
        <p:txBody>
          <a:bodyPr/>
          <a:lstStyle/>
          <a:p>
            <a:pPr eaLnBrk="1" hangingPunct="1"/>
            <a:r>
              <a:rPr lang="zh-CN" altLang="en-US" sz="6600" smtClean="0">
                <a:ea typeface="隶书" pitchFamily="49" charset="-122"/>
              </a:rPr>
              <a:t>说教学程序</a:t>
            </a:r>
            <a:r>
              <a:rPr lang="zh-CN" altLang="en-US" smtClean="0">
                <a:ea typeface="隶书" pitchFamily="49" charset="-122"/>
              </a:rPr>
              <a:t>（综述）</a:t>
            </a:r>
          </a:p>
        </p:txBody>
      </p:sp>
      <p:sp>
        <p:nvSpPr>
          <p:cNvPr id="13315" name="文本占位符 13314"/>
          <p:cNvSpPr>
            <a:spLocks noGrp="1"/>
          </p:cNvSpPr>
          <p:nvPr>
            <p:ph type="body" idx="4294967295"/>
          </p:nvPr>
        </p:nvSpPr>
        <p:spPr>
          <a:xfrm>
            <a:off x="971550" y="836613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smtClean="0"/>
              <a:t>   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                       导入                      </a:t>
            </a:r>
            <a:r>
              <a:rPr lang="en-US" altLang="zh-CN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分钟</a:t>
            </a:r>
          </a:p>
          <a:p>
            <a:pPr eaLnBrk="1" hangingPunct="1">
              <a:lnSpc>
                <a:spcPct val="90000"/>
              </a:lnSpc>
            </a:pPr>
            <a:endParaRPr lang="zh-CN" altLang="en-US" sz="280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                     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学句型，练听力          </a:t>
            </a:r>
            <a:r>
              <a:rPr lang="en-US" altLang="zh-CN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分钟</a:t>
            </a:r>
            <a:endParaRPr lang="zh-CN" altLang="en-US" sz="2000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zh-CN" altLang="en-US" sz="2800" b="1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                         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课堂练习                  </a:t>
            </a:r>
            <a:r>
              <a:rPr lang="en-US" altLang="zh-CN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分钟</a:t>
            </a:r>
          </a:p>
          <a:p>
            <a:pPr eaLnBrk="1" hangingPunct="1">
              <a:lnSpc>
                <a:spcPct val="90000"/>
              </a:lnSpc>
            </a:pPr>
            <a:endParaRPr lang="zh-CN" altLang="en-US" sz="2400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                         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课堂总结                  </a:t>
            </a:r>
            <a:r>
              <a:rPr lang="en-US" altLang="zh-CN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4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分钟</a:t>
            </a:r>
          </a:p>
          <a:p>
            <a:pPr eaLnBrk="1" hangingPunct="1">
              <a:lnSpc>
                <a:spcPct val="90000"/>
              </a:lnSpc>
            </a:pPr>
            <a:endParaRPr lang="zh-CN" altLang="en-US" sz="2400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800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                         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课下活动</a:t>
            </a:r>
            <a:r>
              <a:rPr lang="zh-CN" altLang="en-US" sz="28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              </a:t>
            </a:r>
            <a:r>
              <a:rPr lang="en-US" altLang="zh-CN" sz="24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分钟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zh-CN" altLang="en-US" sz="240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316" name="下箭头标注 13315"/>
          <p:cNvSpPr>
            <a:spLocks noChangeArrowheads="1"/>
          </p:cNvSpPr>
          <p:nvPr/>
        </p:nvSpPr>
        <p:spPr bwMode="auto">
          <a:xfrm>
            <a:off x="4419600" y="2057400"/>
            <a:ext cx="1295400" cy="685800"/>
          </a:xfrm>
          <a:prstGeom prst="downArrowCallout">
            <a:avLst>
              <a:gd name="adj1" fmla="val 47222"/>
              <a:gd name="adj2" fmla="val 47222"/>
              <a:gd name="adj3" fmla="val 16662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  <p:sp>
        <p:nvSpPr>
          <p:cNvPr id="13317" name="下箭头标注 13316"/>
          <p:cNvSpPr>
            <a:spLocks noChangeArrowheads="1"/>
          </p:cNvSpPr>
          <p:nvPr/>
        </p:nvSpPr>
        <p:spPr bwMode="auto">
          <a:xfrm>
            <a:off x="3886200" y="2895600"/>
            <a:ext cx="2514600" cy="838200"/>
          </a:xfrm>
          <a:prstGeom prst="downArrowCallout">
            <a:avLst>
              <a:gd name="adj1" fmla="val 75000"/>
              <a:gd name="adj2" fmla="val 75000"/>
              <a:gd name="adj3" fmla="val 16662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  <p:sp>
        <p:nvSpPr>
          <p:cNvPr id="13318" name="下箭头标注 13317"/>
          <p:cNvSpPr>
            <a:spLocks noChangeArrowheads="1"/>
          </p:cNvSpPr>
          <p:nvPr/>
        </p:nvSpPr>
        <p:spPr bwMode="auto">
          <a:xfrm>
            <a:off x="4114800" y="3886200"/>
            <a:ext cx="1905000" cy="762000"/>
          </a:xfrm>
          <a:prstGeom prst="downArrowCallout">
            <a:avLst>
              <a:gd name="adj1" fmla="val 62500"/>
              <a:gd name="adj2" fmla="val 62500"/>
              <a:gd name="adj3" fmla="val 16662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  <p:sp>
        <p:nvSpPr>
          <p:cNvPr id="13319" name="下箭头标注 13318"/>
          <p:cNvSpPr>
            <a:spLocks noChangeArrowheads="1"/>
          </p:cNvSpPr>
          <p:nvPr/>
        </p:nvSpPr>
        <p:spPr bwMode="auto">
          <a:xfrm>
            <a:off x="4114800" y="4876800"/>
            <a:ext cx="1828800" cy="762000"/>
          </a:xfrm>
          <a:prstGeom prst="downArrowCallout">
            <a:avLst>
              <a:gd name="adj1" fmla="val 60000"/>
              <a:gd name="adj2" fmla="val 60000"/>
              <a:gd name="adj3" fmla="val 16662"/>
              <a:gd name="adj4" fmla="val 6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  <p:sp>
        <p:nvSpPr>
          <p:cNvPr id="13320" name="矩形 13319"/>
          <p:cNvSpPr>
            <a:spLocks noChangeArrowheads="1"/>
          </p:cNvSpPr>
          <p:nvPr/>
        </p:nvSpPr>
        <p:spPr bwMode="auto">
          <a:xfrm>
            <a:off x="4114800" y="5638800"/>
            <a:ext cx="1828800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 descr="b45a0210-c03c-4c42-9f48-32f8211770d0_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标题 14337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ea typeface="楷体_GB2312" pitchFamily="49" charset="-122"/>
              </a:rPr>
              <a:t/>
            </a:r>
            <a:br>
              <a:rPr lang="zh-CN" altLang="en-US" b="1" smtClean="0">
                <a:ea typeface="楷体_GB2312" pitchFamily="49" charset="-122"/>
              </a:rPr>
            </a:br>
            <a:r>
              <a:rPr lang="zh-CN" altLang="en-US" sz="4800" smtClean="0">
                <a:latin typeface="隶书" pitchFamily="49" charset="-122"/>
                <a:ea typeface="隶书" pitchFamily="49" charset="-122"/>
              </a:rPr>
              <a:t>程序</a:t>
            </a:r>
            <a:r>
              <a:rPr lang="zh-CN" altLang="en-US" smtClean="0">
                <a:latin typeface="隶书" pitchFamily="49" charset="-122"/>
                <a:ea typeface="隶书" pitchFamily="49" charset="-122"/>
              </a:rPr>
              <a:t/>
            </a:r>
            <a:br>
              <a:rPr lang="zh-CN" altLang="en-US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学句型，练听力  练习  总结   课下活动</a:t>
            </a:r>
            <a:r>
              <a:rPr lang="zh-CN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4339" name="文本占位符 1433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、角色扮演导入新课。（体育迷）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ea typeface="华文新魏" pitchFamily="2" charset="-122"/>
              </a:rPr>
              <a:t>2</a:t>
            </a:r>
            <a:r>
              <a:rPr lang="zh-CN" altLang="en-US" b="1" smtClean="0">
                <a:solidFill>
                  <a:schemeClr val="tx2"/>
                </a:solidFill>
                <a:ea typeface="华文新魏" pitchFamily="2" charset="-122"/>
              </a:rPr>
              <a:t>、英语自我介绍，引出句型。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ea typeface="华文新魏" pitchFamily="2" charset="-122"/>
              </a:rPr>
              <a:t>          </a:t>
            </a:r>
            <a:r>
              <a:rPr lang="en-US" altLang="zh-CN" smtClean="0"/>
              <a:t>(</a:t>
            </a:r>
            <a:r>
              <a:rPr lang="zh-CN" altLang="en-US" sz="2800" smtClean="0">
                <a:solidFill>
                  <a:schemeClr val="hlink"/>
                </a:solidFill>
                <a:ea typeface="华文新魏" pitchFamily="2" charset="-122"/>
              </a:rPr>
              <a:t>重复；翻译；板书</a:t>
            </a:r>
            <a:r>
              <a:rPr lang="en-US" altLang="zh-CN" smtClean="0"/>
              <a:t>)</a:t>
            </a:r>
          </a:p>
          <a:p>
            <a:pPr eaLnBrk="1" hangingPunct="1"/>
            <a:endParaRPr lang="en-US" altLang="zh-CN" smtClean="0"/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</a:rPr>
              <a:t>－</a:t>
            </a:r>
            <a:r>
              <a:rPr lang="en-US" altLang="zh-CN" smtClean="0">
                <a:solidFill>
                  <a:schemeClr val="tx2"/>
                </a:solidFill>
              </a:rPr>
              <a:t>My birthday is </a:t>
            </a:r>
            <a:r>
              <a:rPr lang="en-US" altLang="zh-CN" smtClean="0">
                <a:solidFill>
                  <a:schemeClr val="tx2"/>
                </a:solidFill>
                <a:latin typeface="Tahoma"/>
              </a:rPr>
              <a:t>…</a:t>
            </a:r>
            <a:r>
              <a:rPr lang="en-US" altLang="zh-CN" smtClean="0">
                <a:solidFill>
                  <a:schemeClr val="tx2"/>
                </a:solidFill>
              </a:rPr>
              <a:t> .</a:t>
            </a:r>
          </a:p>
          <a:p>
            <a:pPr eaLnBrk="1" hangingPunct="1"/>
            <a:r>
              <a:rPr lang="zh-CN" altLang="en-US" smtClean="0">
                <a:solidFill>
                  <a:schemeClr val="tx2"/>
                </a:solidFill>
              </a:rPr>
              <a:t>－</a:t>
            </a:r>
            <a:r>
              <a:rPr lang="en-US" altLang="zh-CN" smtClean="0">
                <a:solidFill>
                  <a:schemeClr val="tx2"/>
                </a:solidFill>
              </a:rPr>
              <a:t>I was born in </a:t>
            </a:r>
            <a:r>
              <a:rPr lang="en-US" altLang="zh-CN" smtClean="0">
                <a:solidFill>
                  <a:schemeClr val="tx2"/>
                </a:solidFill>
                <a:latin typeface="Tahoma"/>
              </a:rPr>
              <a:t>…</a:t>
            </a:r>
            <a:r>
              <a:rPr lang="en-US" altLang="zh-CN" smtClean="0"/>
              <a:t> .</a:t>
            </a:r>
            <a:endParaRPr lang="en-US" altLang="zh-CN" sz="2800" b="1" i="1" smtClean="0">
              <a:solidFill>
                <a:schemeClr val="hlink"/>
              </a:solidFill>
              <a:latin typeface="仿宋_GB2312" pitchFamily="49" charset="-122"/>
              <a:ea typeface="仿宋_GB2312" pitchFamily="49" charset="-122"/>
            </a:endParaRPr>
          </a:p>
          <a:p>
            <a:pPr eaLnBrk="1" hangingPunct="1"/>
            <a:r>
              <a:rPr lang="zh-CN" altLang="en-US" sz="2800" smtClean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提醒学生注意</a:t>
            </a:r>
            <a:r>
              <a:rPr lang="en-US" altLang="zh-CN" sz="2800" smtClean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be</a:t>
            </a:r>
            <a:r>
              <a:rPr lang="zh-CN" altLang="en-US" sz="2800" smtClean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动词的过去式。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1" descr="b45a0210-c03c-4c42-9f48-32f8211770d0_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72588" cy="694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标题 1536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学句子  练听力  练习  总结  课下活动</a:t>
            </a:r>
          </a:p>
        </p:txBody>
      </p:sp>
      <p:sp>
        <p:nvSpPr>
          <p:cNvPr id="15363" name="文本占位符 1536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800" smtClean="0">
                <a:solidFill>
                  <a:schemeClr val="tx2"/>
                </a:solidFill>
              </a:rPr>
              <a:t>2</a:t>
            </a:r>
            <a:r>
              <a:rPr lang="zh-CN" altLang="en-US" sz="2800" smtClean="0">
                <a:solidFill>
                  <a:schemeClr val="tx2"/>
                </a:solidFill>
              </a:rPr>
              <a:t>、</a:t>
            </a:r>
            <a:r>
              <a:rPr lang="zh-CN" altLang="en-US" b="1" smtClean="0">
                <a:solidFill>
                  <a:schemeClr val="tx2"/>
                </a:solidFill>
                <a:ea typeface="华文新魏" pitchFamily="2" charset="-122"/>
              </a:rPr>
              <a:t>提问学生引出句型</a:t>
            </a:r>
            <a:r>
              <a:rPr lang="zh-CN" altLang="en-US" smtClean="0">
                <a:ea typeface="华文新魏" pitchFamily="2" charset="-122"/>
              </a:rPr>
              <a:t>（</a:t>
            </a:r>
            <a:r>
              <a:rPr lang="zh-CN" altLang="en-US" smtClean="0">
                <a:solidFill>
                  <a:schemeClr val="hlink"/>
                </a:solidFill>
                <a:ea typeface="华文新魏" pitchFamily="2" charset="-122"/>
              </a:rPr>
              <a:t>板书</a:t>
            </a:r>
            <a:r>
              <a:rPr lang="zh-CN" altLang="en-US" smtClean="0">
                <a:ea typeface="华文新魏" pitchFamily="2" charset="-122"/>
              </a:rPr>
              <a:t>）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</a:rPr>
              <a:t>－</a:t>
            </a:r>
            <a:r>
              <a:rPr lang="en-US" altLang="zh-CN" sz="2800" smtClean="0">
                <a:solidFill>
                  <a:schemeClr val="tx2"/>
                </a:solidFill>
              </a:rPr>
              <a:t>When is your birthday?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</a:rPr>
              <a:t>－</a:t>
            </a:r>
            <a:r>
              <a:rPr lang="en-US" altLang="zh-CN" sz="2800" smtClean="0">
                <a:solidFill>
                  <a:schemeClr val="tx2"/>
                </a:solidFill>
              </a:rPr>
              <a:t>My birthday is </a:t>
            </a:r>
            <a:r>
              <a:rPr lang="en-US" altLang="zh-CN" sz="2800" smtClean="0">
                <a:solidFill>
                  <a:schemeClr val="tx2"/>
                </a:solidFill>
                <a:latin typeface="Times New Roman" pitchFamily="18" charset="0"/>
              </a:rPr>
              <a:t>…</a:t>
            </a:r>
            <a:r>
              <a:rPr lang="en-US" altLang="zh-CN" sz="2800" smtClean="0">
                <a:solidFill>
                  <a:schemeClr val="tx2"/>
                </a:solidFill>
              </a:rPr>
              <a:t> .</a:t>
            </a:r>
            <a:r>
              <a:rPr lang="en-US" altLang="zh-CN" sz="2800" smtClean="0"/>
              <a:t> (</a:t>
            </a:r>
            <a:r>
              <a:rPr lang="zh-CN" altLang="en-US" sz="2400" b="1" i="1" smtClean="0">
                <a:solidFill>
                  <a:schemeClr val="hlink"/>
                </a:solidFill>
                <a:ea typeface="华文新魏" pitchFamily="2" charset="-122"/>
              </a:rPr>
              <a:t>引导</a:t>
            </a:r>
            <a:r>
              <a:rPr lang="en-US" altLang="zh-CN" sz="28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</a:rPr>
              <a:t>－</a:t>
            </a:r>
            <a:r>
              <a:rPr lang="en-US" altLang="zh-CN" sz="2800" smtClean="0">
                <a:solidFill>
                  <a:schemeClr val="tx2"/>
                </a:solidFill>
              </a:rPr>
              <a:t>When were you born?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800" smtClean="0">
                <a:solidFill>
                  <a:schemeClr val="tx2"/>
                </a:solidFill>
              </a:rPr>
              <a:t>－</a:t>
            </a:r>
            <a:r>
              <a:rPr lang="en-US" altLang="zh-CN" sz="2800" smtClean="0">
                <a:solidFill>
                  <a:schemeClr val="tx2"/>
                </a:solidFill>
              </a:rPr>
              <a:t>I was born in</a:t>
            </a:r>
            <a:r>
              <a:rPr lang="en-US" altLang="zh-CN" sz="2800" smtClean="0">
                <a:solidFill>
                  <a:schemeClr val="tx2"/>
                </a:solidFill>
                <a:latin typeface="Times New Roman" pitchFamily="18" charset="0"/>
              </a:rPr>
              <a:t>…</a:t>
            </a:r>
            <a:r>
              <a:rPr lang="en-US" altLang="zh-CN" sz="2800" smtClean="0">
                <a:solidFill>
                  <a:schemeClr val="tx2"/>
                </a:solidFill>
              </a:rPr>
              <a:t> 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b="1" i="1" smtClean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800" b="1" i="1" smtClean="0">
                <a:solidFill>
                  <a:schemeClr val="hlink"/>
                </a:solidFill>
                <a:latin typeface="华文新魏" pitchFamily="2" charset="-122"/>
                <a:ea typeface="华文新魏" pitchFamily="2" charset="-122"/>
              </a:rPr>
              <a:t>使用鼓励性语言</a:t>
            </a:r>
          </a:p>
          <a:p>
            <a:pPr eaLnBrk="1" hangingPunct="1">
              <a:lnSpc>
                <a:spcPct val="90000"/>
              </a:lnSpc>
            </a:pPr>
            <a:endParaRPr lang="zh-CN" altLang="en-US" sz="2800" smtClean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 descr="20100515114952-17582644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11072813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标题 1638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rgbClr val="808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学句子 练听力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 练习 总结 课下活动</a:t>
            </a:r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4294967295"/>
          </p:nvPr>
        </p:nvSpPr>
        <p:spPr>
          <a:xfrm>
            <a:off x="1182688" y="2017713"/>
            <a:ext cx="4303712" cy="4114800"/>
          </a:xfrm>
        </p:spPr>
        <p:txBody>
          <a:bodyPr/>
          <a:lstStyle/>
          <a:p>
            <a:pPr eaLnBrk="1" hangingPunct="1"/>
            <a:r>
              <a:rPr lang="en-US" altLang="zh-CN" sz="2800" i="1" u="sng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onotype Corsiva" pitchFamily="66" charset="0"/>
              </a:rPr>
              <a:t>Who’s that?</a:t>
            </a:r>
          </a:p>
          <a:p>
            <a:pPr eaLnBrk="1" hangingPunct="1"/>
            <a:r>
              <a:rPr lang="en-US" altLang="zh-CN" sz="2400" noProof="1">
                <a:solidFill>
                  <a:schemeClr val="tx2"/>
                </a:solidFill>
              </a:rPr>
              <a:t>That</a:t>
            </a:r>
            <a:r>
              <a:rPr lang="en-US" altLang="zh-CN" sz="2400" noProof="1">
                <a:solidFill>
                  <a:schemeClr val="tx2"/>
                </a:solidFill>
                <a:latin typeface="Times New Roman" pitchFamily="18" charset="0"/>
              </a:rPr>
              <a:t>’</a:t>
            </a:r>
            <a:r>
              <a:rPr lang="en-US" altLang="zh-CN" sz="2400" noProof="1">
                <a:solidFill>
                  <a:schemeClr val="tx2"/>
                </a:solidFill>
              </a:rPr>
              <a:t>s Liu Xiang. </a:t>
            </a:r>
          </a:p>
          <a:p>
            <a:pPr eaLnBrk="1" hangingPunct="1"/>
            <a:r>
              <a:rPr lang="en-US" altLang="zh-CN" sz="2400" noProof="1">
                <a:solidFill>
                  <a:schemeClr val="tx2"/>
                </a:solidFill>
              </a:rPr>
              <a:t>He is an </a:t>
            </a:r>
            <a:r>
              <a:rPr lang="en-US" altLang="zh-CN" sz="2400" noProof="1">
                <a:solidFill>
                  <a:schemeClr val="hlink"/>
                </a:solidFill>
              </a:rPr>
              <a:t>international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000" noProof="1">
                <a:solidFill>
                  <a:schemeClr val="hlink"/>
                </a:solidFill>
              </a:rPr>
              <a:t>     (</a:t>
            </a:r>
            <a:r>
              <a:rPr lang="zh-CN" altLang="en-US" sz="2000" noProof="1">
                <a:solidFill>
                  <a:schemeClr val="hlink"/>
                </a:solidFill>
              </a:rPr>
              <a:t>国际性的</a:t>
            </a:r>
            <a:r>
              <a:rPr lang="en-US" altLang="zh-CN" sz="2000" noProof="1">
                <a:solidFill>
                  <a:schemeClr val="hlink"/>
                </a:solidFill>
              </a:rPr>
              <a:t>)</a:t>
            </a:r>
            <a:r>
              <a:rPr lang="en-US" altLang="zh-CN" sz="2400" noProof="1">
                <a:solidFill>
                  <a:schemeClr val="tx2"/>
                </a:solidFill>
              </a:rPr>
              <a:t> sports star.</a:t>
            </a:r>
          </a:p>
          <a:p>
            <a:pPr eaLnBrk="1" hangingPunct="1"/>
            <a:r>
              <a:rPr lang="en-US" altLang="zh-CN" sz="2800" i="1" u="sng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onotype Corsiva" pitchFamily="66" charset="0"/>
              </a:rPr>
              <a:t>When was he born?</a:t>
            </a:r>
          </a:p>
          <a:p>
            <a:pPr eaLnBrk="1" hangingPunct="1"/>
            <a:r>
              <a:rPr lang="en-US" altLang="zh-CN" sz="2400" noProof="1">
                <a:solidFill>
                  <a:schemeClr val="tx2"/>
                </a:solidFill>
              </a:rPr>
              <a:t>He was born in 1980.</a:t>
            </a:r>
          </a:p>
          <a:p>
            <a:pPr eaLnBrk="1" hangingPunct="1"/>
            <a:r>
              <a:rPr lang="en-US" altLang="zh-CN" sz="2800" u="sng" noProof="1">
                <a:solidFill>
                  <a:schemeClr val="tx2"/>
                </a:solidFill>
                <a:latin typeface="Monotype Corsiva" pitchFamily="66" charset="0"/>
              </a:rPr>
              <a:t>When is his birthday? </a:t>
            </a:r>
            <a:r>
              <a:rPr lang="en-US" altLang="zh-CN" sz="2400" u="sng" noProof="1">
                <a:solidFill>
                  <a:schemeClr val="tx2"/>
                </a:solidFill>
                <a:latin typeface="Monotype Corsiva" pitchFamily="66" charset="0"/>
              </a:rPr>
              <a:t>(</a:t>
            </a:r>
            <a:r>
              <a:rPr lang="zh-CN" altLang="en-US" sz="2400" u="sng" noProof="1">
                <a:solidFill>
                  <a:schemeClr val="hlink"/>
                </a:solidFill>
                <a:latin typeface="Monotype Corsiva" pitchFamily="66" charset="0"/>
              </a:rPr>
              <a:t>铺垫</a:t>
            </a:r>
            <a:r>
              <a:rPr lang="en-US" altLang="zh-CN" sz="2400" u="sng" noProof="1">
                <a:solidFill>
                  <a:schemeClr val="tx2"/>
                </a:solidFill>
                <a:latin typeface="Monotype Corsiva" pitchFamily="66" charset="0"/>
              </a:rPr>
              <a:t>)</a:t>
            </a:r>
            <a:endParaRPr lang="en-US" altLang="zh-CN" sz="2400" u="sng" noProof="1">
              <a:latin typeface="Monotype Corsiva" pitchFamily="66" charset="0"/>
            </a:endParaRPr>
          </a:p>
          <a:p>
            <a:pPr eaLnBrk="1" hangingPunct="1"/>
            <a:r>
              <a:rPr lang="zh-CN" altLang="en-US" sz="2400" noProof="1"/>
              <a:t>（</a:t>
            </a:r>
            <a:r>
              <a:rPr lang="zh-CN" altLang="en-US" sz="2000" i="1" noProof="1">
                <a:solidFill>
                  <a:schemeClr val="hlink"/>
                </a:solidFill>
              </a:rPr>
              <a:t>讲解单词，提问学生回答或翻译句子，教师领读</a:t>
            </a:r>
            <a:r>
              <a:rPr lang="zh-CN" altLang="en-US" sz="2400" noProof="1"/>
              <a:t>）</a:t>
            </a:r>
          </a:p>
        </p:txBody>
      </p:sp>
      <p:sp>
        <p:nvSpPr>
          <p:cNvPr id="16388" name="文本占位符 1638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45088" y="2017713"/>
            <a:ext cx="3810000" cy="4840287"/>
          </a:xfrm>
        </p:spPr>
        <p:txBody>
          <a:bodyPr/>
          <a:lstStyle/>
          <a:p>
            <a:pPr eaLnBrk="1" hangingPunct="1"/>
            <a:endParaRPr lang="zh-CN" altLang="en-US" sz="2400" smtClean="0"/>
          </a:p>
          <a:p>
            <a:pPr eaLnBrk="1" hangingPunct="1"/>
            <a:endParaRPr lang="zh-CN" altLang="en-US" sz="2400" smtClean="0"/>
          </a:p>
          <a:p>
            <a:pPr eaLnBrk="1" hangingPunct="1"/>
            <a:endParaRPr lang="zh-CN" altLang="en-US" sz="2400" smtClean="0"/>
          </a:p>
          <a:p>
            <a:pPr eaLnBrk="1" hangingPunct="1"/>
            <a:endParaRPr lang="zh-CN" altLang="en-US" sz="2400" smtClean="0"/>
          </a:p>
          <a:p>
            <a:pPr eaLnBrk="1" hangingPunct="1"/>
            <a:endParaRPr lang="zh-CN" altLang="en-US" sz="2400" smtClean="0"/>
          </a:p>
        </p:txBody>
      </p:sp>
      <p:pic>
        <p:nvPicPr>
          <p:cNvPr id="16389" name="Picture 13" descr="2005122175651854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981200"/>
            <a:ext cx="3144838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" descr="20100515114952-17582644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11093450" cy="692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标题 17409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rgbClr val="808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学句子  练听力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  练习  总结  课下活动</a:t>
            </a:r>
          </a:p>
        </p:txBody>
      </p:sp>
      <p:pic>
        <p:nvPicPr>
          <p:cNvPr id="17411" name="文本占位符 17410" descr="20050726162705961"/>
          <p:cNvPicPr>
            <a:picLocks noChangeAspect="1" noChangeArrowheads="1"/>
          </p:cNvPicPr>
          <p:nvPr>
            <p:ph type="body"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182688" y="2017713"/>
            <a:ext cx="3810000" cy="4114800"/>
          </a:xfrm>
        </p:spPr>
      </p:pic>
      <p:sp>
        <p:nvSpPr>
          <p:cNvPr id="17412" name="文本占位符 17411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eaLnBrk="1" hangingPunct="1"/>
            <a:r>
              <a:rPr lang="en-US" altLang="zh-CN" sz="2800" smtClean="0">
                <a:solidFill>
                  <a:schemeClr val="tx2"/>
                </a:solidFill>
              </a:rPr>
              <a:t>Who</a:t>
            </a:r>
            <a:r>
              <a:rPr lang="en-US" altLang="zh-CN" sz="2800" smtClean="0">
                <a:solidFill>
                  <a:schemeClr val="tx2"/>
                </a:solidFill>
                <a:latin typeface="Times New Roman" pitchFamily="18" charset="0"/>
              </a:rPr>
              <a:t>’</a:t>
            </a:r>
            <a:r>
              <a:rPr lang="en-US" altLang="zh-CN" sz="2800" smtClean="0">
                <a:solidFill>
                  <a:schemeClr val="tx2"/>
                </a:solidFill>
              </a:rPr>
              <a:t>s that?</a:t>
            </a:r>
          </a:p>
          <a:p>
            <a:pPr eaLnBrk="1" hangingPunct="1"/>
            <a:r>
              <a:rPr lang="en-US" altLang="zh-CN" sz="2800" smtClean="0">
                <a:solidFill>
                  <a:schemeClr val="tx2"/>
                </a:solidFill>
              </a:rPr>
              <a:t>When was he born?</a:t>
            </a:r>
          </a:p>
          <a:p>
            <a:pPr eaLnBrk="1" hangingPunct="1"/>
            <a:r>
              <a:rPr lang="zh-CN" altLang="en-US" sz="2800" smtClean="0"/>
              <a:t>（</a:t>
            </a:r>
            <a:r>
              <a:rPr lang="zh-CN" altLang="en-US" sz="2000" i="1" smtClean="0">
                <a:solidFill>
                  <a:schemeClr val="hlink"/>
                </a:solidFill>
              </a:rPr>
              <a:t>提问</a:t>
            </a:r>
            <a:r>
              <a:rPr lang="zh-CN" altLang="en-US" sz="2800" smtClean="0"/>
              <a:t>）</a:t>
            </a:r>
          </a:p>
          <a:p>
            <a:pPr eaLnBrk="1" hangingPunct="1"/>
            <a:endParaRPr lang="zh-CN" altLang="en-US" sz="2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 descr="20100515114952-17582644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11093451" cy="6921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标题 1843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rgbClr val="808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学句子  练听力</a:t>
            </a:r>
            <a:r>
              <a:rPr lang="zh-CN" altLang="en-US" sz="2400" b="1" smtClean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练习  总结  课下活动</a:t>
            </a:r>
          </a:p>
        </p:txBody>
      </p:sp>
      <p:sp>
        <p:nvSpPr>
          <p:cNvPr id="18435" name="文本占位符 1843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  <a:p>
            <a:pPr eaLnBrk="1" hangingPunct="1"/>
            <a:r>
              <a:rPr lang="en-US" altLang="zh-CN" sz="2800" smtClean="0">
                <a:solidFill>
                  <a:schemeClr val="tx2"/>
                </a:solidFill>
              </a:rPr>
              <a:t>Who are they? </a:t>
            </a:r>
            <a:r>
              <a:rPr lang="en-US" altLang="zh-CN" sz="2800" smtClean="0"/>
              <a:t>(</a:t>
            </a:r>
            <a:r>
              <a:rPr lang="zh-CN" altLang="en-US" sz="2000" i="1" smtClean="0">
                <a:solidFill>
                  <a:schemeClr val="hlink"/>
                </a:solidFill>
              </a:rPr>
              <a:t>两人讨论并对话</a:t>
            </a:r>
            <a:r>
              <a:rPr lang="en-US" altLang="zh-CN" sz="2800" smtClean="0"/>
              <a:t>)</a:t>
            </a:r>
          </a:p>
          <a:p>
            <a:pPr eaLnBrk="1" hangingPunct="1"/>
            <a:r>
              <a:rPr lang="en-US" altLang="zh-CN" sz="2800" smtClean="0">
                <a:solidFill>
                  <a:schemeClr val="tx2"/>
                </a:solidFill>
              </a:rPr>
              <a:t>When were they born?</a:t>
            </a:r>
            <a:r>
              <a:rPr lang="zh-CN" altLang="en-US" sz="2800" smtClean="0"/>
              <a:t>（</a:t>
            </a:r>
            <a:r>
              <a:rPr lang="en-US" altLang="zh-CN" sz="2000" i="1" smtClean="0">
                <a:solidFill>
                  <a:schemeClr val="hlink"/>
                </a:solidFill>
              </a:rPr>
              <a:t>let</a:t>
            </a:r>
            <a:r>
              <a:rPr lang="en-US" altLang="zh-CN" sz="2000" i="1" smtClean="0">
                <a:solidFill>
                  <a:schemeClr val="hlink"/>
                </a:solidFill>
                <a:latin typeface="Times New Roman" pitchFamily="18" charset="0"/>
              </a:rPr>
              <a:t>’</a:t>
            </a:r>
            <a:r>
              <a:rPr lang="en-US" altLang="zh-CN" sz="2000" i="1" smtClean="0">
                <a:solidFill>
                  <a:schemeClr val="hlink"/>
                </a:solidFill>
              </a:rPr>
              <a:t>s listen to the tape.</a:t>
            </a:r>
            <a:r>
              <a:rPr lang="zh-CN" altLang="en-US" sz="2800" smtClean="0"/>
              <a:t>）</a:t>
            </a:r>
          </a:p>
        </p:txBody>
      </p:sp>
      <p:pic>
        <p:nvPicPr>
          <p:cNvPr id="18436" name="Picture 4" descr="u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2060575"/>
            <a:ext cx="78486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1" descr="20100515114952-17582644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11166476" cy="69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标题 19457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</a:t>
            </a:r>
            <a:r>
              <a:rPr lang="zh-CN" altLang="en-US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学句子  练听力</a:t>
            </a:r>
            <a:r>
              <a:rPr lang="zh-CN" altLang="en-US" sz="2400" b="1" smtClean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练习  总结  课下活动</a:t>
            </a:r>
          </a:p>
        </p:txBody>
      </p:sp>
      <p:sp>
        <p:nvSpPr>
          <p:cNvPr id="19459" name="文本占位符 1945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mtClean="0"/>
              <a:t>   </a:t>
            </a:r>
            <a:r>
              <a:rPr lang="en-US" altLang="zh-CN" smtClean="0">
                <a:solidFill>
                  <a:schemeClr val="tx2"/>
                </a:solidFill>
              </a:rPr>
              <a:t>1</a:t>
            </a:r>
            <a:r>
              <a:rPr lang="zh-CN" altLang="en-US" smtClean="0">
                <a:solidFill>
                  <a:schemeClr val="tx2"/>
                </a:solidFill>
              </a:rPr>
              <a:t>、</a:t>
            </a:r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听磁带       听大意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            填答案</a:t>
            </a:r>
            <a:endParaRPr lang="zh-CN" altLang="en-US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zh-CN" altLang="en-US" smtClean="0">
                <a:solidFill>
                  <a:schemeClr val="tx2"/>
                </a:solidFill>
              </a:rPr>
              <a:t>   </a:t>
            </a:r>
            <a:r>
              <a:rPr lang="en-US" altLang="zh-CN" smtClean="0">
                <a:solidFill>
                  <a:schemeClr val="tx2"/>
                </a:solidFill>
              </a:rPr>
              <a:t>2</a:t>
            </a:r>
            <a:r>
              <a:rPr lang="zh-CN" altLang="en-US" smtClean="0">
                <a:solidFill>
                  <a:schemeClr val="tx2"/>
                </a:solidFill>
              </a:rPr>
              <a:t>、</a:t>
            </a:r>
            <a:r>
              <a:rPr lang="zh-CN" altLang="en-US" smtClean="0">
                <a:solidFill>
                  <a:schemeClr val="tx2"/>
                </a:solidFill>
                <a:ea typeface="华文新魏" pitchFamily="2" charset="-122"/>
              </a:rPr>
              <a:t>提问学生读答案。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  <a:latin typeface="Monotype Corsiva" pitchFamily="66" charset="0"/>
              </a:rPr>
              <a:t>Deng Yaping was born in 1973.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  <a:latin typeface="Monotype Corsiva" pitchFamily="66" charset="0"/>
              </a:rPr>
              <a:t>Michael Jordan was born in 1963.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  <a:latin typeface="Monotype Corsiva" pitchFamily="66" charset="0"/>
              </a:rPr>
              <a:t>Martina Hingis was born in 1980.</a:t>
            </a:r>
          </a:p>
          <a:p>
            <a:pPr eaLnBrk="1" hangingPunct="1"/>
            <a:r>
              <a:rPr lang="en-US" altLang="zh-CN" smtClean="0">
                <a:solidFill>
                  <a:schemeClr val="tx2"/>
                </a:solidFill>
                <a:latin typeface="Monotype Corsiva" pitchFamily="66" charset="0"/>
              </a:rPr>
              <a:t>David Beckham was born in 1975.</a:t>
            </a:r>
          </a:p>
          <a:p>
            <a:pPr eaLnBrk="1" hangingPunct="1"/>
            <a:endParaRPr lang="en-US" altLang="zh-CN" smtClean="0">
              <a:solidFill>
                <a:schemeClr val="tx2"/>
              </a:solidFill>
              <a:latin typeface="Monotype Corsiva" pitchFamily="66" charset="0"/>
            </a:endParaRPr>
          </a:p>
        </p:txBody>
      </p:sp>
      <p:sp>
        <p:nvSpPr>
          <p:cNvPr id="19460" name="左大括号 19459"/>
          <p:cNvSpPr>
            <a:spLocks/>
          </p:cNvSpPr>
          <p:nvPr/>
        </p:nvSpPr>
        <p:spPr bwMode="auto">
          <a:xfrm>
            <a:off x="3810000" y="2133600"/>
            <a:ext cx="76200" cy="838200"/>
          </a:xfrm>
          <a:prstGeom prst="leftBrace">
            <a:avLst>
              <a:gd name="adj1" fmla="val 91616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194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 descr="560df25bdc5e4.jpg_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925" y="-98425"/>
            <a:ext cx="9299575" cy="697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标题 20481"/>
          <p:cNvSpPr>
            <a:spLocks noGrp="1"/>
          </p:cNvSpPr>
          <p:nvPr>
            <p:ph type="title" idx="4294967295"/>
          </p:nvPr>
        </p:nvSpPr>
        <p:spPr>
          <a:xfrm>
            <a:off x="755650" y="620713"/>
            <a:ext cx="7793038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  学句子  练听力</a:t>
            </a:r>
            <a:r>
              <a:rPr lang="zh-CN" altLang="en-US" sz="2400" b="1" smtClean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练习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  总结  课下活动</a:t>
            </a:r>
          </a:p>
        </p:txBody>
      </p:sp>
      <p:sp>
        <p:nvSpPr>
          <p:cNvPr id="20483" name="文本占位符 2048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989138"/>
            <a:ext cx="3810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教师表演并领读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对话。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b="1" smtClean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b="1" smtClean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、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根据例子编对话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3600" b="1" smtClean="0">
                <a:solidFill>
                  <a:schemeClr val="tx2"/>
                </a:solidFill>
                <a:latin typeface="Monotype Corsiva" pitchFamily="66" charset="0"/>
              </a:rPr>
              <a:t>      </a:t>
            </a:r>
            <a:r>
              <a:rPr lang="en-US" altLang="zh-CN" sz="3600" b="1" smtClean="0">
                <a:solidFill>
                  <a:schemeClr val="tx2"/>
                </a:solidFill>
                <a:latin typeface="Monotype Corsiva" pitchFamily="66" charset="0"/>
              </a:rPr>
              <a:t>My favorite star.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b="1" smtClean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b="1" smtClean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、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提问学生表演对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话并评选最佳表演者。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endParaRPr lang="zh-CN" altLang="en-US" sz="2800" b="1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eaLnBrk="1" hangingPunct="1">
              <a:lnSpc>
                <a:spcPct val="90000"/>
              </a:lnSpc>
            </a:pPr>
            <a:endParaRPr lang="zh-CN" altLang="en-US" sz="2800" b="1" smtClean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0484" name="文本占位符 2048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716463" y="1989138"/>
            <a:ext cx="38100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b="1" smtClean="0">
                <a:solidFill>
                  <a:schemeClr val="tx2"/>
                </a:solidFill>
                <a:latin typeface="Monotype Corsiva" pitchFamily="66" charset="0"/>
              </a:rPr>
              <a:t>Model: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>
                <a:solidFill>
                  <a:schemeClr val="tx2"/>
                </a:solidFill>
                <a:latin typeface="Monotype Corsiva" pitchFamily="66" charset="0"/>
              </a:rPr>
              <a:t>A</a:t>
            </a:r>
            <a:r>
              <a:rPr lang="zh-CN" altLang="en-US" sz="2800" b="1" smtClean="0">
                <a:solidFill>
                  <a:schemeClr val="tx2"/>
                </a:solidFill>
                <a:latin typeface="Monotype Corsiva" pitchFamily="66" charset="0"/>
              </a:rPr>
              <a:t>：</a:t>
            </a:r>
            <a:r>
              <a:rPr lang="en-US" altLang="zh-CN" sz="2800" b="1" smtClean="0">
                <a:solidFill>
                  <a:schemeClr val="tx2"/>
                </a:solidFill>
                <a:latin typeface="Monotype Corsiva" pitchFamily="66" charset="0"/>
              </a:rPr>
              <a:t>Who’s that?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>
                <a:solidFill>
                  <a:schemeClr val="tx2"/>
                </a:solidFill>
                <a:latin typeface="Monotype Corsiva" pitchFamily="66" charset="0"/>
              </a:rPr>
              <a:t>B: That’s Deng Yaping.She is a great Chinese ping-pong player.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>
                <a:solidFill>
                  <a:schemeClr val="tx2"/>
                </a:solidFill>
                <a:latin typeface="Monotype Corsiva" pitchFamily="66" charset="0"/>
              </a:rPr>
              <a:t>A:When was she born?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>
                <a:solidFill>
                  <a:schemeClr val="tx2"/>
                </a:solidFill>
                <a:latin typeface="Monotype Corsiva" pitchFamily="66" charset="0"/>
              </a:rPr>
              <a:t>B:She was born in 1973.</a:t>
            </a:r>
          </a:p>
          <a:p>
            <a:pPr eaLnBrk="1" hangingPunct="1">
              <a:lnSpc>
                <a:spcPct val="90000"/>
              </a:lnSpc>
            </a:pPr>
            <a:endParaRPr lang="en-US" altLang="zh-CN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" descr="560df25bdc5e4.jpg_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5275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标题 21505"/>
          <p:cNvSpPr>
            <a:spLocks noGrp="1"/>
          </p:cNvSpPr>
          <p:nvPr>
            <p:ph type="title" idx="4294967295"/>
          </p:nvPr>
        </p:nvSpPr>
        <p:spPr>
          <a:xfrm>
            <a:off x="971550" y="0"/>
            <a:ext cx="7793038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  学句子  练听力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练习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总结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  课下活动</a:t>
            </a:r>
          </a:p>
        </p:txBody>
      </p:sp>
      <p:sp>
        <p:nvSpPr>
          <p:cNvPr id="21507" name="文本占位符 2150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4213" y="1989138"/>
            <a:ext cx="3810000" cy="4114800"/>
          </a:xfrm>
        </p:spPr>
        <p:txBody>
          <a:bodyPr/>
          <a:lstStyle/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、学生自主总结 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     重点。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    （提问）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、教师口头强调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     重点。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b="1" smtClean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、教师板书重点</a:t>
            </a:r>
          </a:p>
          <a:p>
            <a:pPr eaLnBrk="1" hangingPunct="1"/>
            <a:endParaRPr lang="zh-CN" altLang="en-US" b="1" smtClean="0">
              <a:latin typeface="Monotype Corsiva" pitchFamily="66" charset="0"/>
            </a:endParaRPr>
          </a:p>
        </p:txBody>
      </p:sp>
      <p:sp>
        <p:nvSpPr>
          <p:cNvPr id="21508" name="文本占位符 2150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00563" y="1123950"/>
            <a:ext cx="3810000" cy="4114800"/>
          </a:xfrm>
        </p:spPr>
        <p:txBody>
          <a:bodyPr/>
          <a:lstStyle/>
          <a:p>
            <a:pPr eaLnBrk="1" hangingPunct="1"/>
            <a:r>
              <a:rPr lang="zh-CN" altLang="en-US" sz="2800" b="1" smtClean="0">
                <a:solidFill>
                  <a:schemeClr val="hlink"/>
                </a:solidFill>
                <a:latin typeface="Monotype Corsiva" pitchFamily="66" charset="0"/>
              </a:rPr>
              <a:t>板书：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--When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was</a:t>
            </a:r>
            <a:r>
              <a:rPr lang="en-US" altLang="zh-CN" sz="2800" b="1" smtClean="0">
                <a:latin typeface="Monotype Corsiva" pitchFamily="66" charset="0"/>
              </a:rPr>
              <a:t> she/he born?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 She/he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was</a:t>
            </a:r>
            <a:r>
              <a:rPr lang="en-US" altLang="zh-CN" sz="2800" b="1" smtClean="0">
                <a:latin typeface="Monotype Corsiva" pitchFamily="66" charset="0"/>
              </a:rPr>
              <a:t> born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in</a:t>
            </a:r>
            <a:r>
              <a:rPr lang="en-US" altLang="zh-CN" sz="2800" b="1" smtClean="0">
                <a:latin typeface="Monotype Corsiva" pitchFamily="66" charset="0"/>
              </a:rPr>
              <a:t>… .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--When were you/they born?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I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was</a:t>
            </a:r>
            <a:r>
              <a:rPr lang="en-US" altLang="zh-CN" sz="2800" b="1" smtClean="0">
                <a:latin typeface="Monotype Corsiva" pitchFamily="66" charset="0"/>
              </a:rPr>
              <a:t> born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in</a:t>
            </a:r>
            <a:r>
              <a:rPr lang="en-US" altLang="zh-CN" sz="2800" b="1" smtClean="0">
                <a:latin typeface="Monotype Corsiva" pitchFamily="66" charset="0"/>
              </a:rPr>
              <a:t>… .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We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were</a:t>
            </a:r>
            <a:r>
              <a:rPr lang="en-US" altLang="zh-CN" sz="2800" b="1" smtClean="0">
                <a:latin typeface="Monotype Corsiva" pitchFamily="66" charset="0"/>
              </a:rPr>
              <a:t> born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in</a:t>
            </a:r>
            <a:r>
              <a:rPr lang="en-US" altLang="zh-CN" sz="2800" b="1" smtClean="0">
                <a:latin typeface="Monotype Corsiva" pitchFamily="66" charset="0"/>
              </a:rPr>
              <a:t>… .</a:t>
            </a:r>
          </a:p>
          <a:p>
            <a:pPr eaLnBrk="1" hangingPunct="1"/>
            <a:r>
              <a:rPr lang="en-US" altLang="zh-CN" sz="2800" b="1" smtClean="0">
                <a:latin typeface="Monotype Corsiva" pitchFamily="66" charset="0"/>
              </a:rPr>
              <a:t>They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were</a:t>
            </a:r>
            <a:r>
              <a:rPr lang="en-US" altLang="zh-CN" sz="2800" b="1" smtClean="0">
                <a:latin typeface="Monotype Corsiva" pitchFamily="66" charset="0"/>
              </a:rPr>
              <a:t> born </a:t>
            </a:r>
            <a:r>
              <a:rPr lang="en-US" altLang="zh-CN" sz="2800" b="1" smtClean="0">
                <a:solidFill>
                  <a:schemeClr val="hlink"/>
                </a:solidFill>
                <a:latin typeface="Monotype Corsiva" pitchFamily="66" charset="0"/>
              </a:rPr>
              <a:t>in</a:t>
            </a:r>
            <a:r>
              <a:rPr lang="en-US" altLang="zh-CN" sz="2800" b="1" smtClean="0">
                <a:latin typeface="Monotype Corsiva" pitchFamily="66" charset="0"/>
              </a:rPr>
              <a:t>… .</a:t>
            </a:r>
          </a:p>
          <a:p>
            <a:pPr eaLnBrk="1" hangingPunct="1"/>
            <a:endParaRPr lang="en-US" altLang="zh-CN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" descr="t01a0bbe8b4ba78afe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99563" cy="694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标题 22529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  学句子  练听力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练习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 总结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课下活动</a:t>
            </a:r>
          </a:p>
        </p:txBody>
      </p:sp>
      <p:sp>
        <p:nvSpPr>
          <p:cNvPr id="22531" name="文本占位符 2253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People we admire.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我们最崇拜的名人。（全班活动）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、交流明星资料编对话。（小组活动）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、三分钟演讲：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我为什么崇拜他</a:t>
            </a:r>
            <a:r>
              <a:rPr lang="en-US" altLang="zh-CN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b="1" smtClean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（个人活动）</a:t>
            </a:r>
          </a:p>
          <a:p>
            <a:pPr eaLnBrk="1" hangingPunct="1"/>
            <a:endParaRPr lang="zh-CN" altLang="en-US" b="1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 descr="t01a0bbe8b4ba78afe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925" y="0"/>
            <a:ext cx="9237663" cy="697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标题 2355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ea typeface="楷体_GB2312" pitchFamily="49" charset="-122"/>
              </a:rPr>
              <a:t/>
            </a:r>
            <a:br>
              <a:rPr lang="zh-CN" altLang="en-US" b="1" smtClean="0">
                <a:ea typeface="楷体_GB2312" pitchFamily="49" charset="-122"/>
              </a:rPr>
            </a:br>
            <a:r>
              <a:rPr lang="zh-CN" altLang="en-US" b="1" smtClean="0">
                <a:latin typeface="隶书" pitchFamily="49" charset="-122"/>
                <a:ea typeface="隶书" pitchFamily="49" charset="-122"/>
              </a:rPr>
              <a:t>程序</a:t>
            </a:r>
            <a:br>
              <a:rPr lang="zh-CN" altLang="en-US" b="1" smtClean="0">
                <a:latin typeface="隶书" pitchFamily="49" charset="-122"/>
                <a:ea typeface="隶书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导入  学句子  练听力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练习</a:t>
            </a:r>
            <a:r>
              <a:rPr lang="zh-CN" altLang="en-US" sz="2400" b="1" smtClean="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  总结</a:t>
            </a:r>
            <a:r>
              <a:rPr lang="zh-CN" altLang="en-US" sz="2400" b="1" smtClean="0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400" b="1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课下活动</a:t>
            </a:r>
          </a:p>
        </p:txBody>
      </p:sp>
      <p:sp>
        <p:nvSpPr>
          <p:cNvPr id="23555" name="文本占位符 2355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语言提示：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…is my favorite star.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He/she is a… .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He/she is born in… .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He/she is famous because… .</a:t>
            </a:r>
          </a:p>
          <a:p>
            <a:pPr eaLnBrk="1" hangingPunct="1"/>
            <a:r>
              <a:rPr lang="en-US" altLang="zh-CN" b="1" smtClean="0">
                <a:solidFill>
                  <a:schemeClr val="tx2"/>
                </a:solidFill>
                <a:latin typeface="Times New Roman" pitchFamily="18" charset="0"/>
                <a:ea typeface="华文新魏" pitchFamily="2" charset="-122"/>
              </a:rPr>
              <a:t>I like him/her because… 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 descr="t01a0bbe8b4ba78afe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42426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标题 24577"/>
          <p:cNvSpPr>
            <a:spLocks noGrp="1"/>
          </p:cNvSpPr>
          <p:nvPr>
            <p:ph type="title" idx="4294967295"/>
          </p:nvPr>
        </p:nvSpPr>
        <p:spPr>
          <a:xfrm>
            <a:off x="1187450" y="404813"/>
            <a:ext cx="7793038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ea typeface="楷体_GB2312" pitchFamily="49" charset="-122"/>
              </a:rPr>
              <a:t>程序</a:t>
            </a:r>
            <a:br>
              <a:rPr lang="zh-CN" altLang="en-US" b="1" smtClean="0">
                <a:ea typeface="楷体_GB2312" pitchFamily="49" charset="-122"/>
              </a:rPr>
            </a:b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导入  学句子  练听力</a:t>
            </a:r>
            <a:r>
              <a:rPr lang="zh-CN" altLang="en-US" sz="2400" b="1" smtClean="0">
                <a:solidFill>
                  <a:schemeClr val="tx1"/>
                </a:solidFill>
                <a:ea typeface="楷体_GB2312" pitchFamily="49" charset="-122"/>
              </a:rPr>
              <a:t> </a:t>
            </a:r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练习</a:t>
            </a:r>
            <a:r>
              <a:rPr lang="zh-CN" altLang="en-US" sz="2400" b="1" smtClean="0">
                <a:solidFill>
                  <a:schemeClr val="tx1"/>
                </a:solidFill>
                <a:ea typeface="楷体_GB2312" pitchFamily="49" charset="-122"/>
              </a:rPr>
              <a:t>  总结</a:t>
            </a:r>
            <a:r>
              <a:rPr lang="zh-CN" altLang="en-US" sz="2400" b="1" smtClean="0">
                <a:ea typeface="楷体_GB2312" pitchFamily="49" charset="-122"/>
              </a:rPr>
              <a:t>   </a:t>
            </a:r>
            <a:r>
              <a:rPr lang="zh-CN" altLang="en-US" sz="2400" b="1" smtClean="0">
                <a:solidFill>
                  <a:srgbClr val="7030A0"/>
                </a:solidFill>
                <a:ea typeface="楷体_GB2312" pitchFamily="49" charset="-122"/>
              </a:rPr>
              <a:t>课下活动</a:t>
            </a:r>
          </a:p>
        </p:txBody>
      </p:sp>
      <p:sp>
        <p:nvSpPr>
          <p:cNvPr id="24579" name="文本占位符 24578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916113"/>
            <a:ext cx="7772400" cy="41148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ea typeface="仿宋_GB2312" pitchFamily="49" charset="-122"/>
              </a:rPr>
              <a:t>学生自评</a:t>
            </a:r>
          </a:p>
        </p:txBody>
      </p:sp>
      <p:graphicFrame>
        <p:nvGraphicFramePr>
          <p:cNvPr id="24580" name="表格 24579"/>
          <p:cNvGraphicFramePr/>
          <p:nvPr/>
        </p:nvGraphicFramePr>
        <p:xfrm>
          <a:off x="1403350" y="2708275"/>
          <a:ext cx="6019800" cy="3206750"/>
        </p:xfrm>
        <a:graphic>
          <a:graphicData uri="http://schemas.openxmlformats.org/drawingml/2006/table">
            <a:tbl>
              <a:tblPr/>
              <a:tblGrid>
                <a:gridCol w="1203325"/>
                <a:gridCol w="1204913"/>
                <a:gridCol w="1146175"/>
                <a:gridCol w="1262062"/>
                <a:gridCol w="1203325"/>
              </a:tblGrid>
              <a:tr h="609600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dirty="0">
                          <a:latin typeface="Tahoma" pitchFamily="34" charset="0"/>
                          <a:ea typeface="宋体" pitchFamily="2" charset="-122"/>
                        </a:rPr>
                        <a:t>项目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dirty="0">
                          <a:latin typeface="Tahoma" pitchFamily="34" charset="0"/>
                          <a:ea typeface="宋体" pitchFamily="2" charset="-122"/>
                        </a:rPr>
                        <a:t>兴趣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dirty="0">
                          <a:latin typeface="Tahoma" pitchFamily="34" charset="0"/>
                          <a:ea typeface="宋体" pitchFamily="2" charset="-122"/>
                        </a:rPr>
                        <a:t>研究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dirty="0">
                          <a:latin typeface="Tahoma" pitchFamily="34" charset="0"/>
                          <a:ea typeface="宋体" pitchFamily="2" charset="-122"/>
                        </a:rPr>
                        <a:t>背诵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dirty="0">
                          <a:latin typeface="Tahoma" pitchFamily="34" charset="0"/>
                          <a:ea typeface="宋体" pitchFamily="2" charset="-122"/>
                        </a:rPr>
                        <a:t>理解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语法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句型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单词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听力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口语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624" name="表格 24623"/>
          <p:cNvGraphicFramePr/>
          <p:nvPr/>
        </p:nvGraphicFramePr>
        <p:xfrm>
          <a:off x="1403350" y="5876925"/>
          <a:ext cx="6019800" cy="655638"/>
        </p:xfrm>
        <a:graphic>
          <a:graphicData uri="http://schemas.openxmlformats.org/drawingml/2006/table">
            <a:tbl>
              <a:tblPr/>
              <a:tblGrid>
                <a:gridCol w="1219200"/>
                <a:gridCol w="1219200"/>
                <a:gridCol w="1090613"/>
                <a:gridCol w="1295400"/>
                <a:gridCol w="1195387"/>
              </a:tblGrid>
              <a:tr h="655638"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1800" b="1" dirty="0">
                          <a:latin typeface="Tahoma" pitchFamily="34" charset="0"/>
                          <a:ea typeface="宋体" pitchFamily="2" charset="-122"/>
                        </a:rPr>
                        <a:t>活动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2800" dirty="0"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25601"/>
          <p:cNvSpPr>
            <a:spLocks noGrp="1" noChangeArrowheads="1"/>
          </p:cNvSpPr>
          <p:nvPr>
            <p:ph type="title" idx="4294967295"/>
          </p:nvPr>
        </p:nvSpPr>
        <p:spPr>
          <a:xfrm>
            <a:off x="34925" y="-100013"/>
            <a:ext cx="8940800" cy="1438276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zh-CN" altLang="en-US" smtClean="0">
                <a:solidFill>
                  <a:schemeClr val="bg1"/>
                </a:solidFill>
              </a:rPr>
              <a:t>                      </a:t>
            </a:r>
            <a:r>
              <a:rPr lang="zh-CN" altLang="en-US" sz="4000" b="1" smtClean="0">
                <a:solidFill>
                  <a:schemeClr val="bg1"/>
                </a:solidFill>
              </a:rPr>
              <a:t>板书设计</a:t>
            </a:r>
            <a:r>
              <a:rPr lang="zh-CN" altLang="en-US" smtClean="0">
                <a:solidFill>
                  <a:schemeClr val="bg1"/>
                </a:solidFill>
              </a:rPr>
              <a:t/>
            </a:r>
            <a:br>
              <a:rPr lang="zh-CN" altLang="en-US" smtClean="0">
                <a:solidFill>
                  <a:schemeClr val="bg1"/>
                </a:solidFill>
              </a:rPr>
            </a:br>
            <a:r>
              <a:rPr lang="zh-CN" altLang="en-US" smtClean="0">
                <a:solidFill>
                  <a:schemeClr val="bg1"/>
                </a:solidFill>
              </a:rPr>
              <a:t>          </a:t>
            </a:r>
            <a:r>
              <a:rPr lang="en-US" altLang="zh-CN" b="1" smtClean="0">
                <a:solidFill>
                  <a:schemeClr val="bg1"/>
                </a:solidFill>
                <a:latin typeface="Times New Roman" pitchFamily="18" charset="0"/>
              </a:rPr>
              <a:t>U9  When was he born?</a:t>
            </a:r>
          </a:p>
        </p:txBody>
      </p:sp>
      <p:sp>
        <p:nvSpPr>
          <p:cNvPr id="25603" name="文本占位符 25602"/>
          <p:cNvSpPr>
            <a:spLocks noGrp="1"/>
          </p:cNvSpPr>
          <p:nvPr>
            <p:ph type="body" idx="4294967295"/>
          </p:nvPr>
        </p:nvSpPr>
        <p:spPr>
          <a:xfrm>
            <a:off x="211138" y="1412875"/>
            <a:ext cx="4465637" cy="5454650"/>
          </a:xfrm>
          <a:solidFill>
            <a:schemeClr val="tx1">
              <a:alpha val="100000"/>
            </a:schemeClr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CN" altLang="en-US" sz="2400" b="1" i="1" noProof="1">
                <a:solidFill>
                  <a:srgbClr val="FF66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</a:rPr>
              <a:t>             （知识点）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800" noProof="1"/>
              <a:t>                    </a:t>
            </a:r>
            <a:endParaRPr lang="zh-CN" altLang="en-US" sz="2800" noProof="1">
              <a:solidFill>
                <a:schemeClr val="bg1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2400" b="1" noProof="1">
                <a:solidFill>
                  <a:schemeClr val="bg1"/>
                </a:solidFill>
                <a:latin typeface="Times New Roman" pitchFamily="18" charset="0"/>
              </a:rPr>
              <a:t>、</a:t>
            </a: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My birthday is … 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      I was born in … 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2</a:t>
            </a:r>
            <a:r>
              <a:rPr lang="zh-CN" altLang="en-US" sz="2400" b="1" noProof="1">
                <a:solidFill>
                  <a:schemeClr val="bg1"/>
                </a:solidFill>
                <a:latin typeface="Times New Roman" pitchFamily="18" charset="0"/>
              </a:rPr>
              <a:t>、</a:t>
            </a: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When is your birthday?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      When were you born?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3</a:t>
            </a:r>
            <a:r>
              <a:rPr lang="zh-CN" altLang="en-US" sz="2400" b="1" noProof="1">
                <a:solidFill>
                  <a:schemeClr val="bg1"/>
                </a:solidFill>
                <a:latin typeface="Times New Roman" pitchFamily="18" charset="0"/>
              </a:rPr>
              <a:t>、</a:t>
            </a: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international (</a:t>
            </a:r>
            <a:r>
              <a:rPr lang="zh-CN" altLang="en-US" sz="2400" b="1" noProof="1">
                <a:solidFill>
                  <a:schemeClr val="bg1"/>
                </a:solidFill>
                <a:latin typeface="Times New Roman" pitchFamily="18" charset="0"/>
              </a:rPr>
              <a:t>国际性的</a:t>
            </a:r>
            <a:r>
              <a:rPr lang="en-US" altLang="zh-CN" sz="2400" b="1" noProof="1">
                <a:solidFill>
                  <a:schemeClr val="bg1"/>
                </a:solidFill>
                <a:latin typeface="Times New Roman" pitchFamily="18" charset="0"/>
              </a:rPr>
              <a:t>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i="1" noProof="1">
                <a:solidFill>
                  <a:srgbClr val="FF66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</a:rPr>
              <a:t>   </a:t>
            </a:r>
          </a:p>
        </p:txBody>
      </p:sp>
      <p:sp>
        <p:nvSpPr>
          <p:cNvPr id="25604" name="文本占位符 25603"/>
          <p:cNvSpPr>
            <a:spLocks noGrp="1"/>
          </p:cNvSpPr>
          <p:nvPr>
            <p:ph type="body" sz="half" idx="4294967295"/>
          </p:nvPr>
        </p:nvSpPr>
        <p:spPr>
          <a:xfrm>
            <a:off x="4787900" y="1412875"/>
            <a:ext cx="4124325" cy="5461000"/>
          </a:xfrm>
          <a:solidFill>
            <a:schemeClr val="tx1">
              <a:alpha val="100000"/>
            </a:schemeClr>
          </a:solidFill>
        </p:spPr>
        <p:txBody>
          <a:bodyPr/>
          <a:lstStyle>
            <a:lvl1pPr lvl="0">
              <a:defRPr sz="2800" kern="1200"/>
            </a:lvl1pPr>
            <a:lvl2pPr lvl="1">
              <a:defRPr sz="2400" kern="1200"/>
            </a:lvl2pPr>
            <a:lvl3pPr lvl="2">
              <a:defRPr sz="2000" kern="1200"/>
            </a:lvl3pPr>
            <a:lvl4pPr lvl="3">
              <a:defRPr sz="1800" kern="1200"/>
            </a:lvl4pPr>
            <a:lvl5pPr lvl="4">
              <a:defRPr sz="1800" kern="1200"/>
            </a:lvl5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4</a:t>
            </a:r>
            <a:r>
              <a:rPr lang="zh-CN" altLang="en-US" sz="2400" b="1" noProof="1">
                <a:solidFill>
                  <a:schemeClr val="bg1"/>
                </a:solidFill>
                <a:latin typeface="Monotype Corsiva" pitchFamily="66" charset="0"/>
              </a:rPr>
              <a:t>、总结：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--When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was 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she/he born?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  She/he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was 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born in… 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--When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were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you/they born?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  I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was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born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in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… 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  We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were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born in… 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  They </a:t>
            </a:r>
            <a:r>
              <a:rPr lang="en-US" altLang="zh-CN" sz="2400" b="1" noProof="1">
                <a:solidFill>
                  <a:schemeClr val="hlink"/>
                </a:solidFill>
                <a:latin typeface="Monotype Corsiva" pitchFamily="66" charset="0"/>
              </a:rPr>
              <a:t>were</a:t>
            </a:r>
            <a:r>
              <a:rPr lang="en-US" altLang="zh-CN" sz="2400" b="1" noProof="1">
                <a:solidFill>
                  <a:schemeClr val="bg1"/>
                </a:solidFill>
                <a:latin typeface="Monotype Corsiva" pitchFamily="66" charset="0"/>
              </a:rPr>
              <a:t> born in… .</a:t>
            </a:r>
          </a:p>
          <a:p>
            <a:pPr eaLnBrk="1" hangingPunct="1">
              <a:buFont typeface="Wingdings" pitchFamily="2" charset="2"/>
              <a:buNone/>
            </a:pPr>
            <a:endParaRPr lang="zh-CN" altLang="en-US" sz="2400" b="1" i="1" noProof="1">
              <a:solidFill>
                <a:srgbClr val="FF66CC"/>
              </a:solidFill>
              <a:effectLst>
                <a:outerShdw blurRad="38100" dist="38100" dir="2700000">
                  <a:srgbClr val="000000"/>
                </a:outerShdw>
              </a:effectLst>
              <a:latin typeface="Monotype Corsiva" pitchFamily="66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zh-CN" altLang="en-US" sz="2400" b="1" i="1" noProof="1">
              <a:solidFill>
                <a:srgbClr val="FF66CC"/>
              </a:solidFill>
              <a:effectLst>
                <a:outerShdw blurRad="38100" dist="38100" dir="2700000">
                  <a:srgbClr val="00000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uild="p" advAuto="100000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6626" name="副标题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26627" name="图片 3" descr="t0184e3aa484714b0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8425"/>
            <a:ext cx="9274175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lend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D:\Program Files\Microsoft Office\Templates\Presentation Designs\Blends.pot</Template>
  <TotalTime>0</TotalTime>
  <Pages>0</Pages>
  <Words>947</Words>
  <Characters>0</Characters>
  <Application>Microsoft Office PowerPoint</Application>
  <DocSecurity>0</DocSecurity>
  <PresentationFormat>全屏显示(4:3)</PresentationFormat>
  <Lines>0</Lines>
  <Paragraphs>203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50" baseType="lpstr">
      <vt:lpstr>Arial</vt:lpstr>
      <vt:lpstr>宋体</vt:lpstr>
      <vt:lpstr>Wingdings</vt:lpstr>
      <vt:lpstr>Tahoma</vt:lpstr>
      <vt:lpstr>宋体</vt:lpstr>
      <vt:lpstr>Arial</vt:lpstr>
      <vt:lpstr>Wingdings</vt:lpstr>
      <vt:lpstr>Calibri</vt:lpstr>
      <vt:lpstr>Times New Roman</vt:lpstr>
      <vt:lpstr>楷体_GB2312</vt:lpstr>
      <vt:lpstr>Monotype Corsiva</vt:lpstr>
      <vt:lpstr>华文新魏</vt:lpstr>
      <vt:lpstr>华文行楷</vt:lpstr>
      <vt:lpstr>隶书</vt:lpstr>
      <vt:lpstr>仿宋_GB2312</vt:lpstr>
      <vt:lpstr>新宋体</vt:lpstr>
      <vt:lpstr>Segoe Print</vt:lpstr>
      <vt:lpstr>宋体</vt:lpstr>
      <vt:lpstr>微软雅黑</vt:lpstr>
      <vt:lpstr>仿宋</vt:lpstr>
      <vt:lpstr>Gulim</vt:lpstr>
      <vt:lpstr>微软雅黑</vt:lpstr>
      <vt:lpstr>Calibri</vt:lpstr>
      <vt:lpstr>华文楷体</vt:lpstr>
      <vt:lpstr>Blends</vt:lpstr>
      <vt:lpstr>1_Blends</vt:lpstr>
      <vt:lpstr>新目标八年级上  Unit 9   </vt:lpstr>
      <vt:lpstr>幻灯片 2</vt:lpstr>
      <vt:lpstr>说教材</vt:lpstr>
      <vt:lpstr>说教材（大纲要求）</vt:lpstr>
      <vt:lpstr>说教材</vt:lpstr>
      <vt:lpstr>说教材（教学目标）</vt:lpstr>
      <vt:lpstr>说教材（教学目标）</vt:lpstr>
      <vt:lpstr>说教材（教学目标）</vt:lpstr>
      <vt:lpstr>说教法</vt:lpstr>
      <vt:lpstr>说学法</vt:lpstr>
      <vt:lpstr>说教学程序（综述）</vt:lpstr>
      <vt:lpstr> 程序 导入  学句型，练听力  练习  总结   课下活动 </vt:lpstr>
      <vt:lpstr>程序 导入  学句子  练听力  练习  总结  课下活动</vt:lpstr>
      <vt:lpstr>程序 导入 学句子 练听力 练习 总结 课下活动</vt:lpstr>
      <vt:lpstr>程序 导入 学句子  练听力  练习  总结  课下活动</vt:lpstr>
      <vt:lpstr>程序 导入  学句子  练听力 练习  总结  课下活动</vt:lpstr>
      <vt:lpstr>程序 导入  学句子  练听力 练习  总结  课下活动</vt:lpstr>
      <vt:lpstr>程序 导入  学句子  练听力 练习  总结  课下活动</vt:lpstr>
      <vt:lpstr>程序 导入  学句子  练听力 练习  总结  课下活动</vt:lpstr>
      <vt:lpstr>程序 导入  学句子  练听力 练习  总结 课下活动</vt:lpstr>
      <vt:lpstr> 程序 导入  学句子  练听力 练习  总结  课下活动</vt:lpstr>
      <vt:lpstr>程序 导入  学句子  练听力 练习  总结   课下活动</vt:lpstr>
      <vt:lpstr>                      板书设计           U9  When was he born?</vt:lpstr>
      <vt:lpstr>幻灯片 24</vt:lpstr>
    </vt:vector>
  </TitlesOfParts>
  <Company>Microsoft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新目标第八册上  Unit 9</dc:title>
  <dc:creator>WinXP-SP2</dc:creator>
  <cp:lastModifiedBy>lenovo</cp:lastModifiedBy>
  <cp:revision>43</cp:revision>
  <dcterms:created xsi:type="dcterms:W3CDTF">2006-03-23T10:52:22Z</dcterms:created>
  <dcterms:modified xsi:type="dcterms:W3CDTF">2015-11-08T03:18:59Z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2052-10.1.0.5346</vt:lpwstr>
  </property>
</Properties>
</file>