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77" r:id="rId2"/>
    <p:sldId id="290" r:id="rId3"/>
    <p:sldId id="291" r:id="rId4"/>
    <p:sldId id="292" r:id="rId5"/>
    <p:sldId id="305" r:id="rId6"/>
    <p:sldId id="301" r:id="rId7"/>
    <p:sldId id="302" r:id="rId8"/>
    <p:sldId id="303" r:id="rId9"/>
    <p:sldId id="304" r:id="rId10"/>
    <p:sldId id="268" r:id="rId11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1031"/>
    <a:srgbClr val="FF0000"/>
    <a:srgbClr val="FFFFEB"/>
    <a:srgbClr val="FFBE01"/>
    <a:srgbClr val="86B818"/>
    <a:srgbClr val="FFCC00"/>
    <a:srgbClr val="FEF5B0"/>
    <a:srgbClr val="0A69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84" d="100"/>
          <a:sy n="84" d="100"/>
        </p:scale>
        <p:origin x="-115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6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 smtClean="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57587DE8-8077-40F1-B792-657C358EF45F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092076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512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r>
              <a:rPr lang="zh-CN" altLang="en-US" dirty="0"/>
              <a:t>学教育技术，上教育技术论坛！</a:t>
            </a:r>
            <a:r>
              <a:rPr lang="en-US" altLang="zh-CN" dirty="0"/>
              <a:t>http://www.etthink.com</a:t>
            </a:r>
            <a:endParaRPr lang="zh-CN" altLang="en-US" dirty="0"/>
          </a:p>
        </p:txBody>
      </p:sp>
      <p:sp>
        <p:nvSpPr>
          <p:cNvPr id="512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b"/>
          <a:lstStyle/>
          <a:p>
            <a:pPr lvl="0" indent="0" algn="r" eaLnBrk="1" hangingPunct="1">
              <a:buFont typeface="Arial" panose="020B0604020202020204" pitchFamily="34" charset="0"/>
              <a:buChar char="•"/>
            </a:pPr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t>1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幻灯片图像占位符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0242" name="文本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ctr"/>
          <a:lstStyle/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9EAB53F-4D62-4F2C-B996-3D456104F69F}" type="slidenum"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9EAB53F-4D62-4F2C-B996-3D456104F69F}" type="slidenum"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9EAB53F-4D62-4F2C-B996-3D456104F69F}" type="slidenum"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9EAB53F-4D62-4F2C-B996-3D456104F69F}" type="slidenum"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9EAB53F-4D62-4F2C-B996-3D456104F69F}" type="slidenum"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9EAB53F-4D62-4F2C-B996-3D456104F69F}" type="slidenum"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9EAB53F-4D62-4F2C-B996-3D456104F69F}" type="slidenum"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9EAB53F-4D62-4F2C-B996-3D456104F69F}" type="slidenum"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9EAB53F-4D62-4F2C-B996-3D456104F69F}" type="slidenum"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9EAB53F-4D62-4F2C-B996-3D456104F69F}" type="slidenum"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9EAB53F-4D62-4F2C-B996-3D456104F69F}" type="slidenum"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786563" y="142875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9EAB53F-4D62-4F2C-B996-3D456104F69F}" type="slidenum"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文本占位符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 indent="-342900"/>
            <a:r>
              <a:rPr lang="zh-CN" altLang="en-US" dirty="0"/>
              <a:t>单击此处编辑母版文本样式</a:t>
            </a:r>
          </a:p>
          <a:p>
            <a:pPr lvl="1" indent="-285750"/>
            <a:r>
              <a:rPr lang="zh-CN" altLang="en-US" dirty="0"/>
              <a:t>第二级</a:t>
            </a:r>
          </a:p>
          <a:p>
            <a:pPr lvl="2" indent="-228600"/>
            <a:r>
              <a:rPr lang="zh-CN" altLang="en-US" dirty="0"/>
              <a:t>第三级</a:t>
            </a:r>
          </a:p>
          <a:p>
            <a:pPr lvl="3" indent="-228600"/>
            <a:r>
              <a:rPr lang="zh-CN" altLang="en-US" dirty="0"/>
              <a:t>第四级</a:t>
            </a:r>
          </a:p>
          <a:p>
            <a:pPr lvl="4" indent="-228600"/>
            <a:r>
              <a:rPr lang="zh-CN" altLang="en-US" dirty="0"/>
              <a:t>第五级</a:t>
            </a:r>
          </a:p>
        </p:txBody>
      </p:sp>
      <p:sp>
        <p:nvSpPr>
          <p:cNvPr id="1027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8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6563" y="142875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9EAB53F-4D62-4F2C-B996-3D456104F69F}" type="slidenum">
              <a: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file:///G:\&#32676;&#26143;%20-%20&#19968;&#24088;&#24189;&#26790;(&#21476;&#31581;).mp3" TargetMode="External"/><Relationship Id="rId7" Type="http://schemas.openxmlformats.org/officeDocument/2006/relationships/image" Target="../media/image2.png"/><Relationship Id="rId2" Type="http://schemas.microsoft.com/office/2007/relationships/media" Target="file:///G:\&#32676;&#26143;%20-%20&#19968;&#24088;&#24189;&#26790;(&#21476;&#31581;).mp3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1.jpe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5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1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/>
          <p:cNvSpPr txBox="1"/>
          <p:nvPr/>
        </p:nvSpPr>
        <p:spPr>
          <a:xfrm rot="1867232">
            <a:off x="7102475" y="1341438"/>
            <a:ext cx="2262188" cy="338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kern="1200" cap="none" spc="200" normalizeH="0" baseline="0" noProof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信息技术与专业学习</a:t>
            </a:r>
          </a:p>
        </p:txBody>
      </p:sp>
      <p:pic>
        <p:nvPicPr>
          <p:cNvPr id="4098" name="图片 3" descr="2011100708371064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79412" y="0"/>
            <a:ext cx="10058400" cy="7543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文本框 7"/>
          <p:cNvSpPr txBox="1"/>
          <p:nvPr/>
        </p:nvSpPr>
        <p:spPr>
          <a:xfrm>
            <a:off x="689689" y="188641"/>
            <a:ext cx="1107996" cy="69767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R="0" defTabSz="914400" eaLnBrk="0" hangingPunct="0">
              <a:buNone/>
            </a:pPr>
            <a:r>
              <a:rPr kumimoji="0" lang="en-US" altLang="zh-CN" kern="1200" cap="none" spc="0" normalizeH="0" baseline="0" noProof="1">
                <a:latin typeface="Calibri" panose="020F0502020204030204" pitchFamily="34" charset="0"/>
                <a:ea typeface="宋体" panose="02010600030101010101" pitchFamily="2" charset="-122"/>
                <a:cs typeface="+mn-cs"/>
                <a:sym typeface="+mn-ea"/>
              </a:rPr>
              <a:t>     </a:t>
            </a:r>
            <a:r>
              <a:rPr kumimoji="0" lang="en-US" altLang="zh-CN" sz="6000" kern="1200" cap="none" spc="0" normalizeH="0" baseline="0" noProof="1">
                <a:latin typeface="Calibri" panose="020F0502020204030204" pitchFamily="34" charset="0"/>
                <a:ea typeface="宋体" panose="02010600030101010101" pitchFamily="2" charset="-122"/>
                <a:cs typeface="+mn-cs"/>
                <a:sym typeface="+mn-ea"/>
              </a:rPr>
              <a:t>  </a:t>
            </a:r>
            <a:r>
              <a:rPr kumimoji="0" lang="zh-CN" altLang="en-US" sz="5400" kern="1200" cap="none" spc="0" normalizeH="0" baseline="0" noProof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华文行楷" panose="02010800040101010101" charset="-122"/>
                <a:ea typeface="华文行楷" panose="02010800040101010101" charset="-122"/>
                <a:cs typeface="+mn-cs"/>
                <a:sym typeface="+mn-ea"/>
              </a:rPr>
              <a:t>教育技术期末汇报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2733040" y="1229994"/>
            <a:ext cx="798195" cy="4622166"/>
          </a:xfrm>
          <a:prstGeom prst="rect">
            <a:avLst/>
          </a:prstGeom>
          <a:noFill/>
        </p:spPr>
        <p:txBody>
          <a:bodyPr vert="eaVert"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marR="0" defTabSz="914400" eaLnBrk="0" hangingPunct="0">
              <a:buNone/>
            </a:pPr>
            <a:r>
              <a:rPr kumimoji="0" lang="zh-CN" altLang="en-US" sz="4000" kern="1200" cap="none" spc="0" normalizeH="0" baseline="0" noProof="1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华文行楷" panose="02010800040101010101" charset="-122"/>
                <a:ea typeface="华文行楷" panose="02010800040101010101" charset="-122"/>
                <a:cs typeface="+mn-cs"/>
                <a:sym typeface="+mn-ea"/>
              </a:rPr>
              <a:t>国画中的鸟语花香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513705" y="1915794"/>
            <a:ext cx="190119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R="0" defTabSz="914400" eaLnBrk="0" hangingPunct="0">
              <a:buNone/>
            </a:pPr>
            <a:r>
              <a:rPr kumimoji="0" lang="en-US" altLang="zh-CN" kern="1200" cap="none" spc="0" normalizeH="0" baseline="0" noProof="1">
                <a:solidFill>
                  <a:schemeClr val="accent3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alibri" panose="020F0502020204030204" pitchFamily="34" charset="0"/>
                <a:ea typeface="宋体" panose="02010600030101010101" pitchFamily="2" charset="-122"/>
                <a:cs typeface="+mn-cs"/>
                <a:sym typeface="+mn-ea"/>
              </a:rPr>
              <a:t>15</a:t>
            </a:r>
            <a:r>
              <a:rPr kumimoji="0" lang="zh-CN" altLang="en-US" kern="1200" cap="none" spc="0" normalizeH="0" baseline="0" noProof="1">
                <a:solidFill>
                  <a:schemeClr val="accent3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alibri" panose="020F0502020204030204" pitchFamily="34" charset="0"/>
                <a:ea typeface="宋体" panose="02010600030101010101" pitchFamily="2" charset="-122"/>
                <a:cs typeface="+mn-cs"/>
                <a:sym typeface="+mn-ea"/>
              </a:rPr>
              <a:t>美术学（</a:t>
            </a:r>
            <a:r>
              <a:rPr kumimoji="0" lang="en-US" altLang="zh-CN" kern="1200" cap="none" spc="0" normalizeH="0" baseline="0" noProof="1">
                <a:solidFill>
                  <a:schemeClr val="accent3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alibri" panose="020F0502020204030204" pitchFamily="34" charset="0"/>
                <a:ea typeface="宋体" panose="02010600030101010101" pitchFamily="2" charset="-122"/>
                <a:cs typeface="+mn-cs"/>
                <a:sym typeface="+mn-ea"/>
              </a:rPr>
              <a:t>4</a:t>
            </a:r>
            <a:r>
              <a:rPr kumimoji="0" lang="zh-CN" altLang="en-US" kern="1200" cap="none" spc="0" normalizeH="0" baseline="0" noProof="1">
                <a:solidFill>
                  <a:schemeClr val="accent3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alibri" panose="020F0502020204030204" pitchFamily="34" charset="0"/>
                <a:ea typeface="宋体" panose="02010600030101010101" pitchFamily="2" charset="-122"/>
                <a:cs typeface="+mn-cs"/>
                <a:sym typeface="+mn-ea"/>
              </a:rPr>
              <a:t>）班</a:t>
            </a:r>
          </a:p>
          <a:p>
            <a:pPr marR="0" defTabSz="914400" eaLnBrk="0" hangingPunct="0">
              <a:buNone/>
            </a:pPr>
            <a:r>
              <a:rPr kumimoji="0" lang="zh-CN" altLang="en-US" kern="1200" cap="none" spc="0" normalizeH="0" baseline="0" noProof="1">
                <a:solidFill>
                  <a:schemeClr val="accent3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alibri" panose="020F0502020204030204" pitchFamily="34" charset="0"/>
                <a:ea typeface="宋体" panose="02010600030101010101" pitchFamily="2" charset="-122"/>
                <a:cs typeface="+mn-cs"/>
                <a:sym typeface="+mn-ea"/>
              </a:rPr>
              <a:t>         郑咏愉</a:t>
            </a:r>
          </a:p>
          <a:p>
            <a:pPr marR="0" defTabSz="914400" eaLnBrk="0" hangingPunct="0">
              <a:buNone/>
            </a:pPr>
            <a:r>
              <a:rPr kumimoji="0" lang="en-US" altLang="zh-CN" kern="1200" cap="none" spc="0" normalizeH="0" baseline="0" noProof="1">
                <a:solidFill>
                  <a:schemeClr val="accent3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Calibri" panose="020F0502020204030204" pitchFamily="34" charset="0"/>
                <a:ea typeface="宋体" panose="02010600030101010101" pitchFamily="2" charset="-122"/>
                <a:cs typeface="+mn-cs"/>
                <a:sym typeface="+mn-ea"/>
              </a:rPr>
              <a:t>     1509010425</a:t>
            </a:r>
          </a:p>
        </p:txBody>
      </p:sp>
      <p:pic>
        <p:nvPicPr>
          <p:cNvPr id="2" name="群星 - 一帘幽梦(古筝)">
            <a:hlinkClick r:id="" action="ppaction://media"/>
          </p:cNvPr>
          <p:cNvPicPr/>
          <p:nvPr>
            <a:audioFile r:link="rId3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789805" y="1194435"/>
            <a:ext cx="412750" cy="41275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7" repeatCount="indefinite" fill="hold" display="1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图片 1" descr="view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0850" y="-325437"/>
            <a:ext cx="10058400" cy="7543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椭圆 6"/>
          <p:cNvSpPr/>
          <p:nvPr/>
        </p:nvSpPr>
        <p:spPr>
          <a:xfrm>
            <a:off x="992505" y="2761615"/>
            <a:ext cx="1816735" cy="133477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ctr" anchorCtr="0" compatLnSpc="1">
            <a:scene3d>
              <a:camera prst="orthographicFront"/>
              <a:lightRig rig="threePt" dir="t"/>
            </a:scene3d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en-US" sz="2000" b="0" i="0" u="none" strike="noStrike" kern="1200" cap="none" spc="0" normalizeH="0" baseline="0" noProof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  <a:cs typeface="+mn-cs"/>
                <a:sym typeface="+mn-ea"/>
              </a:rPr>
              <a:t>我的推荐</a:t>
            </a:r>
          </a:p>
        </p:txBody>
      </p:sp>
      <p:sp>
        <p:nvSpPr>
          <p:cNvPr id="8" name="椭圆 7"/>
          <p:cNvSpPr/>
          <p:nvPr/>
        </p:nvSpPr>
        <p:spPr>
          <a:xfrm>
            <a:off x="4366260" y="1007745"/>
            <a:ext cx="1816735" cy="133477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ctr" anchorCtr="0" compatLnSpc="1">
            <a:scene3d>
              <a:camera prst="orthographicFront"/>
              <a:lightRig rig="threePt" dir="t"/>
            </a:scene3d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en-US" sz="2000" b="0" i="0" u="none" strike="noStrike" kern="1200" cap="none" spc="0" normalizeH="0" baseline="0" noProof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素材来源</a:t>
            </a:r>
            <a:endParaRPr kumimoji="0" lang="zh-CN" altLang="en-US" sz="2000" b="0" i="0" u="none" strike="noStrike" kern="1200" cap="none" spc="0" normalizeH="0" baseline="0" noProof="1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2261235" y="4199255"/>
            <a:ext cx="3350260" cy="133477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ctr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en-US" altLang="zh-CN" sz="18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+mn-cs"/>
                <a:sym typeface="+mn-ea"/>
              </a:rPr>
              <a:t>   </a:t>
            </a:r>
            <a:r>
              <a:rPr kumimoji="0" lang="zh-CN" altLang="en-US" sz="2400" b="0" i="0" u="none" strike="noStrike" kern="1200" cap="none" spc="0" normalizeH="0" baseline="0" noProof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  <a:cs typeface="+mn-cs"/>
                <a:sym typeface="+mn-ea"/>
              </a:rPr>
              <a:t>素材收集方法</a:t>
            </a:r>
          </a:p>
        </p:txBody>
      </p:sp>
      <p:sp>
        <p:nvSpPr>
          <p:cNvPr id="10" name="椭圆 9"/>
          <p:cNvSpPr/>
          <p:nvPr/>
        </p:nvSpPr>
        <p:spPr>
          <a:xfrm>
            <a:off x="2040255" y="908050"/>
            <a:ext cx="1816735" cy="133477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ctr" anchorCtr="0" compatLnSpc="1">
            <a:scene3d>
              <a:camera prst="orthographicFront"/>
              <a:lightRig rig="threePt" dir="t"/>
            </a:scene3d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en-US" sz="2000" b="0" i="0" u="none" strike="noStrike" kern="1200" cap="none" spc="0" normalizeH="0" baseline="0" noProof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  <a:cs typeface="+mn-cs"/>
                <a:sym typeface="+mn-ea"/>
              </a:rPr>
              <a:t>收集汇报</a:t>
            </a:r>
          </a:p>
        </p:txBody>
      </p:sp>
      <p:sp>
        <p:nvSpPr>
          <p:cNvPr id="11" name="椭圆 10"/>
          <p:cNvSpPr/>
          <p:nvPr/>
        </p:nvSpPr>
        <p:spPr>
          <a:xfrm>
            <a:off x="4715510" y="2825115"/>
            <a:ext cx="1816735" cy="133477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ctr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en-US" altLang="zh-CN" sz="18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+mn-cs"/>
                <a:sym typeface="+mn-ea"/>
              </a:rPr>
              <a:t>    </a:t>
            </a:r>
            <a:r>
              <a:rPr kumimoji="0" lang="zh-CN" altLang="en-US" sz="2800" b="0" i="0" u="none" strike="noStrike" kern="1200" cap="none" spc="0" normalizeH="0" baseline="0" noProof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anose="020F0502020204030204" pitchFamily="34" charset="0"/>
                <a:ea typeface="宋体" panose="02010600030101010101" pitchFamily="2" charset="-122"/>
                <a:cs typeface="+mn-cs"/>
                <a:sym typeface="+mn-ea"/>
              </a:rPr>
              <a:t>感想</a:t>
            </a: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图片 1" descr="16pic_768387_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647950" y="-434975"/>
            <a:ext cx="14439900" cy="7304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18" name="文本框 3"/>
          <p:cNvSpPr txBox="1"/>
          <p:nvPr/>
        </p:nvSpPr>
        <p:spPr>
          <a:xfrm>
            <a:off x="1552575" y="847725"/>
            <a:ext cx="1450975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0" hangingPunct="0"/>
            <a:r>
              <a:rPr lang="zh-CN" altLang="en-US" sz="3200">
                <a:latin typeface="华文行楷" panose="02010800040101010101" charset="-122"/>
                <a:ea typeface="华文行楷" panose="02010800040101010101" charset="-122"/>
              </a:rPr>
              <a:t>花鸟画</a:t>
            </a:r>
          </a:p>
        </p:txBody>
      </p:sp>
      <p:sp>
        <p:nvSpPr>
          <p:cNvPr id="9219" name="文本框 4"/>
          <p:cNvSpPr txBox="1"/>
          <p:nvPr/>
        </p:nvSpPr>
        <p:spPr>
          <a:xfrm>
            <a:off x="727075" y="1352550"/>
            <a:ext cx="5216525" cy="17541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/>
            <a:r>
              <a:rPr lang="en-US" altLang="zh-CN">
                <a:latin typeface="Calibri" panose="020F0502020204030204" pitchFamily="34" charset="0"/>
                <a:ea typeface="宋体" panose="02010600030101010101" pitchFamily="2" charset="-122"/>
              </a:rPr>
              <a:t>         </a:t>
            </a:r>
            <a:r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在中国画中，凡以花卉、花鸟、鱼虫等为描绘</a:t>
            </a:r>
          </a:p>
          <a:p>
            <a:pPr eaLnBrk="0" hangingPunct="0"/>
            <a:r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对象的画，称之为花鸟画。花鸟画中的画法中有</a:t>
            </a:r>
          </a:p>
          <a:p>
            <a:pPr eaLnBrk="0" hangingPunct="0"/>
            <a:r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“工笔”、“写意”、“兼工带写”三种。工笔花</a:t>
            </a:r>
          </a:p>
          <a:p>
            <a:pPr eaLnBrk="0" hangingPunct="0"/>
            <a:r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鸟画即用浓、淡墨勾勒动象，再深浅分层次着色；</a:t>
            </a:r>
          </a:p>
          <a:p>
            <a:pPr eaLnBrk="0" hangingPunct="0"/>
            <a:r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写意花鸟画即用简练概括的手法绘写对象；介于</a:t>
            </a:r>
          </a:p>
          <a:p>
            <a:pPr eaLnBrk="0" hangingPunct="0"/>
            <a:r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工笔和写意之间的就称为兼工带写。</a:t>
            </a:r>
          </a:p>
        </p:txBody>
      </p:sp>
      <p:sp>
        <p:nvSpPr>
          <p:cNvPr id="9220" name="文本框 5"/>
          <p:cNvSpPr txBox="1"/>
          <p:nvPr/>
        </p:nvSpPr>
        <p:spPr>
          <a:xfrm>
            <a:off x="630238" y="3898900"/>
            <a:ext cx="4805362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/>
            <a:r>
              <a:rPr lang="zh-CN" altLang="en-US" sz="2800">
                <a:latin typeface="华文行楷" panose="02010800040101010101" charset="-122"/>
                <a:ea typeface="华文行楷" panose="02010800040101010101" charset="-122"/>
              </a:rPr>
              <a:t>我为什么要学习和收集花鸟画</a:t>
            </a:r>
          </a:p>
        </p:txBody>
      </p:sp>
      <p:sp>
        <p:nvSpPr>
          <p:cNvPr id="9221" name="文本框 6"/>
          <p:cNvSpPr txBox="1"/>
          <p:nvPr/>
        </p:nvSpPr>
        <p:spPr>
          <a:xfrm>
            <a:off x="760413" y="4521200"/>
            <a:ext cx="4754562" cy="11985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eaLnBrk="0" hangingPunct="0"/>
            <a:r>
              <a:rPr lang="en-US" altLang="zh-CN">
                <a:latin typeface="Calibri" panose="020F050202020403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出于自身对中国画的热爱，相对于山水来</a:t>
            </a:r>
          </a:p>
          <a:p>
            <a:pPr eaLnBrk="0" hangingPunct="0"/>
            <a:r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讲，花鸟画的灵动更加吸引我，同时也是我们</a:t>
            </a:r>
          </a:p>
          <a:p>
            <a:pPr eaLnBrk="0" hangingPunct="0"/>
            <a:r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专业学习的一部分。在感受它独有的魅力的同</a:t>
            </a:r>
          </a:p>
          <a:p>
            <a:pPr eaLnBrk="0" hangingPunct="0"/>
            <a:r>
              <a:rPr lang="zh-CN" altLang="en-US">
                <a:latin typeface="Calibri" panose="020F0502020204030204" pitchFamily="34" charset="0"/>
                <a:ea typeface="宋体" panose="02010600030101010101" pitchFamily="2" charset="-122"/>
              </a:rPr>
              <a:t>时还能陶冶情操。</a:t>
            </a:r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图片 1" descr="view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7200" y="-342900"/>
            <a:ext cx="10058400" cy="7543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波形 2"/>
          <p:cNvSpPr/>
          <p:nvPr/>
        </p:nvSpPr>
        <p:spPr>
          <a:xfrm>
            <a:off x="189230" y="821690"/>
            <a:ext cx="1944370" cy="1584325"/>
          </a:xfrm>
          <a:prstGeom prst="wave">
            <a:avLst/>
          </a:prstGeom>
          <a:solidFill>
            <a:schemeClr val="accent2">
              <a:lumMod val="20000"/>
              <a:lumOff val="8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vert="horz" wrap="square" lIns="91440" tIns="45720" rIns="91440" bIns="45720" numCol="1" anchor="ctr" anchorCtr="0" compatLnSpc="1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en-US" altLang="zh-CN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</a:rPr>
              <a:t> </a:t>
            </a:r>
            <a:r>
              <a: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</a:rPr>
              <a:t>我收集的花鸟画</a:t>
            </a:r>
          </a:p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</a:pPr>
            <a:r>
              <a:rPr kumimoji="0" lang="zh-CN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</a:rPr>
              <a:t>             展示</a:t>
            </a:r>
          </a:p>
        </p:txBody>
      </p:sp>
      <p:pic>
        <p:nvPicPr>
          <p:cNvPr id="4" name="图片 3" descr="119113e75e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4300" y="3038475"/>
            <a:ext cx="2850515" cy="3277870"/>
          </a:xfrm>
          <a:prstGeom prst="rect">
            <a:avLst/>
          </a:prstGeom>
        </p:spPr>
      </p:pic>
      <p:pic>
        <p:nvPicPr>
          <p:cNvPr id="5" name="图片 4" descr="t01698f4994a857916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5930" y="230505"/>
            <a:ext cx="2037715" cy="4050665"/>
          </a:xfrm>
          <a:prstGeom prst="rect">
            <a:avLst/>
          </a:prstGeom>
        </p:spPr>
      </p:pic>
      <p:pic>
        <p:nvPicPr>
          <p:cNvPr id="6" name="图片 5" descr="e14000221afa602ba9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50540" y="4361815"/>
            <a:ext cx="2366010" cy="2330450"/>
          </a:xfrm>
          <a:prstGeom prst="rect">
            <a:avLst/>
          </a:prstGeom>
        </p:spPr>
      </p:pic>
      <p:pic>
        <p:nvPicPr>
          <p:cNvPr id="7" name="图片 6" descr="e1c0002174aa5a14f6c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49570" y="302260"/>
            <a:ext cx="2313305" cy="3373120"/>
          </a:xfrm>
          <a:prstGeom prst="rect">
            <a:avLst/>
          </a:prstGeom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view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57200" y="-342900"/>
            <a:ext cx="10058400" cy="75438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908175" y="147320"/>
            <a:ext cx="3535680" cy="7683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40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tx1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华文新魏" panose="02010800040101010101" charset="-122"/>
                <a:ea typeface="华文新魏" panose="02010800040101010101" charset="-122"/>
              </a:rPr>
              <a:t>我的作品展示</a:t>
            </a:r>
          </a:p>
        </p:txBody>
      </p:sp>
      <p:pic>
        <p:nvPicPr>
          <p:cNvPr id="4" name="图片 3" descr="1178ED2612D466C580B6E182653B2C7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14325" y="1082675"/>
            <a:ext cx="3017520" cy="3487420"/>
          </a:xfrm>
          <a:prstGeom prst="rect">
            <a:avLst/>
          </a:prstGeom>
        </p:spPr>
      </p:pic>
      <p:pic>
        <p:nvPicPr>
          <p:cNvPr id="5" name="图片 4" descr="B3278E60DC4A33BC68684331145E165D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11495" y="-384175"/>
            <a:ext cx="3350260" cy="4467225"/>
          </a:xfrm>
          <a:prstGeom prst="rect">
            <a:avLst/>
          </a:prstGeom>
        </p:spPr>
      </p:pic>
      <p:pic>
        <p:nvPicPr>
          <p:cNvPr id="6" name="图片 5" descr="CBDAB8777091FE65A4DD301E33F27F0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931035" y="2193925"/>
            <a:ext cx="4733925" cy="3550920"/>
          </a:xfrm>
          <a:prstGeom prst="rect">
            <a:avLst/>
          </a:prstGeom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170026_20120121163419039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8575" y="-24130"/>
            <a:ext cx="9201785" cy="6961505"/>
          </a:xfrm>
          <a:prstGeom prst="rect">
            <a:avLst/>
          </a:prstGeom>
        </p:spPr>
      </p:pic>
      <p:pic>
        <p:nvPicPr>
          <p:cNvPr id="15373" name="图片 1"/>
          <p:cNvPicPr>
            <a:picLocks noChangeAspect="1"/>
          </p:cNvPicPr>
          <p:nvPr/>
        </p:nvPicPr>
        <p:blipFill>
          <a:blip r:embed="rId4"/>
          <a:srcRect l="305" r="1415" b="29613"/>
          <a:stretch>
            <a:fillRect/>
          </a:stretch>
        </p:blipFill>
        <p:spPr>
          <a:xfrm>
            <a:off x="3768090" y="2582545"/>
            <a:ext cx="4609465" cy="3039745"/>
          </a:xfrm>
          <a:prstGeom prst="rect">
            <a:avLst/>
          </a:prstGeom>
          <a:solidFill>
            <a:schemeClr val="accent2">
              <a:lumMod val="40000"/>
              <a:lumOff val="60000"/>
              <a:alpha val="25000"/>
            </a:schemeClr>
          </a:solidFill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5055870" y="1828800"/>
            <a:ext cx="37534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>
                <a:solidFill>
                  <a:schemeClr val="tx2">
                    <a:lumMod val="60000"/>
                    <a:lumOff val="40000"/>
                  </a:schemeClr>
                </a:solidFill>
                <a:latin typeface="华文行楷" panose="02010800040101010101" charset="-122"/>
                <a:ea typeface="华文行楷" panose="02010800040101010101" charset="-122"/>
              </a:rPr>
              <a:t>我的收集方法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240101_1376010353y1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17002" y="235585"/>
            <a:ext cx="10718165" cy="7141210"/>
          </a:xfrm>
          <a:prstGeom prst="rect">
            <a:avLst/>
          </a:prstGeom>
        </p:spPr>
      </p:pic>
      <p:grpSp>
        <p:nvGrpSpPr>
          <p:cNvPr id="16394" name="Group 10"/>
          <p:cNvGrpSpPr/>
          <p:nvPr/>
        </p:nvGrpSpPr>
        <p:grpSpPr>
          <a:xfrm>
            <a:off x="1320800" y="1822133"/>
            <a:ext cx="6500813" cy="3643312"/>
            <a:chOff x="0" y="0"/>
            <a:chExt cx="8308" cy="5040"/>
          </a:xfrm>
        </p:grpSpPr>
        <p:sp>
          <p:nvSpPr>
            <p:cNvPr id="16395" name="WordArt 3"/>
            <p:cNvSpPr>
              <a:spLocks noTextEdit="1"/>
            </p:cNvSpPr>
            <p:nvPr/>
          </p:nvSpPr>
          <p:spPr>
            <a:xfrm>
              <a:off x="2880" y="197"/>
              <a:ext cx="3564" cy="45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 fontScale="77500" lnSpcReduction="20000"/>
            </a:bodyPr>
            <a:lstStyle/>
            <a:p>
              <a:pPr algn="ctr"/>
              <a:r>
                <a:rPr lang="zh-CN" altLang="en-US" sz="2400">
                  <a:ln w="9525" cap="flat" cmpd="sng">
                    <a:solidFill>
                      <a:srgbClr val="FFFF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solidFill>
                    <a:srgbClr val="FFFF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双击添加标题文字</a:t>
              </a:r>
            </a:p>
          </p:txBody>
        </p:sp>
        <p:sp>
          <p:nvSpPr>
            <p:cNvPr id="16396" name="Rectangle 12"/>
            <p:cNvSpPr/>
            <p:nvPr/>
          </p:nvSpPr>
          <p:spPr>
            <a:xfrm rot="10800000">
              <a:off x="2127" y="260"/>
              <a:ext cx="1320" cy="946"/>
            </a:xfrm>
            <a:prstGeom prst="rect">
              <a:avLst/>
            </a:prstGeom>
            <a:noFill/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397" name="Rectangle 13"/>
            <p:cNvSpPr/>
            <p:nvPr/>
          </p:nvSpPr>
          <p:spPr>
            <a:xfrm>
              <a:off x="2" y="1815"/>
              <a:ext cx="1568" cy="1446"/>
            </a:xfrm>
            <a:prstGeom prst="rect">
              <a:avLst/>
            </a:prstGeom>
            <a:solidFill>
              <a:schemeClr val="accent2">
                <a:lumMod val="60000"/>
                <a:lumOff val="40000"/>
                <a:alpha val="70000"/>
              </a:schemeClr>
            </a:solidFill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>
                <a:buFont typeface="Arial" panose="020B0604020202020204" pitchFamily="34" charset="0"/>
                <a:buNone/>
              </a:pPr>
              <a:r>
                <a:rPr lang="en-US" altLang="zh-CN" dirty="0">
                  <a:latin typeface="Calibri" panose="020F0502020204030204" pitchFamily="34" charset="0"/>
                  <a:ea typeface="宋体" panose="02010600030101010101" pitchFamily="2" charset="-122"/>
                </a:rPr>
                <a:t>    </a:t>
              </a:r>
              <a:r>
                <a:rPr lang="zh-CN" altLang="en-US" dirty="0">
                  <a:latin typeface="Calibri" panose="020F0502020204030204" pitchFamily="34" charset="0"/>
                  <a:ea typeface="宋体" panose="02010600030101010101" pitchFamily="2" charset="-122"/>
                </a:rPr>
                <a:t>我的</a:t>
              </a:r>
            </a:p>
            <a:p>
              <a:pPr>
                <a:buFont typeface="Arial" panose="020B0604020202020204" pitchFamily="34" charset="0"/>
                <a:buNone/>
              </a:pPr>
              <a:r>
                <a:rPr lang="zh-CN" altLang="en-US" dirty="0">
                  <a:latin typeface="Calibri" panose="020F0502020204030204" pitchFamily="34" charset="0"/>
                  <a:ea typeface="宋体" panose="02010600030101010101" pitchFamily="2" charset="-122"/>
                </a:rPr>
                <a:t>资源获取</a:t>
              </a:r>
            </a:p>
          </p:txBody>
        </p:sp>
        <p:sp>
          <p:nvSpPr>
            <p:cNvPr id="16398" name="Line 14"/>
            <p:cNvSpPr/>
            <p:nvPr/>
          </p:nvSpPr>
          <p:spPr>
            <a:xfrm rot="-5400000" flipH="1">
              <a:off x="29" y="2563"/>
              <a:ext cx="3620" cy="1"/>
            </a:xfrm>
            <a:prstGeom prst="line">
              <a:avLst/>
            </a:prstGeom>
            <a:ln w="9525" cap="flat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399" name="Line 15"/>
            <p:cNvSpPr/>
            <p:nvPr/>
          </p:nvSpPr>
          <p:spPr>
            <a:xfrm rot="-10800000" flipH="1">
              <a:off x="1576" y="2569"/>
              <a:ext cx="261" cy="1"/>
            </a:xfrm>
            <a:prstGeom prst="line">
              <a:avLst/>
            </a:prstGeom>
            <a:ln w="9525" cap="flat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00" name="Line 16"/>
            <p:cNvSpPr/>
            <p:nvPr/>
          </p:nvSpPr>
          <p:spPr>
            <a:xfrm rot="-10800000" flipH="1">
              <a:off x="1841" y="2569"/>
              <a:ext cx="286" cy="1"/>
            </a:xfrm>
            <a:prstGeom prst="line">
              <a:avLst/>
            </a:prstGeom>
            <a:ln w="9525" cap="flat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01" name="Line 17"/>
            <p:cNvSpPr/>
            <p:nvPr/>
          </p:nvSpPr>
          <p:spPr>
            <a:xfrm rot="-10800000" flipH="1">
              <a:off x="1848" y="4382"/>
              <a:ext cx="283" cy="1"/>
            </a:xfrm>
            <a:prstGeom prst="line">
              <a:avLst/>
            </a:prstGeom>
            <a:ln w="9525" cap="flat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02" name="Line 18"/>
            <p:cNvSpPr/>
            <p:nvPr/>
          </p:nvSpPr>
          <p:spPr>
            <a:xfrm rot="-10800000" flipH="1">
              <a:off x="1848" y="759"/>
              <a:ext cx="283" cy="1"/>
            </a:xfrm>
            <a:prstGeom prst="line">
              <a:avLst/>
            </a:prstGeom>
            <a:ln w="9525" cap="flat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03" name="AutoShape 19"/>
            <p:cNvSpPr/>
            <p:nvPr/>
          </p:nvSpPr>
          <p:spPr>
            <a:xfrm rot="5400000" flipV="1">
              <a:off x="-51" y="2485"/>
              <a:ext cx="3603" cy="200"/>
            </a:xfrm>
            <a:prstGeom prst="triangle">
              <a:avLst>
                <a:gd name="adj" fmla="val 50000"/>
              </a:avLst>
            </a:prstGeom>
            <a:noFill/>
            <a:ln w="9525">
              <a:noFill/>
            </a:ln>
          </p:spPr>
          <p:txBody>
            <a:bodyPr anchor="ctr"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04" name="Rectangle 20"/>
            <p:cNvSpPr/>
            <p:nvPr/>
          </p:nvSpPr>
          <p:spPr>
            <a:xfrm rot="10800000">
              <a:off x="2127" y="2057"/>
              <a:ext cx="1320" cy="945"/>
            </a:xfrm>
            <a:prstGeom prst="rect">
              <a:avLst/>
            </a:prstGeom>
            <a:noFill/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05" name="Rectangle 21"/>
            <p:cNvSpPr/>
            <p:nvPr/>
          </p:nvSpPr>
          <p:spPr>
            <a:xfrm rot="10800000">
              <a:off x="2127" y="3871"/>
              <a:ext cx="1320" cy="945"/>
            </a:xfrm>
            <a:prstGeom prst="rect">
              <a:avLst/>
            </a:prstGeom>
            <a:noFill/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06" name="Line 22"/>
            <p:cNvSpPr/>
            <p:nvPr/>
          </p:nvSpPr>
          <p:spPr>
            <a:xfrm rot="-5400000" flipH="1">
              <a:off x="3237" y="732"/>
              <a:ext cx="791" cy="1"/>
            </a:xfrm>
            <a:prstGeom prst="line">
              <a:avLst/>
            </a:prstGeom>
            <a:ln w="9525" cap="flat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07" name="Line 23"/>
            <p:cNvSpPr/>
            <p:nvPr/>
          </p:nvSpPr>
          <p:spPr>
            <a:xfrm rot="-10800000" flipH="1">
              <a:off x="3465" y="736"/>
              <a:ext cx="167" cy="1"/>
            </a:xfrm>
            <a:prstGeom prst="line">
              <a:avLst/>
            </a:prstGeom>
            <a:ln w="9525" cap="flat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08" name="Line 24"/>
            <p:cNvSpPr/>
            <p:nvPr/>
          </p:nvSpPr>
          <p:spPr>
            <a:xfrm rot="-10800000" flipH="1">
              <a:off x="3644" y="342"/>
              <a:ext cx="200" cy="1"/>
            </a:xfrm>
            <a:prstGeom prst="line">
              <a:avLst/>
            </a:prstGeom>
            <a:ln w="9525" cap="flat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09" name="AutoShape 25"/>
            <p:cNvSpPr/>
            <p:nvPr/>
          </p:nvSpPr>
          <p:spPr>
            <a:xfrm rot="5400000" flipV="1">
              <a:off x="3185" y="675"/>
              <a:ext cx="786" cy="119"/>
            </a:xfrm>
            <a:prstGeom prst="triangle">
              <a:avLst>
                <a:gd name="adj" fmla="val 50000"/>
              </a:avLst>
            </a:prstGeom>
            <a:noFill/>
            <a:ln w="9525">
              <a:noFill/>
            </a:ln>
          </p:spPr>
          <p:txBody>
            <a:bodyPr anchor="ctr"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10" name="Rectangle 26"/>
            <p:cNvSpPr/>
            <p:nvPr/>
          </p:nvSpPr>
          <p:spPr>
            <a:xfrm rot="10800000">
              <a:off x="3852" y="2"/>
              <a:ext cx="4456" cy="622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11" name="Rectangle 27"/>
            <p:cNvSpPr/>
            <p:nvPr/>
          </p:nvSpPr>
          <p:spPr>
            <a:xfrm rot="10800000">
              <a:off x="3852" y="791"/>
              <a:ext cx="4456" cy="623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12" name="Line 28"/>
            <p:cNvSpPr/>
            <p:nvPr/>
          </p:nvSpPr>
          <p:spPr>
            <a:xfrm rot="-10800000" flipH="1">
              <a:off x="3644" y="1130"/>
              <a:ext cx="200" cy="1"/>
            </a:xfrm>
            <a:prstGeom prst="line">
              <a:avLst/>
            </a:prstGeom>
            <a:ln w="9525" cap="flat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13" name="Line 29"/>
            <p:cNvSpPr/>
            <p:nvPr/>
          </p:nvSpPr>
          <p:spPr>
            <a:xfrm rot="-5400000" flipH="1">
              <a:off x="3237" y="2538"/>
              <a:ext cx="791" cy="1"/>
            </a:xfrm>
            <a:prstGeom prst="line">
              <a:avLst/>
            </a:prstGeom>
            <a:ln w="9525" cap="flat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14" name="Line 30"/>
            <p:cNvSpPr/>
            <p:nvPr/>
          </p:nvSpPr>
          <p:spPr>
            <a:xfrm rot="-10800000" flipH="1">
              <a:off x="3465" y="2543"/>
              <a:ext cx="167" cy="1"/>
            </a:xfrm>
            <a:prstGeom prst="line">
              <a:avLst/>
            </a:prstGeom>
            <a:ln w="9525" cap="flat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15" name="Line 31"/>
            <p:cNvSpPr/>
            <p:nvPr/>
          </p:nvSpPr>
          <p:spPr>
            <a:xfrm rot="-10800000" flipH="1">
              <a:off x="3644" y="2149"/>
              <a:ext cx="200" cy="1"/>
            </a:xfrm>
            <a:prstGeom prst="line">
              <a:avLst/>
            </a:prstGeom>
            <a:ln w="9525" cap="flat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16" name="AutoShape 32"/>
            <p:cNvSpPr/>
            <p:nvPr/>
          </p:nvSpPr>
          <p:spPr>
            <a:xfrm rot="5400000" flipV="1">
              <a:off x="3191" y="2490"/>
              <a:ext cx="786" cy="118"/>
            </a:xfrm>
            <a:prstGeom prst="triangle">
              <a:avLst>
                <a:gd name="adj" fmla="val 50000"/>
              </a:avLst>
            </a:prstGeom>
            <a:noFill/>
            <a:ln w="9525">
              <a:noFill/>
            </a:ln>
          </p:spPr>
          <p:txBody>
            <a:bodyPr anchor="ctr"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17" name="Rectangle 33"/>
            <p:cNvSpPr/>
            <p:nvPr/>
          </p:nvSpPr>
          <p:spPr>
            <a:xfrm rot="10800000">
              <a:off x="3852" y="1806"/>
              <a:ext cx="4456" cy="623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18" name="Line 34"/>
            <p:cNvSpPr/>
            <p:nvPr/>
          </p:nvSpPr>
          <p:spPr>
            <a:xfrm rot="-10800000" flipH="1">
              <a:off x="3644" y="2940"/>
              <a:ext cx="200" cy="1"/>
            </a:xfrm>
            <a:prstGeom prst="line">
              <a:avLst/>
            </a:prstGeom>
            <a:ln w="9525" cap="flat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19" name="Line 35"/>
            <p:cNvSpPr/>
            <p:nvPr/>
          </p:nvSpPr>
          <p:spPr>
            <a:xfrm rot="-5400000" flipH="1">
              <a:off x="3237" y="4356"/>
              <a:ext cx="791" cy="1"/>
            </a:xfrm>
            <a:prstGeom prst="line">
              <a:avLst/>
            </a:prstGeom>
            <a:ln w="9525" cap="flat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20" name="Line 36"/>
            <p:cNvSpPr/>
            <p:nvPr/>
          </p:nvSpPr>
          <p:spPr>
            <a:xfrm rot="-10800000" flipH="1">
              <a:off x="3465" y="4360"/>
              <a:ext cx="167" cy="1"/>
            </a:xfrm>
            <a:prstGeom prst="line">
              <a:avLst/>
            </a:prstGeom>
            <a:ln w="9525" cap="flat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21" name="Line 37"/>
            <p:cNvSpPr/>
            <p:nvPr/>
          </p:nvSpPr>
          <p:spPr>
            <a:xfrm rot="-10800000" flipH="1">
              <a:off x="3644" y="3966"/>
              <a:ext cx="200" cy="1"/>
            </a:xfrm>
            <a:prstGeom prst="line">
              <a:avLst/>
            </a:prstGeom>
            <a:ln w="9525" cap="flat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22" name="AutoShape 38"/>
            <p:cNvSpPr/>
            <p:nvPr/>
          </p:nvSpPr>
          <p:spPr>
            <a:xfrm rot="5400000" flipV="1">
              <a:off x="3185" y="4299"/>
              <a:ext cx="786" cy="119"/>
            </a:xfrm>
            <a:prstGeom prst="triangle">
              <a:avLst>
                <a:gd name="adj" fmla="val 50000"/>
              </a:avLst>
            </a:prstGeom>
            <a:noFill/>
            <a:ln w="9525">
              <a:noFill/>
            </a:ln>
          </p:spPr>
          <p:txBody>
            <a:bodyPr anchor="ctr"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23" name="Rectangle 39"/>
            <p:cNvSpPr/>
            <p:nvPr/>
          </p:nvSpPr>
          <p:spPr>
            <a:xfrm rot="10800000">
              <a:off x="3852" y="3623"/>
              <a:ext cx="4456" cy="623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24" name="Rectangle 40"/>
            <p:cNvSpPr/>
            <p:nvPr/>
          </p:nvSpPr>
          <p:spPr>
            <a:xfrm rot="10800000">
              <a:off x="3852" y="4416"/>
              <a:ext cx="4456" cy="624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25" name="Line 41"/>
            <p:cNvSpPr/>
            <p:nvPr/>
          </p:nvSpPr>
          <p:spPr>
            <a:xfrm rot="-10800000" flipH="1">
              <a:off x="3644" y="4758"/>
              <a:ext cx="200" cy="1"/>
            </a:xfrm>
            <a:prstGeom prst="line">
              <a:avLst/>
            </a:prstGeom>
            <a:ln w="9525" cap="flat" cmpd="sng">
              <a:solidFill>
                <a:srgbClr val="808080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26" name="Rectangle 42"/>
            <p:cNvSpPr/>
            <p:nvPr/>
          </p:nvSpPr>
          <p:spPr>
            <a:xfrm rot="10800000">
              <a:off x="2127" y="3871"/>
              <a:ext cx="1320" cy="321"/>
            </a:xfrm>
            <a:prstGeom prst="rect">
              <a:avLst/>
            </a:prstGeom>
            <a:solidFill>
              <a:schemeClr val="accent2">
                <a:lumMod val="60000"/>
                <a:lumOff val="40000"/>
                <a:alpha val="90000"/>
              </a:schemeClr>
            </a:solidFill>
            <a:ln w="9525">
              <a:noFill/>
            </a:ln>
          </p:spPr>
          <p:txBody>
            <a:bodyPr anchor="ctr"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28" name="Rectangle 44"/>
            <p:cNvSpPr/>
            <p:nvPr/>
          </p:nvSpPr>
          <p:spPr>
            <a:xfrm>
              <a:off x="3904" y="56"/>
              <a:ext cx="3172" cy="45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1000" dirty="0">
                  <a:latin typeface="Calibri" panose="020F0502020204030204" pitchFamily="34" charset="0"/>
                  <a:ea typeface="微软雅黑" panose="020B0503020204020204" pitchFamily="34" charset="-122"/>
                </a:rPr>
                <a:t>搜索引擎。百度搜狗谷歌等。</a:t>
              </a:r>
            </a:p>
            <a:p>
              <a:pPr>
                <a:buFont typeface="Arial" panose="020B0604020202020204" pitchFamily="34" charset="0"/>
                <a:buNone/>
              </a:pPr>
              <a:endPara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29" name="Rectangle 45"/>
            <p:cNvSpPr/>
            <p:nvPr/>
          </p:nvSpPr>
          <p:spPr>
            <a:xfrm>
              <a:off x="3904" y="836"/>
              <a:ext cx="3172" cy="45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1000" dirty="0">
                  <a:latin typeface="Calibri" panose="020F0502020204030204" pitchFamily="34" charset="0"/>
                  <a:ea typeface="微软雅黑" panose="020B0503020204020204" pitchFamily="34" charset="-122"/>
                </a:rPr>
                <a:t>专业性网站。昵图网、中国素材网、站酷、素材中国等。</a:t>
              </a:r>
            </a:p>
            <a:p>
              <a:pPr>
                <a:buFont typeface="Arial" panose="020B0604020202020204" pitchFamily="34" charset="0"/>
                <a:buNone/>
              </a:pPr>
              <a:endPara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30" name="Rectangle 46"/>
            <p:cNvSpPr/>
            <p:nvPr/>
          </p:nvSpPr>
          <p:spPr>
            <a:xfrm>
              <a:off x="3904" y="1862"/>
              <a:ext cx="3172" cy="45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1000" dirty="0">
                  <a:latin typeface="Adobe Gothic Std B" pitchFamily="34" charset="-128"/>
                  <a:ea typeface="黑体" panose="02010609060101010101" pitchFamily="49" charset="-122"/>
                </a:rPr>
                <a:t>数字化学习平台。如教育技术公开课网站</a:t>
              </a:r>
              <a:r>
                <a:rPr lang="zh-CN" altLang="en-US" sz="1000" dirty="0">
                  <a:latin typeface="Adobe 仿宋 Std R" pitchFamily="18" charset="-122"/>
                  <a:ea typeface="Adobe 仿宋 Std R" pitchFamily="18" charset="-122"/>
                </a:rPr>
                <a:t>kc.etthink.com等。</a:t>
              </a:r>
            </a:p>
            <a:p>
              <a:pPr>
                <a:buFont typeface="Arial" panose="020B0604020202020204" pitchFamily="34" charset="0"/>
                <a:buNone/>
              </a:pPr>
              <a:endPara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31" name="Rectangle 47"/>
            <p:cNvSpPr/>
            <p:nvPr/>
          </p:nvSpPr>
          <p:spPr>
            <a:xfrm rot="10800000">
              <a:off x="3852" y="2597"/>
              <a:ext cx="4456" cy="623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 w="9525" cap="flat" cmpd="sng">
              <a:solidFill>
                <a:srgbClr val="C0C0C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32" name="Rectangle 48"/>
            <p:cNvSpPr/>
            <p:nvPr/>
          </p:nvSpPr>
          <p:spPr>
            <a:xfrm>
              <a:off x="3904" y="2642"/>
              <a:ext cx="3172" cy="45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1000" dirty="0">
                  <a:latin typeface="Calibri" panose="020F0502020204030204" pitchFamily="34" charset="0"/>
                  <a:ea typeface="微软雅黑" panose="020B0503020204020204" pitchFamily="34" charset="-122"/>
                </a:rPr>
                <a:t>图书馆、老师推荐等。</a:t>
              </a:r>
            </a:p>
            <a:p>
              <a:pPr>
                <a:buFont typeface="Arial" panose="020B0604020202020204" pitchFamily="34" charset="0"/>
                <a:buNone/>
              </a:pPr>
              <a:endPara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33" name="Rectangle 49"/>
            <p:cNvSpPr/>
            <p:nvPr/>
          </p:nvSpPr>
          <p:spPr>
            <a:xfrm>
              <a:off x="3904" y="3679"/>
              <a:ext cx="3172" cy="45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1000" dirty="0">
                  <a:latin typeface="Calibri" panose="020F0502020204030204" pitchFamily="34" charset="0"/>
                  <a:ea typeface="微软雅黑" panose="020B0503020204020204" pitchFamily="34" charset="-122"/>
                </a:rPr>
                <a:t>主动和朋友交流资源。</a:t>
              </a:r>
            </a:p>
            <a:p>
              <a:pPr>
                <a:buFont typeface="Arial" panose="020B0604020202020204" pitchFamily="34" charset="0"/>
                <a:buNone/>
              </a:pPr>
              <a:endPara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34" name="Rectangle 50"/>
            <p:cNvSpPr/>
            <p:nvPr/>
          </p:nvSpPr>
          <p:spPr>
            <a:xfrm>
              <a:off x="3904" y="4460"/>
              <a:ext cx="3172" cy="45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1000" dirty="0">
                  <a:latin typeface="Calibri" panose="020F0502020204030204" pitchFamily="34" charset="0"/>
                  <a:ea typeface="微软雅黑" panose="020B0503020204020204" pitchFamily="34" charset="-122"/>
                </a:rPr>
                <a:t>朋友推荐。</a:t>
              </a:r>
            </a:p>
            <a:p>
              <a:pPr>
                <a:buFont typeface="Arial" panose="020B0604020202020204" pitchFamily="34" charset="0"/>
                <a:buNone/>
              </a:pPr>
              <a:endPara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35" name="Rectangle 51"/>
            <p:cNvSpPr/>
            <p:nvPr/>
          </p:nvSpPr>
          <p:spPr>
            <a:xfrm rot="10800000">
              <a:off x="2127" y="2057"/>
              <a:ext cx="1320" cy="321"/>
            </a:xfrm>
            <a:prstGeom prst="rect">
              <a:avLst/>
            </a:prstGeom>
            <a:solidFill>
              <a:schemeClr val="accent2">
                <a:lumMod val="60000"/>
                <a:lumOff val="40000"/>
                <a:alpha val="80000"/>
              </a:schemeClr>
            </a:solidFill>
            <a:ln w="9525">
              <a:noFill/>
            </a:ln>
          </p:spPr>
          <p:txBody>
            <a:bodyPr anchor="ctr"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36" name="Rectangle 52"/>
            <p:cNvSpPr/>
            <p:nvPr/>
          </p:nvSpPr>
          <p:spPr>
            <a:xfrm rot="10800000">
              <a:off x="2127" y="258"/>
              <a:ext cx="1320" cy="321"/>
            </a:xfrm>
            <a:prstGeom prst="rect">
              <a:avLst/>
            </a:prstGeom>
            <a:solidFill>
              <a:schemeClr val="accent2">
                <a:lumMod val="40000"/>
                <a:lumOff val="60000"/>
                <a:alpha val="80000"/>
              </a:schemeClr>
            </a:solidFill>
            <a:ln w="9525">
              <a:noFill/>
            </a:ln>
          </p:spPr>
          <p:txBody>
            <a:bodyPr anchor="ctr"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37" name="Rectangle 53"/>
            <p:cNvSpPr/>
            <p:nvPr/>
          </p:nvSpPr>
          <p:spPr>
            <a:xfrm rot="10800000">
              <a:off x="0" y="1830"/>
              <a:ext cx="1557" cy="322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38" name="Rectangle 54"/>
            <p:cNvSpPr/>
            <p:nvPr/>
          </p:nvSpPr>
          <p:spPr>
            <a:xfrm rot="10800000">
              <a:off x="3852" y="0"/>
              <a:ext cx="4456" cy="355"/>
            </a:xfrm>
            <a:prstGeom prst="rect">
              <a:avLst/>
            </a:prstGeom>
            <a:gradFill rotWithShape="1">
              <a:gsLst>
                <a:gs pos="0">
                  <a:srgbClr val="FFFFFF">
                    <a:alpha val="0"/>
                  </a:srgbClr>
                </a:gs>
                <a:gs pos="100000">
                  <a:srgbClr val="FFFFFF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anchor="ctr"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39" name="Rectangle 55"/>
            <p:cNvSpPr/>
            <p:nvPr/>
          </p:nvSpPr>
          <p:spPr>
            <a:xfrm rot="10800000">
              <a:off x="3852" y="791"/>
              <a:ext cx="4456" cy="355"/>
            </a:xfrm>
            <a:prstGeom prst="rect">
              <a:avLst/>
            </a:prstGeom>
            <a:gradFill rotWithShape="1">
              <a:gsLst>
                <a:gs pos="0">
                  <a:srgbClr val="FFFFFF">
                    <a:alpha val="0"/>
                  </a:srgbClr>
                </a:gs>
                <a:gs pos="100000">
                  <a:srgbClr val="FFFFFF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anchor="ctr"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40" name="Rectangle 56"/>
            <p:cNvSpPr/>
            <p:nvPr/>
          </p:nvSpPr>
          <p:spPr>
            <a:xfrm rot="10800000">
              <a:off x="3852" y="1806"/>
              <a:ext cx="4456" cy="355"/>
            </a:xfrm>
            <a:prstGeom prst="rect">
              <a:avLst/>
            </a:prstGeom>
            <a:gradFill rotWithShape="1">
              <a:gsLst>
                <a:gs pos="0">
                  <a:srgbClr val="FFFFFF">
                    <a:alpha val="0"/>
                  </a:srgbClr>
                </a:gs>
                <a:gs pos="100000">
                  <a:srgbClr val="FFFFFF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anchor="ctr"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41" name="Rectangle 57"/>
            <p:cNvSpPr/>
            <p:nvPr/>
          </p:nvSpPr>
          <p:spPr>
            <a:xfrm rot="10800000">
              <a:off x="3852" y="3623"/>
              <a:ext cx="4456" cy="355"/>
            </a:xfrm>
            <a:prstGeom prst="rect">
              <a:avLst/>
            </a:prstGeom>
            <a:gradFill rotWithShape="1">
              <a:gsLst>
                <a:gs pos="0">
                  <a:srgbClr val="FFFFFF">
                    <a:alpha val="0"/>
                  </a:srgbClr>
                </a:gs>
                <a:gs pos="100000">
                  <a:srgbClr val="FFFFFF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anchor="ctr"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42" name="Rectangle 58"/>
            <p:cNvSpPr/>
            <p:nvPr/>
          </p:nvSpPr>
          <p:spPr>
            <a:xfrm rot="10800000">
              <a:off x="3852" y="4415"/>
              <a:ext cx="4456" cy="355"/>
            </a:xfrm>
            <a:prstGeom prst="rect">
              <a:avLst/>
            </a:prstGeom>
            <a:gradFill rotWithShape="1">
              <a:gsLst>
                <a:gs pos="0">
                  <a:srgbClr val="FFFFFF">
                    <a:alpha val="0"/>
                  </a:srgbClr>
                </a:gs>
                <a:gs pos="100000">
                  <a:srgbClr val="FFFFFF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anchor="ctr"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43" name="Rectangle 59"/>
            <p:cNvSpPr/>
            <p:nvPr/>
          </p:nvSpPr>
          <p:spPr>
            <a:xfrm rot="10800000">
              <a:off x="3852" y="2599"/>
              <a:ext cx="4456" cy="356"/>
            </a:xfrm>
            <a:prstGeom prst="rect">
              <a:avLst/>
            </a:prstGeom>
            <a:gradFill rotWithShape="1">
              <a:gsLst>
                <a:gs pos="0">
                  <a:srgbClr val="FFFFFF">
                    <a:alpha val="0"/>
                  </a:srgbClr>
                </a:gs>
                <a:gs pos="100000">
                  <a:srgbClr val="FFFFFF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 anchor="ctr"/>
            <a:lstStyle/>
            <a:p>
              <a:pPr>
                <a:buFont typeface="Arial" panose="020B0604020202020204" pitchFamily="34" charset="0"/>
                <a:buNone/>
              </a:pPr>
              <a:endParaRPr lang="zh-CN" altLang="en-US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44" name="Rectangle 60"/>
            <p:cNvSpPr/>
            <p:nvPr/>
          </p:nvSpPr>
          <p:spPr>
            <a:xfrm>
              <a:off x="2090" y="553"/>
              <a:ext cx="1602" cy="8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1600" b="1" dirty="0">
                  <a:solidFill>
                    <a:srgbClr val="86B818"/>
                  </a:solidFill>
                  <a:latin typeface="Calibri" panose="020F0502020204030204" pitchFamily="34" charset="0"/>
                  <a:ea typeface="微软雅黑" panose="020B0503020204020204" pitchFamily="34" charset="-122"/>
                </a:rPr>
                <a:t> 网络</a:t>
              </a:r>
            </a:p>
            <a:p>
              <a:pPr>
                <a:buFont typeface="Arial" panose="020B0604020202020204" pitchFamily="34" charset="0"/>
                <a:buNone/>
              </a:pPr>
              <a:endPara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45" name="Rectangle 61"/>
            <p:cNvSpPr/>
            <p:nvPr/>
          </p:nvSpPr>
          <p:spPr>
            <a:xfrm>
              <a:off x="2015" y="2293"/>
              <a:ext cx="1602" cy="8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1600" b="1" dirty="0">
                  <a:solidFill>
                    <a:srgbClr val="86B818"/>
                  </a:solidFill>
                  <a:latin typeface="Calibri" panose="020F0502020204030204" pitchFamily="34" charset="0"/>
                  <a:ea typeface="微软雅黑" panose="020B0503020204020204" pitchFamily="34" charset="-122"/>
                </a:rPr>
                <a:t>校内资源</a:t>
              </a:r>
            </a:p>
            <a:p>
              <a:pPr>
                <a:buFont typeface="Arial" panose="020B0604020202020204" pitchFamily="34" charset="0"/>
                <a:buNone/>
              </a:pPr>
              <a:endParaRPr lang="zh-CN" altLang="en-US" sz="1600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6446" name="Rectangle 62"/>
            <p:cNvSpPr/>
            <p:nvPr/>
          </p:nvSpPr>
          <p:spPr>
            <a:xfrm>
              <a:off x="2075" y="4153"/>
              <a:ext cx="1602" cy="86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/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1600" b="1" dirty="0">
                  <a:solidFill>
                    <a:srgbClr val="86B818"/>
                  </a:solidFill>
                  <a:latin typeface="Calibri" panose="020F0502020204030204" pitchFamily="34" charset="0"/>
                  <a:ea typeface="微软雅黑" panose="020B0503020204020204" pitchFamily="34" charset="-122"/>
                </a:rPr>
                <a:t> 社交</a:t>
              </a:r>
            </a:p>
          </p:txBody>
        </p:sp>
      </p:grpSp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6pic_768387_b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78125" y="77470"/>
            <a:ext cx="12492355" cy="7009130"/>
          </a:xfrm>
          <a:prstGeom prst="rect">
            <a:avLst/>
          </a:prstGeom>
        </p:spPr>
      </p:pic>
      <p:grpSp>
        <p:nvGrpSpPr>
          <p:cNvPr id="54" name="组合 53"/>
          <p:cNvGrpSpPr/>
          <p:nvPr/>
        </p:nvGrpSpPr>
        <p:grpSpPr>
          <a:xfrm>
            <a:off x="-35560" y="1717675"/>
            <a:ext cx="7674610" cy="5146040"/>
            <a:chOff x="2942" y="1175"/>
            <a:chExt cx="12086" cy="8104"/>
          </a:xfrm>
        </p:grpSpPr>
        <p:grpSp>
          <p:nvGrpSpPr>
            <p:cNvPr id="55" name="Group 14"/>
            <p:cNvGrpSpPr/>
            <p:nvPr/>
          </p:nvGrpSpPr>
          <p:grpSpPr>
            <a:xfrm>
              <a:off x="2942" y="1175"/>
              <a:ext cx="10900" cy="6915"/>
              <a:chOff x="0" y="0"/>
              <a:chExt cx="10560" cy="6915"/>
            </a:xfrm>
          </p:grpSpPr>
          <p:sp>
            <p:nvSpPr>
              <p:cNvPr id="56" name="AutoShape 15"/>
              <p:cNvSpPr/>
              <p:nvPr/>
            </p:nvSpPr>
            <p:spPr>
              <a:xfrm>
                <a:off x="6960" y="2715"/>
                <a:ext cx="3600" cy="4200"/>
              </a:xfrm>
              <a:prstGeom prst="roundRect">
                <a:avLst>
                  <a:gd name="adj" fmla="val 16667"/>
                </a:avLst>
              </a:prstGeom>
              <a:noFill/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ctr" eaLnBrk="0" hangingPunct="0">
                  <a:buFont typeface="Arial" panose="020B0604020202020204" pitchFamily="34" charset="0"/>
                  <a:buNone/>
                </a:pPr>
                <a:endParaRPr lang="zh-CN" altLang="en-US" dirty="0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7" name="AutoShape 16"/>
              <p:cNvSpPr/>
              <p:nvPr/>
            </p:nvSpPr>
            <p:spPr>
              <a:xfrm>
                <a:off x="0" y="2715"/>
                <a:ext cx="3600" cy="4200"/>
              </a:xfrm>
              <a:prstGeom prst="roundRect">
                <a:avLst>
                  <a:gd name="adj" fmla="val 16667"/>
                </a:avLst>
              </a:prstGeom>
              <a:noFill/>
              <a:ln w="381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algn="ctr" eaLnBrk="0" hangingPunct="0">
                  <a:buFont typeface="Arial" panose="020B0604020202020204" pitchFamily="34" charset="0"/>
                  <a:buNone/>
                </a:pPr>
                <a:endParaRPr lang="zh-CN" altLang="en-US" dirty="0">
                  <a:latin typeface="Verdana" panose="020B060403050404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8" name="Text Box 17"/>
              <p:cNvSpPr txBox="1"/>
              <p:nvPr/>
            </p:nvSpPr>
            <p:spPr>
              <a:xfrm>
                <a:off x="150" y="3030"/>
                <a:ext cx="3210" cy="106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 eaLnBrk="0" hangingPunct="0">
                  <a:buFont typeface="Arial" panose="020B0604020202020204" pitchFamily="34" charset="0"/>
                  <a:buNone/>
                </a:pPr>
                <a:r>
                  <a:rPr lang="zh-CN" altLang="en-US" sz="2000" b="1" dirty="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        书籍</a:t>
                </a:r>
                <a:endParaRPr lang="en-US" altLang="zh-CN" sz="2000" b="1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  <a:p>
                <a:pPr eaLnBrk="0" hangingPunct="0">
                  <a:buFont typeface="Arial" panose="020B0604020202020204" pitchFamily="34" charset="0"/>
                  <a:buNone/>
                </a:pPr>
                <a:r>
                  <a:rPr lang="en-US" altLang="zh-CN" dirty="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 </a:t>
                </a:r>
                <a:endParaRPr lang="zh-CN" altLang="en-US" sz="1400" b="1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9" name="未知"/>
              <p:cNvSpPr/>
              <p:nvPr/>
            </p:nvSpPr>
            <p:spPr>
              <a:xfrm>
                <a:off x="3275" y="2563"/>
                <a:ext cx="1423" cy="1955"/>
              </a:xfrm>
              <a:custGeom>
                <a:avLst/>
                <a:gdLst/>
                <a:ahLst/>
                <a:cxnLst>
                  <a:cxn ang="0">
                    <a:pos x="4583225" y="0"/>
                  </a:cxn>
                  <a:cxn ang="0">
                    <a:pos x="4567781" y="699197"/>
                  </a:cxn>
                  <a:cxn ang="0">
                    <a:pos x="4490070" y="1354920"/>
                  </a:cxn>
                  <a:cxn ang="0">
                    <a:pos x="4361181" y="1961838"/>
                  </a:cxn>
                  <a:cxn ang="0">
                    <a:pos x="4157690" y="2523961"/>
                  </a:cxn>
                  <a:cxn ang="0">
                    <a:pos x="3904683" y="3036529"/>
                  </a:cxn>
                  <a:cxn ang="0">
                    <a:pos x="3572309" y="3503818"/>
                  </a:cxn>
                  <a:cxn ang="0">
                    <a:pos x="3175805" y="3957621"/>
                  </a:cxn>
                  <a:cxn ang="0">
                    <a:pos x="2701654" y="4361260"/>
                  </a:cxn>
                  <a:cxn ang="0">
                    <a:pos x="2131924" y="4749587"/>
                  </a:cxn>
                  <a:cxn ang="0">
                    <a:pos x="1484837" y="5108655"/>
                  </a:cxn>
                  <a:cxn ang="0">
                    <a:pos x="1484837" y="6215606"/>
                  </a:cxn>
                  <a:cxn ang="0">
                    <a:pos x="0" y="4001763"/>
                  </a:cxn>
                  <a:cxn ang="0">
                    <a:pos x="1484837" y="1789283"/>
                  </a:cxn>
                  <a:cxn ang="0">
                    <a:pos x="1484837" y="2896293"/>
                  </a:cxn>
                  <a:cxn ang="0">
                    <a:pos x="1771193" y="2867725"/>
                  </a:cxn>
                  <a:cxn ang="0">
                    <a:pos x="2087470" y="2771695"/>
                  </a:cxn>
                  <a:cxn ang="0">
                    <a:pos x="2419652" y="2616035"/>
                  </a:cxn>
                  <a:cxn ang="0">
                    <a:pos x="2750465" y="2412159"/>
                  </a:cxn>
                  <a:cxn ang="0">
                    <a:pos x="3098124" y="2181319"/>
                  </a:cxn>
                  <a:cxn ang="0">
                    <a:pos x="3414400" y="1916444"/>
                  </a:cxn>
                  <a:cxn ang="0">
                    <a:pos x="3729752" y="1620911"/>
                  </a:cxn>
                  <a:cxn ang="0">
                    <a:pos x="3997838" y="1294043"/>
                  </a:cxn>
                  <a:cxn ang="0">
                    <a:pos x="4235375" y="966586"/>
                  </a:cxn>
                  <a:cxn ang="0">
                    <a:pos x="4409801" y="638205"/>
                  </a:cxn>
                  <a:cxn ang="0">
                    <a:pos x="4534596" y="311529"/>
                  </a:cxn>
                  <a:cxn ang="0">
                    <a:pos x="4567781" y="0"/>
                  </a:cxn>
                  <a:cxn ang="0">
                    <a:pos x="4583225" y="0"/>
                  </a:cxn>
                </a:cxnLst>
                <a:rect l="0" t="0" r="0" b="0"/>
                <a:pathLst>
                  <a:path w="580" h="798">
                    <a:moveTo>
                      <a:pt x="580" y="0"/>
                    </a:moveTo>
                    <a:lnTo>
                      <a:pt x="578" y="90"/>
                    </a:lnTo>
                    <a:lnTo>
                      <a:pt x="568" y="174"/>
                    </a:lnTo>
                    <a:lnTo>
                      <a:pt x="552" y="252"/>
                    </a:lnTo>
                    <a:lnTo>
                      <a:pt x="526" y="324"/>
                    </a:lnTo>
                    <a:lnTo>
                      <a:pt x="494" y="390"/>
                    </a:lnTo>
                    <a:lnTo>
                      <a:pt x="452" y="450"/>
                    </a:lnTo>
                    <a:lnTo>
                      <a:pt x="402" y="508"/>
                    </a:lnTo>
                    <a:lnTo>
                      <a:pt x="342" y="560"/>
                    </a:lnTo>
                    <a:lnTo>
                      <a:pt x="270" y="610"/>
                    </a:lnTo>
                    <a:lnTo>
                      <a:pt x="188" y="656"/>
                    </a:lnTo>
                    <a:lnTo>
                      <a:pt x="188" y="798"/>
                    </a:lnTo>
                    <a:lnTo>
                      <a:pt x="0" y="514"/>
                    </a:lnTo>
                    <a:lnTo>
                      <a:pt x="188" y="230"/>
                    </a:lnTo>
                    <a:lnTo>
                      <a:pt x="188" y="372"/>
                    </a:lnTo>
                    <a:lnTo>
                      <a:pt x="224" y="368"/>
                    </a:lnTo>
                    <a:lnTo>
                      <a:pt x="264" y="356"/>
                    </a:lnTo>
                    <a:lnTo>
                      <a:pt x="306" y="336"/>
                    </a:lnTo>
                    <a:lnTo>
                      <a:pt x="348" y="310"/>
                    </a:lnTo>
                    <a:lnTo>
                      <a:pt x="392" y="280"/>
                    </a:lnTo>
                    <a:lnTo>
                      <a:pt x="432" y="246"/>
                    </a:lnTo>
                    <a:lnTo>
                      <a:pt x="472" y="208"/>
                    </a:lnTo>
                    <a:lnTo>
                      <a:pt x="506" y="166"/>
                    </a:lnTo>
                    <a:lnTo>
                      <a:pt x="536" y="124"/>
                    </a:lnTo>
                    <a:lnTo>
                      <a:pt x="558" y="82"/>
                    </a:lnTo>
                    <a:lnTo>
                      <a:pt x="574" y="40"/>
                    </a:lnTo>
                    <a:lnTo>
                      <a:pt x="578" y="0"/>
                    </a:lnTo>
                    <a:lnTo>
                      <a:pt x="58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accent2"/>
                  </a:gs>
                  <a:gs pos="100000">
                    <a:srgbClr val="D7908E"/>
                  </a:gs>
                </a:gsLst>
                <a:lin ang="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0" name="AutoShape 19"/>
              <p:cNvSpPr>
                <a:spLocks noChangeAspect="1" noTextEdit="1"/>
              </p:cNvSpPr>
              <p:nvPr/>
            </p:nvSpPr>
            <p:spPr>
              <a:xfrm flipH="1">
                <a:off x="5868" y="2558"/>
                <a:ext cx="1432" cy="196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/>
              <a:lstStyle/>
              <a:p>
                <a:pPr eaLnBrk="0" hangingPunct="0"/>
                <a:endParaRPr lang="zh-CN" altLang="en-US">
                  <a:latin typeface="Calibri" panose="020F050202020403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1" name="未知"/>
              <p:cNvSpPr/>
              <p:nvPr/>
            </p:nvSpPr>
            <p:spPr>
              <a:xfrm flipH="1">
                <a:off x="5878" y="2563"/>
                <a:ext cx="1422" cy="1955"/>
              </a:xfrm>
              <a:custGeom>
                <a:avLst/>
                <a:gdLst/>
                <a:ahLst/>
                <a:cxnLst>
                  <a:cxn ang="0">
                    <a:pos x="4551126" y="0"/>
                  </a:cxn>
                  <a:cxn ang="0">
                    <a:pos x="4535015" y="699197"/>
                  </a:cxn>
                  <a:cxn ang="0">
                    <a:pos x="4458382" y="1354920"/>
                  </a:cxn>
                  <a:cxn ang="0">
                    <a:pos x="4330007" y="1961838"/>
                  </a:cxn>
                  <a:cxn ang="0">
                    <a:pos x="4129361" y="2523961"/>
                  </a:cxn>
                  <a:cxn ang="0">
                    <a:pos x="3875825" y="3036529"/>
                  </a:cxn>
                  <a:cxn ang="0">
                    <a:pos x="3546846" y="3503818"/>
                  </a:cxn>
                  <a:cxn ang="0">
                    <a:pos x="3155467" y="3957621"/>
                  </a:cxn>
                  <a:cxn ang="0">
                    <a:pos x="2682699" y="4361260"/>
                  </a:cxn>
                  <a:cxn ang="0">
                    <a:pos x="2118679" y="4749587"/>
                  </a:cxn>
                  <a:cxn ang="0">
                    <a:pos x="1474925" y="5108655"/>
                  </a:cxn>
                  <a:cxn ang="0">
                    <a:pos x="1474925" y="6215606"/>
                  </a:cxn>
                  <a:cxn ang="0">
                    <a:pos x="0" y="4001763"/>
                  </a:cxn>
                  <a:cxn ang="0">
                    <a:pos x="1474925" y="1789283"/>
                  </a:cxn>
                  <a:cxn ang="0">
                    <a:pos x="1474925" y="2896293"/>
                  </a:cxn>
                  <a:cxn ang="0">
                    <a:pos x="1757266" y="2867725"/>
                  </a:cxn>
                  <a:cxn ang="0">
                    <a:pos x="2070219" y="2771695"/>
                  </a:cxn>
                  <a:cxn ang="0">
                    <a:pos x="2401015" y="2616035"/>
                  </a:cxn>
                  <a:cxn ang="0">
                    <a:pos x="2729995" y="2412159"/>
                  </a:cxn>
                  <a:cxn ang="0">
                    <a:pos x="3075551" y="2181319"/>
                  </a:cxn>
                  <a:cxn ang="0">
                    <a:pos x="3389173" y="1916444"/>
                  </a:cxn>
                  <a:cxn ang="0">
                    <a:pos x="3703881" y="1620911"/>
                  </a:cxn>
                  <a:cxn ang="0">
                    <a:pos x="3972735" y="1294043"/>
                  </a:cxn>
                  <a:cxn ang="0">
                    <a:pos x="4205994" y="966586"/>
                  </a:cxn>
                  <a:cxn ang="0">
                    <a:pos x="4378642" y="638205"/>
                  </a:cxn>
                  <a:cxn ang="0">
                    <a:pos x="4503717" y="311529"/>
                  </a:cxn>
                  <a:cxn ang="0">
                    <a:pos x="4535015" y="0"/>
                  </a:cxn>
                  <a:cxn ang="0">
                    <a:pos x="4551126" y="0"/>
                  </a:cxn>
                </a:cxnLst>
                <a:rect l="0" t="0" r="0" b="0"/>
                <a:pathLst>
                  <a:path w="580" h="798">
                    <a:moveTo>
                      <a:pt x="580" y="0"/>
                    </a:moveTo>
                    <a:lnTo>
                      <a:pt x="578" y="90"/>
                    </a:lnTo>
                    <a:lnTo>
                      <a:pt x="568" y="174"/>
                    </a:lnTo>
                    <a:lnTo>
                      <a:pt x="552" y="252"/>
                    </a:lnTo>
                    <a:lnTo>
                      <a:pt x="526" y="324"/>
                    </a:lnTo>
                    <a:lnTo>
                      <a:pt x="494" y="390"/>
                    </a:lnTo>
                    <a:lnTo>
                      <a:pt x="452" y="450"/>
                    </a:lnTo>
                    <a:lnTo>
                      <a:pt x="402" y="508"/>
                    </a:lnTo>
                    <a:lnTo>
                      <a:pt x="342" y="560"/>
                    </a:lnTo>
                    <a:lnTo>
                      <a:pt x="270" y="610"/>
                    </a:lnTo>
                    <a:lnTo>
                      <a:pt x="188" y="656"/>
                    </a:lnTo>
                    <a:lnTo>
                      <a:pt x="188" y="798"/>
                    </a:lnTo>
                    <a:lnTo>
                      <a:pt x="0" y="514"/>
                    </a:lnTo>
                    <a:lnTo>
                      <a:pt x="188" y="230"/>
                    </a:lnTo>
                    <a:lnTo>
                      <a:pt x="188" y="372"/>
                    </a:lnTo>
                    <a:lnTo>
                      <a:pt x="224" y="368"/>
                    </a:lnTo>
                    <a:lnTo>
                      <a:pt x="264" y="356"/>
                    </a:lnTo>
                    <a:lnTo>
                      <a:pt x="306" y="336"/>
                    </a:lnTo>
                    <a:lnTo>
                      <a:pt x="348" y="310"/>
                    </a:lnTo>
                    <a:lnTo>
                      <a:pt x="392" y="280"/>
                    </a:lnTo>
                    <a:lnTo>
                      <a:pt x="432" y="246"/>
                    </a:lnTo>
                    <a:lnTo>
                      <a:pt x="472" y="208"/>
                    </a:lnTo>
                    <a:lnTo>
                      <a:pt x="506" y="166"/>
                    </a:lnTo>
                    <a:lnTo>
                      <a:pt x="536" y="124"/>
                    </a:lnTo>
                    <a:lnTo>
                      <a:pt x="558" y="82"/>
                    </a:lnTo>
                    <a:lnTo>
                      <a:pt x="574" y="40"/>
                    </a:lnTo>
                    <a:lnTo>
                      <a:pt x="578" y="0"/>
                    </a:lnTo>
                    <a:lnTo>
                      <a:pt x="58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hlink"/>
                  </a:gs>
                  <a:gs pos="100000">
                    <a:srgbClr val="AEAEFF"/>
                  </a:gs>
                </a:gsLst>
                <a:lin ang="0" scaled="1"/>
                <a:tileRect/>
              </a:gradFill>
              <a:ln w="9525">
                <a:noFill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62" name="Group 21"/>
              <p:cNvGrpSpPr/>
              <p:nvPr/>
            </p:nvGrpSpPr>
            <p:grpSpPr>
              <a:xfrm>
                <a:off x="3000" y="0"/>
                <a:ext cx="4723" cy="2523"/>
                <a:chOff x="0" y="0"/>
                <a:chExt cx="1889" cy="1009"/>
              </a:xfrm>
            </p:grpSpPr>
            <p:grpSp>
              <p:nvGrpSpPr>
                <p:cNvPr id="63" name="Group 22"/>
                <p:cNvGrpSpPr/>
                <p:nvPr/>
              </p:nvGrpSpPr>
              <p:grpSpPr>
                <a:xfrm>
                  <a:off x="0" y="90"/>
                  <a:ext cx="1889" cy="919"/>
                  <a:chOff x="0" y="0"/>
                  <a:chExt cx="1926" cy="937"/>
                </a:xfrm>
              </p:grpSpPr>
              <p:sp>
                <p:nvSpPr>
                  <p:cNvPr id="64" name="Oval 23"/>
                  <p:cNvSpPr/>
                  <p:nvPr/>
                </p:nvSpPr>
                <p:spPr>
                  <a:xfrm>
                    <a:off x="21" y="30"/>
                    <a:ext cx="1905" cy="907"/>
                  </a:xfrm>
                  <a:prstGeom prst="ellipse">
                    <a:avLst/>
                  </a:prstGeom>
                  <a:solidFill>
                    <a:schemeClr val="tx2">
                      <a:lumMod val="20000"/>
                      <a:lumOff val="80000"/>
                      <a:alpha val="70000"/>
                    </a:schemeClr>
                  </a:solidFill>
                  <a:ln w="9525">
                    <a:noFill/>
                  </a:ln>
                </p:spPr>
                <p:txBody>
                  <a:bodyPr wrap="none" anchor="ctr"/>
                  <a:lstStyle/>
                  <a:p>
                    <a:pPr>
                      <a:buFont typeface="Arial" panose="020B0604020202020204" pitchFamily="34" charset="0"/>
                      <a:buNone/>
                    </a:pPr>
                    <a:endParaRPr lang="zh-CN" altLang="en-US" dirty="0">
                      <a:latin typeface="Calibri" panose="020F0502020204030204" pitchFamily="34" charset="0"/>
                      <a:ea typeface="宋体" panose="02010600030101010101" pitchFamily="2" charset="-122"/>
                    </a:endParaRPr>
                  </a:p>
                </p:txBody>
              </p:sp>
              <p:sp>
                <p:nvSpPr>
                  <p:cNvPr id="65" name="Oval 24"/>
                  <p:cNvSpPr/>
                  <p:nvPr/>
                </p:nvSpPr>
                <p:spPr>
                  <a:xfrm>
                    <a:off x="0" y="0"/>
                    <a:ext cx="1905" cy="907"/>
                  </a:xfrm>
                  <a:prstGeom prst="ellipse">
                    <a:avLst/>
                  </a:prstGeom>
                  <a:solidFill>
                    <a:schemeClr val="tx2">
                      <a:lumMod val="20000"/>
                      <a:lumOff val="80000"/>
                      <a:alpha val="70000"/>
                    </a:schemeClr>
                  </a:solidFill>
                  <a:ln w="9525">
                    <a:noFill/>
                  </a:ln>
                </p:spPr>
                <p:txBody>
                  <a:bodyPr wrap="none" anchor="ctr"/>
                  <a:lstStyle/>
                  <a:p>
                    <a:pPr>
                      <a:buFont typeface="Arial" panose="020B0604020202020204" pitchFamily="34" charset="0"/>
                      <a:buNone/>
                    </a:pPr>
                    <a:endParaRPr lang="zh-CN" altLang="en-US" dirty="0">
                      <a:latin typeface="Calibri" panose="020F0502020204030204" pitchFamily="34" charset="0"/>
                      <a:ea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66" name="Oval 25"/>
                <p:cNvSpPr/>
                <p:nvPr/>
              </p:nvSpPr>
              <p:spPr>
                <a:xfrm>
                  <a:off x="89" y="0"/>
                  <a:ext cx="1691" cy="845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  <a:alpha val="70000"/>
                  </a:schemeClr>
                </a:solidFill>
                <a:ln w="9525">
                  <a:noFill/>
                </a:ln>
              </p:spPr>
              <p:txBody>
                <a:bodyPr vert="eaVert" wrap="none" anchor="ctr"/>
                <a:lstStyle/>
                <a:p>
                  <a:pPr>
                    <a:buFont typeface="Arial" panose="020B0604020202020204" pitchFamily="34" charset="0"/>
                    <a:buNone/>
                  </a:pPr>
                  <a:endParaRPr lang="zh-CN" altLang="en-US" dirty="0">
                    <a:latin typeface="Calibri" panose="020F050202020403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67" name="Oval 26"/>
                <p:cNvSpPr/>
                <p:nvPr/>
              </p:nvSpPr>
              <p:spPr>
                <a:xfrm>
                  <a:off x="111" y="5"/>
                  <a:ext cx="1650" cy="824"/>
                </a:xfrm>
                <a:prstGeom prst="ellipse">
                  <a:avLst/>
                </a:prstGeom>
                <a:solidFill>
                  <a:schemeClr val="accent2">
                    <a:lumMod val="20000"/>
                    <a:lumOff val="80000"/>
                    <a:alpha val="70000"/>
                  </a:schemeClr>
                </a:solidFill>
                <a:ln w="9525">
                  <a:noFill/>
                </a:ln>
              </p:spPr>
              <p:txBody>
                <a:bodyPr vert="eaVert" wrap="none" anchor="ctr"/>
                <a:lstStyle/>
                <a:p>
                  <a:pPr>
                    <a:buFont typeface="Arial" panose="020B0604020202020204" pitchFamily="34" charset="0"/>
                    <a:buNone/>
                  </a:pPr>
                  <a:endParaRPr lang="zh-CN" altLang="en-US" dirty="0">
                    <a:latin typeface="Calibri" panose="020F050202020403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68" name="Oval 27"/>
                <p:cNvSpPr/>
                <p:nvPr/>
              </p:nvSpPr>
              <p:spPr>
                <a:xfrm>
                  <a:off x="128" y="13"/>
                  <a:ext cx="1570" cy="770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  <a:alpha val="70000"/>
                  </a:schemeClr>
                </a:solidFill>
                <a:ln w="9525">
                  <a:noFill/>
                </a:ln>
              </p:spPr>
              <p:txBody>
                <a:bodyPr vert="eaVert" wrap="none" anchor="ctr"/>
                <a:lstStyle/>
                <a:p>
                  <a:pPr>
                    <a:buFont typeface="Arial" panose="020B0604020202020204" pitchFamily="34" charset="0"/>
                    <a:buNone/>
                  </a:pPr>
                  <a:endParaRPr lang="zh-CN" altLang="en-US" dirty="0">
                    <a:latin typeface="Calibri" panose="020F0502020204030204" pitchFamily="34" charset="0"/>
                    <a:ea typeface="宋体" panose="02010600030101010101" pitchFamily="2" charset="-122"/>
                  </a:endParaRPr>
                </a:p>
              </p:txBody>
            </p:sp>
          </p:grpSp>
          <p:sp>
            <p:nvSpPr>
              <p:cNvPr id="69" name="Text Box 29"/>
              <p:cNvSpPr txBox="1"/>
              <p:nvPr/>
            </p:nvSpPr>
            <p:spPr>
              <a:xfrm>
                <a:off x="4345" y="694"/>
                <a:ext cx="2147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  <a:scene3d>
                  <a:camera prst="orthographicFront"/>
                  <a:lightRig rig="threePt" dir="t"/>
                </a:scene3d>
              </a:bodyPr>
              <a:lstStyle/>
              <a:p>
                <a:pPr algn="ctr" eaLnBrk="0" hangingPunct="0">
                  <a:buFont typeface="Arial" panose="020B0604020202020204" pitchFamily="34" charset="0"/>
                  <a:buNone/>
                </a:pPr>
                <a:r>
                  <a:rPr lang="zh-CN" altLang="en-US" sz="2400" b="1" dirty="0">
                    <a:ln w="12700">
                      <a:solidFill>
                        <a:schemeClr val="accent1"/>
                      </a:solidFill>
                      <a:prstDash val="solid"/>
                    </a:ln>
                    <a:pattFill prst="pct50">
                      <a:fgClr>
                        <a:schemeClr val="accent1"/>
                      </a:fgClr>
                      <a:bgClr>
                        <a:schemeClr val="accent1">
                          <a:lumMod val="20000"/>
                          <a:lumOff val="80000"/>
                        </a:schemeClr>
                      </a:bgClr>
                    </a:pattFill>
                    <a:effectLst>
                      <a:outerShdw dist="38100" dir="2640000" algn="bl" rotWithShape="0">
                        <a:schemeClr val="accent1"/>
                      </a:outerShdw>
                    </a:effectLst>
                    <a:latin typeface="Meiryo UI" panose="020B0604030504040204" pitchFamily="34" charset="-128"/>
                  </a:rPr>
                  <a:t>我的推荐</a:t>
                </a:r>
              </a:p>
            </p:txBody>
          </p:sp>
          <p:sp>
            <p:nvSpPr>
              <p:cNvPr id="70" name="Text Box 30"/>
              <p:cNvSpPr txBox="1"/>
              <p:nvPr/>
            </p:nvSpPr>
            <p:spPr>
              <a:xfrm>
                <a:off x="7320" y="3075"/>
                <a:ext cx="3210" cy="19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>
                <a:spAutoFit/>
              </a:bodyPr>
              <a:lstStyle/>
              <a:p>
                <a:pPr eaLnBrk="0" hangingPunct="0">
                  <a:buFont typeface="Arial" panose="020B0604020202020204" pitchFamily="34" charset="0"/>
                  <a:buNone/>
                </a:pPr>
                <a:r>
                  <a:rPr lang="zh-CN" altLang="en-US" sz="2000" b="1" dirty="0">
                    <a:solidFill>
                      <a:srgbClr val="000000"/>
                    </a:solidFill>
                    <a:latin typeface="Arial" panose="020B0604020202020204" pitchFamily="34" charset="0"/>
                    <a:ea typeface="宋体" panose="02010600030101010101" pitchFamily="2" charset="-122"/>
                  </a:rPr>
                  <a:t>  </a:t>
                </a:r>
                <a:endParaRPr lang="en-US" altLang="zh-CN" dirty="0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71" name="Text Box 31"/>
            <p:cNvSpPr txBox="1"/>
            <p:nvPr/>
          </p:nvSpPr>
          <p:spPr>
            <a:xfrm>
              <a:off x="3005" y="4813"/>
              <a:ext cx="4195" cy="387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sz="1400" b="1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        </a:t>
              </a:r>
            </a:p>
            <a:p>
              <a:pPr>
                <a:buFont typeface="Arial" panose="020B0604020202020204" pitchFamily="34" charset="0"/>
                <a:buNone/>
              </a:pPr>
              <a:r>
                <a:rPr lang="zh-CN" altLang="en-US" sz="1400" b="1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      《中国美术简史》</a:t>
              </a:r>
            </a:p>
            <a:p>
              <a:pPr>
                <a:buFont typeface="Arial" panose="020B0604020202020204" pitchFamily="34" charset="0"/>
                <a:buNone/>
              </a:pPr>
              <a:endParaRPr lang="zh-CN" altLang="en-US" sz="1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>
                <a:buFont typeface="Arial" panose="020B0604020202020204" pitchFamily="34" charset="0"/>
                <a:buNone/>
              </a:pPr>
              <a:r>
                <a:rPr lang="zh-CN" altLang="en-US" sz="1400" b="1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   《小写意花鸟画教程》</a:t>
              </a:r>
            </a:p>
            <a:p>
              <a:pPr>
                <a:buFont typeface="Arial" panose="020B0604020202020204" pitchFamily="34" charset="0"/>
                <a:buNone/>
              </a:pPr>
              <a:endParaRPr lang="zh-CN" altLang="en-US" sz="1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>
                <a:buFont typeface="Arial" panose="020B0604020202020204" pitchFamily="34" charset="0"/>
                <a:buNone/>
              </a:pPr>
              <a:r>
                <a:rPr lang="zh-CN" altLang="en-US" sz="1400" b="1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   《中国历代花鸟画谱》</a:t>
              </a:r>
            </a:p>
            <a:p>
              <a:pPr>
                <a:buFont typeface="Arial" panose="020B0604020202020204" pitchFamily="34" charset="0"/>
                <a:buNone/>
              </a:pPr>
              <a:endParaRPr lang="zh-CN" altLang="en-US" sz="1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>
                <a:buFont typeface="Arial" panose="020B0604020202020204" pitchFamily="34" charset="0"/>
                <a:buNone/>
              </a:pPr>
              <a:r>
                <a:rPr lang="zh-CN" altLang="en-US" sz="1400" b="1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         《百花图鉴》</a:t>
              </a:r>
            </a:p>
            <a:p>
              <a:pPr>
                <a:buFont typeface="Arial" panose="020B0604020202020204" pitchFamily="34" charset="0"/>
                <a:buNone/>
              </a:pPr>
              <a:endParaRPr lang="zh-CN" altLang="en-US" sz="1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>
                <a:buFont typeface="Arial" panose="020B0604020202020204" pitchFamily="34" charset="0"/>
                <a:buNone/>
              </a:pPr>
              <a:endParaRPr lang="zh-CN" altLang="en-US" sz="1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>
                <a:buFont typeface="Arial" panose="020B0604020202020204" pitchFamily="34" charset="0"/>
                <a:buNone/>
              </a:pPr>
              <a:endParaRPr lang="zh-CN" altLang="en-US" sz="1400" dirty="0">
                <a:latin typeface="Calibri" panose="020F050202020403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7440" name="Text Box 32"/>
            <p:cNvSpPr txBox="1"/>
            <p:nvPr/>
          </p:nvSpPr>
          <p:spPr>
            <a:xfrm>
              <a:off x="10490" y="4435"/>
              <a:ext cx="4538" cy="484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buFont typeface="Arial" panose="020B0604020202020204" pitchFamily="34" charset="0"/>
                <a:buNone/>
              </a:pPr>
              <a:r>
                <a:rPr lang="zh-CN" altLang="en-US" b="1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        网址</a:t>
              </a:r>
            </a:p>
            <a:p>
              <a:pPr>
                <a:buFont typeface="Arial" panose="020B0604020202020204" pitchFamily="34" charset="0"/>
                <a:buNone/>
              </a:pPr>
              <a:r>
                <a:rPr lang="zh-CN" altLang="en-US" sz="1400" b="1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 </a:t>
              </a:r>
            </a:p>
            <a:p>
              <a:pPr>
                <a:buFont typeface="Arial" panose="020B0604020202020204" pitchFamily="34" charset="0"/>
                <a:buNone/>
              </a:pPr>
              <a:r>
                <a:rPr lang="zh-CN" altLang="en-US" sz="1400" b="1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中国美术家网</a:t>
              </a:r>
              <a:endParaRPr lang="zh-CN" altLang="en-US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>
                <a:buFont typeface="Arial" panose="020B0604020202020204" pitchFamily="34" charset="0"/>
                <a:buNone/>
              </a:pPr>
              <a:r>
                <a:rPr lang="zh-CN" altLang="en-US" b="1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 http://www.mei</a:t>
              </a:r>
            </a:p>
            <a:p>
              <a:pPr>
                <a:buFont typeface="Arial" panose="020B0604020202020204" pitchFamily="34" charset="0"/>
                <a:buNone/>
              </a:pPr>
              <a:r>
                <a:rPr lang="zh-CN" altLang="en-US" b="1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shujia.cn/</a:t>
              </a:r>
              <a:endParaRPr lang="zh-CN" altLang="en-US" sz="1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>
                <a:buFont typeface="Arial" panose="020B0604020202020204" pitchFamily="34" charset="0"/>
                <a:buNone/>
              </a:pPr>
              <a:r>
                <a:rPr lang="zh-CN" altLang="en-US" sz="1400" b="1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第一字画网</a:t>
              </a:r>
            </a:p>
            <a:p>
              <a:pPr>
                <a:buFont typeface="Arial" panose="020B0604020202020204" pitchFamily="34" charset="0"/>
                <a:buNone/>
              </a:pPr>
              <a:r>
                <a:rPr lang="zh-CN" altLang="en-US" sz="1400" b="1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http://www.zihua01</a:t>
              </a:r>
            </a:p>
            <a:p>
              <a:pPr>
                <a:buFont typeface="Arial" panose="020B0604020202020204" pitchFamily="34" charset="0"/>
                <a:buNone/>
              </a:pPr>
              <a:r>
                <a:rPr lang="zh-CN" altLang="en-US" sz="1400" b="1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.com/product_</a:t>
              </a:r>
            </a:p>
            <a:p>
              <a:pPr>
                <a:buFont typeface="Arial" panose="020B0604020202020204" pitchFamily="34" charset="0"/>
                <a:buNone/>
              </a:pPr>
              <a:r>
                <a:rPr lang="zh-CN" altLang="en-US" sz="1400" b="1" dirty="0">
                  <a:solidFill>
                    <a:srgbClr val="0000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detail-0-299aspx</a:t>
              </a:r>
            </a:p>
            <a:p>
              <a:pPr>
                <a:buFont typeface="Arial" panose="020B0604020202020204" pitchFamily="34" charset="0"/>
                <a:buNone/>
              </a:pPr>
              <a:endParaRPr lang="zh-CN" altLang="en-US" sz="1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>
                <a:buFont typeface="Arial" panose="020B0604020202020204" pitchFamily="34" charset="0"/>
                <a:buNone/>
              </a:pPr>
              <a:endParaRPr lang="zh-CN" altLang="en-US" sz="1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>
                <a:buFont typeface="Arial" panose="020B0604020202020204" pitchFamily="34" charset="0"/>
                <a:buNone/>
              </a:pPr>
              <a:endParaRPr lang="zh-CN" altLang="en-US" sz="1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  <a:p>
              <a:pPr>
                <a:buFont typeface="Arial" panose="020B0604020202020204" pitchFamily="34" charset="0"/>
                <a:buNone/>
              </a:pPr>
              <a:endParaRPr lang="zh-CN" altLang="en-US" sz="1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240101_1376010353y1G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780" y="-80645"/>
            <a:ext cx="9179560" cy="696404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355465" y="1198245"/>
            <a:ext cx="2011680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>
                <a:latin typeface="华文行楷" panose="02010800040101010101" charset="-122"/>
                <a:ea typeface="华文行楷" panose="02010800040101010101" charset="-122"/>
              </a:rPr>
              <a:t>我的感想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573145" y="2276475"/>
            <a:ext cx="4471035" cy="20300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/>
              <a:t>1.</a:t>
            </a:r>
            <a:r>
              <a:rPr lang="zh-CN" altLang="en-US"/>
              <a:t>善于利用互联网</a:t>
            </a:r>
          </a:p>
          <a:p>
            <a:endParaRPr lang="zh-CN" altLang="en-US"/>
          </a:p>
          <a:p>
            <a:endParaRPr lang="zh-CN" altLang="en-US"/>
          </a:p>
          <a:p>
            <a:r>
              <a:rPr lang="en-US" altLang="zh-CN"/>
              <a:t>2.</a:t>
            </a:r>
            <a:r>
              <a:rPr lang="zh-CN" altLang="en-US"/>
              <a:t>熟练掌握计算机技术</a:t>
            </a:r>
          </a:p>
          <a:p>
            <a:endParaRPr lang="zh-CN" altLang="en-US"/>
          </a:p>
          <a:p>
            <a:endParaRPr lang="zh-CN" altLang="en-US"/>
          </a:p>
          <a:p>
            <a:r>
              <a:rPr lang="en-US" altLang="zh-CN"/>
              <a:t>3.</a:t>
            </a:r>
            <a:r>
              <a:rPr lang="zh-CN" altLang="en-US"/>
              <a:t>重视素材收集工作，培养良好的学习习惯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E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图片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-208472" flipH="1">
            <a:off x="123825" y="622300"/>
            <a:ext cx="2322513" cy="33258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3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33600"/>
            <a:ext cx="1089025" cy="17541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2" name="流程图: 手动输入 6"/>
          <p:cNvSpPr/>
          <p:nvPr/>
        </p:nvSpPr>
        <p:spPr>
          <a:xfrm rot="10800000" flipH="1" flipV="1">
            <a:off x="0" y="3646488"/>
            <a:ext cx="9144000" cy="3240087"/>
          </a:xfrm>
          <a:prstGeom prst="flowChartManualInput">
            <a:avLst/>
          </a:prstGeom>
          <a:solidFill>
            <a:srgbClr val="FFCC00"/>
          </a:solidFill>
          <a:ln w="9525">
            <a:noFill/>
          </a:ln>
          <a:effectLst>
            <a:outerShdw dist="38100" dir="13499999" algn="ctr" rotWithShape="0">
              <a:srgbClr val="000000">
                <a:alpha val="34000"/>
              </a:srgbClr>
            </a:outerShdw>
          </a:effectLst>
        </p:spPr>
        <p:txBody>
          <a:bodyPr anchor="ctr"/>
          <a:lstStyle/>
          <a:p>
            <a:pPr algn="ctr">
              <a:buFont typeface="Arial" panose="020B0604020202020204" pitchFamily="34" charset="0"/>
              <a:buNone/>
            </a:pPr>
            <a:endParaRPr lang="zh-CN" altLang="en-US" dirty="0">
              <a:solidFill>
                <a:srgbClr val="FFFFFF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2293" name="TextBox 16"/>
          <p:cNvSpPr txBox="1">
            <a:spLocks noChangeArrowheads="1"/>
          </p:cNvSpPr>
          <p:nvPr/>
        </p:nvSpPr>
        <p:spPr bwMode="auto">
          <a:xfrm rot="21335660">
            <a:off x="211138" y="4805363"/>
            <a:ext cx="4308475" cy="1016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6000" b="1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敬请指正</a:t>
            </a:r>
            <a:endParaRPr kumimoji="0" lang="zh-CN" altLang="en-US" sz="6000" b="1" kern="1200" cap="none" spc="0" normalizeH="0" baseline="0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pic>
        <p:nvPicPr>
          <p:cNvPr id="20486" name="图片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-804668">
            <a:off x="414338" y="1541463"/>
            <a:ext cx="674687" cy="615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7" name="图片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31900" y="2017713"/>
            <a:ext cx="719138" cy="762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8" name="图片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01763" y="3365500"/>
            <a:ext cx="598487" cy="5540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9" name="图片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7213" y="2774950"/>
            <a:ext cx="230187" cy="2111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90" name="图片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1675" y="2822575"/>
            <a:ext cx="269875" cy="2460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91" name="图片 2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16113" y="2565400"/>
            <a:ext cx="681037" cy="11763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92" name="图片 2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732619">
            <a:off x="7237413" y="149225"/>
            <a:ext cx="1584325" cy="1584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93" name="TextBox 7"/>
          <p:cNvSpPr txBox="1"/>
          <p:nvPr/>
        </p:nvSpPr>
        <p:spPr>
          <a:xfrm rot="-203287">
            <a:off x="1044575" y="754063"/>
            <a:ext cx="7056438" cy="2555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en-US" altLang="zh-CN" sz="8000" dirty="0">
                <a:solidFill>
                  <a:srgbClr val="F81031"/>
                </a:solidFill>
                <a:latin typeface="Jokerman" panose="04090605060D06020702" pitchFamily="82" charset="0"/>
                <a:ea typeface="宋体" panose="02010600030101010101" pitchFamily="2" charset="-122"/>
              </a:rPr>
              <a:t>T</a:t>
            </a:r>
            <a:r>
              <a:rPr lang="en-US" altLang="zh-CN" sz="8000" dirty="0">
                <a:solidFill>
                  <a:srgbClr val="FFFF00"/>
                </a:solidFill>
                <a:latin typeface="Jokerman" panose="04090605060D06020702" pitchFamily="82" charset="0"/>
                <a:ea typeface="宋体" panose="02010600030101010101" pitchFamily="2" charset="-122"/>
              </a:rPr>
              <a:t>NA</a:t>
            </a:r>
            <a:r>
              <a:rPr lang="en-US" altLang="zh-CN" sz="8000" dirty="0">
                <a:solidFill>
                  <a:srgbClr val="86B818"/>
                </a:solidFill>
                <a:latin typeface="Jokerman" panose="04090605060D06020702" pitchFamily="82" charset="0"/>
                <a:ea typeface="宋体" panose="02010600030101010101" pitchFamily="2" charset="-122"/>
              </a:rPr>
              <a:t>N</a:t>
            </a:r>
            <a:r>
              <a:rPr lang="en-US" altLang="zh-CN" sz="8000" dirty="0">
                <a:solidFill>
                  <a:srgbClr val="00B0F0"/>
                </a:solidFill>
                <a:latin typeface="Jokerman" panose="04090605060D06020702" pitchFamily="82" charset="0"/>
                <a:ea typeface="宋体" panose="02010600030101010101" pitchFamily="2" charset="-122"/>
              </a:rPr>
              <a:t>K</a:t>
            </a:r>
            <a:r>
              <a:rPr lang="en-US" altLang="zh-CN" sz="6000" dirty="0">
                <a:latin typeface="Jokerman" panose="04090605060D06020702" pitchFamily="82" charset="0"/>
                <a:ea typeface="宋体" panose="02010600030101010101" pitchFamily="2" charset="-122"/>
              </a:rPr>
              <a:t> 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en-US" altLang="zh-CN" sz="6000" dirty="0">
                <a:solidFill>
                  <a:srgbClr val="00B050"/>
                </a:solidFill>
                <a:latin typeface="Jokerman" panose="04090605060D06020702" pitchFamily="82" charset="0"/>
                <a:ea typeface="宋体" panose="02010600030101010101" pitchFamily="2" charset="-122"/>
              </a:rPr>
              <a:t>                     </a:t>
            </a:r>
            <a:r>
              <a:rPr lang="en-US" altLang="zh-CN" sz="8000" dirty="0">
                <a:solidFill>
                  <a:srgbClr val="00B050"/>
                </a:solidFill>
                <a:latin typeface="Jokerman" panose="04090605060D06020702" pitchFamily="82" charset="0"/>
                <a:ea typeface="宋体" panose="02010600030101010101" pitchFamily="2" charset="-122"/>
              </a:rPr>
              <a:t>Y</a:t>
            </a:r>
            <a:r>
              <a:rPr lang="en-US" altLang="zh-CN" sz="8000" dirty="0">
                <a:solidFill>
                  <a:srgbClr val="7030A0"/>
                </a:solidFill>
                <a:latin typeface="Jokerman" panose="04090605060D06020702" pitchFamily="82" charset="0"/>
                <a:ea typeface="宋体" panose="02010600030101010101" pitchFamily="2" charset="-122"/>
              </a:rPr>
              <a:t>O</a:t>
            </a:r>
            <a:r>
              <a:rPr lang="en-US" altLang="zh-CN" sz="8000" dirty="0">
                <a:solidFill>
                  <a:srgbClr val="4F6228"/>
                </a:solidFill>
                <a:latin typeface="Jokerman" panose="04090605060D06020702" pitchFamily="82" charset="0"/>
                <a:ea typeface="宋体" panose="02010600030101010101" pitchFamily="2" charset="-122"/>
              </a:rPr>
              <a:t>U</a:t>
            </a:r>
            <a:endParaRPr lang="zh-CN" altLang="en-US" sz="6000" dirty="0">
              <a:solidFill>
                <a:srgbClr val="4F6228"/>
              </a:solidFill>
              <a:latin typeface="Jokerman" panose="04090605060D06020702" pitchFamily="82" charset="0"/>
              <a:ea typeface="宋体" panose="02010600030101010101" pitchFamily="2" charset="-122"/>
            </a:endParaRPr>
          </a:p>
        </p:txBody>
      </p:sp>
      <p:pic>
        <p:nvPicPr>
          <p:cNvPr id="20494" name="图片 1"/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-228420">
            <a:off x="5429250" y="4006850"/>
            <a:ext cx="2090738" cy="2044700"/>
          </a:xfrm>
          <a:prstGeom prst="rect">
            <a:avLst/>
          </a:prstGeom>
          <a:noFill/>
          <a:ln w="9525" cap="flat" cmpd="sng">
            <a:solidFill>
              <a:srgbClr val="A6A6A6"/>
            </a:solidFill>
            <a:prstDash val="solid"/>
            <a:round/>
            <a:headEnd type="none" w="med" len="med"/>
            <a:tailEnd type="none" w="med" len="med"/>
          </a:ln>
        </p:spPr>
      </p:pic>
      <p:sp>
        <p:nvSpPr>
          <p:cNvPr id="15" name="TextBox 16"/>
          <p:cNvSpPr txBox="1">
            <a:spLocks noChangeArrowheads="1"/>
          </p:cNvSpPr>
          <p:nvPr/>
        </p:nvSpPr>
        <p:spPr bwMode="auto">
          <a:xfrm rot="21373349">
            <a:off x="4437063" y="6081713"/>
            <a:ext cx="4308475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algn="ctr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kern="1200" cap="none" spc="0" normalizeH="0" baseline="0" noProof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王芳的学习空间</a:t>
            </a:r>
            <a:endParaRPr kumimoji="0" lang="zh-CN" altLang="en-US" sz="2000" b="1" kern="1200" cap="none" spc="0" normalizeH="0" baseline="0" noProof="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pic>
        <p:nvPicPr>
          <p:cNvPr id="2" name="图片 1" descr="2011100708371064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457200" y="-342900"/>
            <a:ext cx="10058400" cy="75438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30860" y="588645"/>
            <a:ext cx="921385" cy="252984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4800">
                <a:latin typeface="华文行楷" panose="02010800040101010101" charset="-122"/>
                <a:ea typeface="华文行楷" panose="02010800040101010101" charset="-122"/>
              </a:rPr>
              <a:t>谢谢观看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705610" y="1464310"/>
            <a:ext cx="459740" cy="192024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/>
              <a:t>郑咏愉的空间日志</a:t>
            </a:r>
          </a:p>
        </p:txBody>
      </p:sp>
      <p:pic>
        <p:nvPicPr>
          <p:cNvPr id="6" name="图片 5" descr="QQ截图2017062313185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482215" y="1917700"/>
            <a:ext cx="1257300" cy="1270000"/>
          </a:xfrm>
          <a:prstGeom prst="rect">
            <a:avLst/>
          </a:prstGeom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 bldLvl="0" animBg="1"/>
      <p:bldP spid="3" grpId="0"/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AUDIO_BITRATE" val="0"/>
  <p:tag name="ARTICULATE_SLIDE_THUMBNAIL_REFRESH" val="1"/>
</p:tagLst>
</file>

<file path=ppt/theme/theme1.xml><?xml version="1.0" encoding="utf-8"?>
<a:theme xmlns:a="http://schemas.openxmlformats.org/drawingml/2006/main" name="7_Office 主题​​">
  <a:themeElements>
    <a:clrScheme name="7_Office 主题​​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7_Office 主题​​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ctr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7_Office 主题​​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372</Words>
  <Application>Microsoft Office PowerPoint</Application>
  <PresentationFormat>全屏显示(4:3)</PresentationFormat>
  <Paragraphs>79</Paragraphs>
  <Slides>10</Slides>
  <Notes>3</Notes>
  <HiddenSlides>0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1" baseType="lpstr">
      <vt:lpstr>7_Office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www.etthink.com;</dc:title>
  <dc:creator>www.etthink.com</dc:creator>
  <cp:lastModifiedBy>TCL</cp:lastModifiedBy>
  <cp:revision>21</cp:revision>
  <dcterms:created xsi:type="dcterms:W3CDTF">2014-06-16T00:48:16Z</dcterms:created>
  <dcterms:modified xsi:type="dcterms:W3CDTF">2017-06-23T07:09:46Z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2052-10.1.0.6554</vt:lpwstr>
  </property>
</Properties>
</file>