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72" r:id="rId8"/>
    <p:sldId id="264" r:id="rId9"/>
    <p:sldId id="262" r:id="rId10"/>
    <p:sldId id="263" r:id="rId11"/>
    <p:sldId id="269" r:id="rId12"/>
    <p:sldId id="270" r:id="rId13"/>
    <p:sldId id="271" r:id="rId14"/>
    <p:sldId id="265" r:id="rId15"/>
    <p:sldId id="266" r:id="rId16"/>
    <p:sldId id="267" r:id="rId17"/>
    <p:sldId id="268" r:id="rId1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46" autoAdjust="0"/>
    <p:restoredTop sz="94660"/>
  </p:normalViewPr>
  <p:slideViewPr>
    <p:cSldViewPr>
      <p:cViewPr varScale="1">
        <p:scale>
          <a:sx n="80" d="100"/>
          <a:sy n="80" d="100"/>
        </p:scale>
        <p:origin x="-102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2">
        <a:schemeClr val="bg2"/>
      </p:bgRef>
    </p:bg>
    <p:spTree>
      <p:nvGrpSpPr>
        <p:cNvPr id="1" name=""/>
        <p:cNvGrpSpPr/>
        <p:nvPr/>
      </p:nvGrpSpPr>
      <p:grpSpPr>
        <a:xfrm>
          <a:off x="0" y="0"/>
          <a:ext cx="0" cy="0"/>
          <a:chOff x="0" y="0"/>
          <a:chExt cx="0" cy="0"/>
        </a:xfrm>
      </p:grpSpPr>
      <p:sp>
        <p:nvSpPr>
          <p:cNvPr id="9" name="标题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日期占位符 29"/>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19" name="页脚占位符 18"/>
          <p:cNvSpPr>
            <a:spLocks noGrp="1"/>
          </p:cNvSpPr>
          <p:nvPr>
            <p:ph type="ftr" sz="quarter" idx="11"/>
          </p:nvPr>
        </p:nvSpPr>
        <p:spPr/>
        <p:txBody>
          <a:bodyPr/>
          <a:lstStyle/>
          <a:p>
            <a:endParaRPr lang="zh-CN" altLang="en-US"/>
          </a:p>
        </p:txBody>
      </p:sp>
      <p:sp>
        <p:nvSpPr>
          <p:cNvPr id="27" name="灯片编号占位符 26"/>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1143000"/>
          </a:xfrm>
        </p:spPr>
        <p:txBody>
          <a:bodyPr tIns="45720"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单圆角矩形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标题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077200" y="6356350"/>
            <a:ext cx="609600" cy="365125"/>
          </a:xfrm>
        </p:spPr>
        <p:txBody>
          <a:bodyPr/>
          <a:lstStyle/>
          <a:p>
            <a:fld id="{C73AF52C-ED21-475D-9B62-337D5819CD26}" type="slidenum">
              <a:rPr lang="zh-CN" altLang="en-US" smtClean="0"/>
              <a:pPr/>
              <a:t>‹#›</a:t>
            </a:fld>
            <a:endParaRPr lang="zh-CN" altLang="en-US"/>
          </a:p>
        </p:txBody>
      </p:sp>
      <p:sp>
        <p:nvSpPr>
          <p:cNvPr id="3" name="图片占位符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CN" altLang="en-US" smtClean="0"/>
              <a:t>单击图标添加图片</a:t>
            </a:r>
            <a:endParaRPr kumimoji="0" lang="en-US" dirty="0"/>
          </a:p>
        </p:txBody>
      </p:sp>
      <p:sp>
        <p:nvSpPr>
          <p:cNvPr id="10" name="任意多边形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任意多边形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914401"/>
            <a:ext cx="2057400" cy="5211763"/>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914401"/>
            <a:ext cx="6019800" cy="5211763"/>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FFD22F1-A7D8-401A-B0EC-F69FC4F32F7D}" type="datetimeFigureOut">
              <a:rPr lang="zh-CN" altLang="en-US" smtClean="0"/>
              <a:pPr/>
              <a:t>2015/11/26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73AF52C-ED21-475D-9B62-337D5819CD2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任意多边形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任意多边形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标题占位符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FFD22F1-A7D8-401A-B0EC-F69FC4F32F7D}" type="datetimeFigureOut">
              <a:rPr lang="zh-CN" altLang="en-US" smtClean="0"/>
              <a:pPr/>
              <a:t>2015/11/26</a:t>
            </a:fld>
            <a:endParaRPr lang="zh-CN" altLang="en-US"/>
          </a:p>
        </p:txBody>
      </p:sp>
      <p:sp>
        <p:nvSpPr>
          <p:cNvPr id="22" name="页脚占位符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zh-CN" altLang="en-US"/>
          </a:p>
        </p:txBody>
      </p:sp>
      <p:sp>
        <p:nvSpPr>
          <p:cNvPr id="18" name="灯片编号占位符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73AF52C-ED21-475D-9B62-337D5819CD26}" type="slidenum">
              <a:rPr lang="zh-CN" altLang="en-US" smtClean="0"/>
              <a:pPr/>
              <a:t>‹#›</a:t>
            </a:fld>
            <a:endParaRPr lang="zh-CN" altLang="en-US"/>
          </a:p>
        </p:txBody>
      </p:sp>
      <p:grpSp>
        <p:nvGrpSpPr>
          <p:cNvPr id="2" name="组合 1"/>
          <p:cNvGrpSpPr/>
          <p:nvPr/>
        </p:nvGrpSpPr>
        <p:grpSpPr>
          <a:xfrm>
            <a:off x="-19017" y="202408"/>
            <a:ext cx="9180548" cy="649224"/>
            <a:chOff x="-19045" y="216550"/>
            <a:chExt cx="9180548" cy="649224"/>
          </a:xfrm>
        </p:grpSpPr>
        <p:sp>
          <p:nvSpPr>
            <p:cNvPr id="12" name="任意多边形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任意多边形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c:\users\lenovo\appdata\roaming\360se6\User Data\temp\t0157968153bc7276ed.png"/>
          <p:cNvPicPr>
            <a:picLocks noChangeAspect="1" noChangeArrowheads="1"/>
          </p:cNvPicPr>
          <p:nvPr/>
        </p:nvPicPr>
        <p:blipFill>
          <a:blip r:embed="rId2"/>
          <a:srcRect/>
          <a:stretch>
            <a:fillRect/>
          </a:stretch>
        </p:blipFill>
        <p:spPr bwMode="auto">
          <a:xfrm>
            <a:off x="0" y="-1"/>
            <a:ext cx="9144000" cy="694481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14290"/>
            <a:ext cx="8229600" cy="1632798"/>
          </a:xfrm>
        </p:spPr>
        <p:txBody>
          <a:bodyPr/>
          <a:lstStyle/>
          <a:p>
            <a:r>
              <a:rPr lang="zh-CN" altLang="en-US" b="1" dirty="0" smtClean="0">
                <a:latin typeface="楷体" pitchFamily="49" charset="-122"/>
                <a:ea typeface="楷体" pitchFamily="49" charset="-122"/>
              </a:rPr>
              <a:t>喜达屋集团</a:t>
            </a:r>
            <a:endParaRPr lang="zh-CN" altLang="en-US" b="1" dirty="0">
              <a:latin typeface="楷体" pitchFamily="49" charset="-122"/>
              <a:ea typeface="楷体" pitchFamily="49" charset="-122"/>
            </a:endParaRPr>
          </a:p>
        </p:txBody>
      </p:sp>
      <p:sp>
        <p:nvSpPr>
          <p:cNvPr id="3" name="内容占位符 2"/>
          <p:cNvSpPr>
            <a:spLocks noGrp="1"/>
          </p:cNvSpPr>
          <p:nvPr>
            <p:ph idx="1"/>
          </p:nvPr>
        </p:nvSpPr>
        <p:spPr/>
        <p:txBody>
          <a:bodyPr>
            <a:normAutofit/>
          </a:bodyPr>
          <a:lstStyle/>
          <a:p>
            <a:pPr>
              <a:buNone/>
            </a:pPr>
            <a:r>
              <a:rPr lang="zh-CN" altLang="en-US" dirty="0" smtClean="0"/>
              <a:t>       </a:t>
            </a:r>
            <a:r>
              <a:rPr lang="zh-CN" altLang="en-US" b="1" dirty="0" smtClean="0"/>
              <a:t>喜</a:t>
            </a:r>
            <a:r>
              <a:rPr lang="zh-CN" altLang="en-US" b="1" dirty="0"/>
              <a:t>达屋集团是全球最大的饭店及娱乐休闲集团之一，以其饭店的高档豪华著称。集团的品牌包括瑞吉</a:t>
            </a:r>
            <a:r>
              <a:rPr lang="en-US" b="1" dirty="0"/>
              <a:t>(St. Regis)</a:t>
            </a:r>
            <a:r>
              <a:rPr lang="zh-CN" altLang="en-US" b="1" dirty="0"/>
              <a:t>、豪华精选</a:t>
            </a:r>
            <a:r>
              <a:rPr lang="en-US" b="1" dirty="0"/>
              <a:t>(The Luxury Collection)</a:t>
            </a:r>
            <a:r>
              <a:rPr lang="zh-CN" altLang="en-US" b="1" dirty="0"/>
              <a:t>、</a:t>
            </a:r>
            <a:r>
              <a:rPr lang="en-US" b="1" dirty="0"/>
              <a:t>W</a:t>
            </a:r>
            <a:r>
              <a:rPr lang="zh-CN" altLang="en-US" b="1" dirty="0"/>
              <a:t>酒店</a:t>
            </a:r>
            <a:r>
              <a:rPr lang="en-US" b="1" dirty="0"/>
              <a:t>(W Hotels)</a:t>
            </a:r>
            <a:r>
              <a:rPr lang="zh-CN" altLang="en-US" b="1" dirty="0"/>
              <a:t>、艾美</a:t>
            </a:r>
            <a:r>
              <a:rPr lang="en-US" b="1" dirty="0"/>
              <a:t>(Le </a:t>
            </a:r>
            <a:r>
              <a:rPr lang="en-US" b="1" dirty="0" err="1" smtClean="0"/>
              <a:t>Meridien</a:t>
            </a:r>
            <a:r>
              <a:rPr lang="en-US" b="1" dirty="0" smtClean="0"/>
              <a:t>)</a:t>
            </a:r>
            <a:r>
              <a:rPr lang="zh-CN" altLang="en-US" b="1" dirty="0"/>
              <a:t>、威斯汀</a:t>
            </a:r>
            <a:r>
              <a:rPr lang="en-US" b="1" dirty="0"/>
              <a:t>(Westin)</a:t>
            </a:r>
            <a:r>
              <a:rPr lang="zh-CN" altLang="en-US" b="1" dirty="0" smtClean="0"/>
              <a:t>、喜来登</a:t>
            </a:r>
            <a:r>
              <a:rPr lang="en-US" b="1" dirty="0" smtClean="0"/>
              <a:t>(Sheraton</a:t>
            </a:r>
            <a:r>
              <a:rPr lang="en-US" b="1" dirty="0"/>
              <a:t>)</a:t>
            </a:r>
            <a:r>
              <a:rPr lang="zh-CN" altLang="en-US" b="1" dirty="0"/>
              <a:t>、雅乐轩</a:t>
            </a:r>
            <a:r>
              <a:rPr lang="en-US" b="1" dirty="0"/>
              <a:t>(Aloft)</a:t>
            </a:r>
            <a:r>
              <a:rPr lang="zh-CN" altLang="en-US" b="1" dirty="0"/>
              <a:t>、源宿</a:t>
            </a:r>
            <a:r>
              <a:rPr lang="en-US" b="1" dirty="0"/>
              <a:t>(Element)</a:t>
            </a:r>
            <a:r>
              <a:rPr lang="zh-CN" altLang="en-US" b="1" dirty="0"/>
              <a:t>，以及福朋</a:t>
            </a:r>
            <a:r>
              <a:rPr lang="en-US" b="1" dirty="0"/>
              <a:t>(Four Points)</a:t>
            </a:r>
            <a:r>
              <a:rPr lang="zh-CN" altLang="en-US" b="1" dirty="0" smtClean="0"/>
              <a:t>。</a:t>
            </a:r>
            <a:endParaRPr lang="zh-CN" altLang="en-US"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a:bodyPr>
          <a:lstStyle/>
          <a:p>
            <a:pPr>
              <a:buNone/>
            </a:pPr>
            <a:r>
              <a:rPr lang="zh-CN" altLang="en-US" dirty="0" smtClean="0"/>
              <a:t>          </a:t>
            </a:r>
            <a:r>
              <a:rPr lang="zh-CN" altLang="en-US" b="1" dirty="0" smtClean="0"/>
              <a:t>喜达屋喜</a:t>
            </a:r>
            <a:r>
              <a:rPr lang="zh-CN" altLang="en-US" b="1" dirty="0"/>
              <a:t>达</a:t>
            </a:r>
            <a:r>
              <a:rPr lang="zh-CN" altLang="en-US" b="1" dirty="0" smtClean="0"/>
              <a:t>屋酒店与度假村国际</a:t>
            </a:r>
            <a:r>
              <a:rPr lang="zh-CN" altLang="en-US" b="1" dirty="0"/>
              <a:t>集团是</a:t>
            </a:r>
            <a:r>
              <a:rPr lang="zh-CN" altLang="en-US" b="1" dirty="0" smtClean="0"/>
              <a:t>世界酒店与休闲服务业</a:t>
            </a:r>
            <a:r>
              <a:rPr lang="zh-CN" altLang="en-US" b="1" dirty="0"/>
              <a:t>中</a:t>
            </a:r>
            <a:r>
              <a:rPr lang="zh-CN" altLang="en-US" b="1" dirty="0" smtClean="0"/>
              <a:t>的领袖企业</a:t>
            </a:r>
            <a:r>
              <a:rPr lang="zh-CN" altLang="en-US" b="1" dirty="0"/>
              <a:t>之一，在全球</a:t>
            </a:r>
            <a:r>
              <a:rPr lang="en-US" b="1" dirty="0"/>
              <a:t>100 </a:t>
            </a:r>
            <a:r>
              <a:rPr lang="zh-CN" altLang="en-US" b="1" dirty="0"/>
              <a:t>个国家和地区有</a:t>
            </a:r>
            <a:r>
              <a:rPr lang="en-US" b="1" dirty="0"/>
              <a:t> 1134 </a:t>
            </a:r>
            <a:r>
              <a:rPr lang="zh-CN" altLang="en-US" b="1" dirty="0"/>
              <a:t>家酒店，其自有与管理的酒店雇佣员工超过</a:t>
            </a:r>
            <a:r>
              <a:rPr lang="en-US" b="1" dirty="0"/>
              <a:t>171000 </a:t>
            </a:r>
            <a:r>
              <a:rPr lang="zh-CN" altLang="en-US" b="1" dirty="0"/>
              <a:t>名。作为世界知名的品牌</a:t>
            </a:r>
            <a:r>
              <a:rPr lang="zh-CN" altLang="en-US" b="1" dirty="0" smtClean="0"/>
              <a:t>，喜</a:t>
            </a:r>
            <a:r>
              <a:rPr lang="zh-CN" altLang="en-US" b="1" dirty="0"/>
              <a:t>达屋还拥有喜达屋度假住房</a:t>
            </a:r>
            <a:r>
              <a:rPr lang="zh-CN" altLang="en-US" b="1" dirty="0" smtClean="0"/>
              <a:t>所有权股份有限公司旗下</a:t>
            </a:r>
            <a:r>
              <a:rPr lang="zh-CN" altLang="en-US" b="1" dirty="0"/>
              <a:t>的别墅式度假酒店和喜达屋旗下品牌的贵宾特权缔造出世界级的度假体验。</a:t>
            </a:r>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latin typeface="楷体" pitchFamily="49" charset="-122"/>
                <a:ea typeface="楷体" pitchFamily="49" charset="-122"/>
              </a:rPr>
              <a:t>发展史</a:t>
            </a:r>
            <a:r>
              <a:rPr lang="zh-CN" altLang="en-US" dirty="0" smtClean="0"/>
              <a:t> </a:t>
            </a:r>
            <a:endParaRPr lang="zh-CN" altLang="en-US" dirty="0"/>
          </a:p>
        </p:txBody>
      </p:sp>
      <p:sp>
        <p:nvSpPr>
          <p:cNvPr id="3" name="内容占位符 2"/>
          <p:cNvSpPr>
            <a:spLocks noGrp="1"/>
          </p:cNvSpPr>
          <p:nvPr>
            <p:ph idx="1"/>
          </p:nvPr>
        </p:nvSpPr>
        <p:spPr/>
        <p:txBody>
          <a:bodyPr>
            <a:normAutofit fontScale="85000" lnSpcReduction="10000"/>
          </a:bodyPr>
          <a:lstStyle/>
          <a:p>
            <a:pPr>
              <a:buNone/>
            </a:pPr>
            <a:r>
              <a:rPr lang="zh-CN" altLang="en-US" dirty="0" smtClean="0"/>
              <a:t>           </a:t>
            </a:r>
            <a:r>
              <a:rPr lang="zh-CN" altLang="en-US" b="1" dirty="0" smtClean="0"/>
              <a:t>喜</a:t>
            </a:r>
            <a:r>
              <a:rPr lang="zh-CN" altLang="en-US" b="1" dirty="0"/>
              <a:t>达屋饭店及度假村国际集团原名为喜达屋住宿</a:t>
            </a:r>
            <a:r>
              <a:rPr lang="zh-CN" altLang="en-US" b="1" dirty="0" smtClean="0"/>
              <a:t>设施投资公司</a:t>
            </a:r>
            <a:r>
              <a:rPr lang="en-US" b="1" dirty="0" smtClean="0"/>
              <a:t>/</a:t>
            </a:r>
            <a:r>
              <a:rPr lang="zh-CN" altLang="en-US" b="1" dirty="0"/>
              <a:t>喜达屋膳宿公司（</a:t>
            </a:r>
            <a:r>
              <a:rPr lang="en-US" b="1" dirty="0"/>
              <a:t>Starwood </a:t>
            </a:r>
            <a:r>
              <a:rPr lang="en-US" b="1" dirty="0" err="1"/>
              <a:t>Loding</a:t>
            </a:r>
            <a:r>
              <a:rPr lang="en-US" b="1" dirty="0"/>
              <a:t> Trust/Starwood </a:t>
            </a:r>
            <a:r>
              <a:rPr lang="en-US" b="1" dirty="0" err="1"/>
              <a:t>Loding</a:t>
            </a:r>
            <a:r>
              <a:rPr lang="en-US" b="1" dirty="0"/>
              <a:t> Corp</a:t>
            </a:r>
            <a:r>
              <a:rPr lang="zh-CN" altLang="en-US" b="1" dirty="0"/>
              <a:t>）。更名前，在</a:t>
            </a:r>
            <a:r>
              <a:rPr lang="en-US" b="1" dirty="0"/>
              <a:t>1996</a:t>
            </a:r>
            <a:r>
              <a:rPr lang="zh-CN" altLang="en-US" b="1" dirty="0"/>
              <a:t>年它拥有</a:t>
            </a:r>
            <a:r>
              <a:rPr lang="en-US" b="1" dirty="0"/>
              <a:t>100</a:t>
            </a:r>
            <a:r>
              <a:rPr lang="zh-CN" altLang="en-US" b="1" dirty="0"/>
              <a:t>家饭店，</a:t>
            </a:r>
            <a:r>
              <a:rPr lang="en-US" b="1" dirty="0"/>
              <a:t>26483</a:t>
            </a:r>
            <a:r>
              <a:rPr lang="zh-CN" altLang="en-US" b="1" dirty="0"/>
              <a:t>间客房，年收入为</a:t>
            </a:r>
            <a:r>
              <a:rPr lang="en-US" b="1" dirty="0"/>
              <a:t>3.853</a:t>
            </a:r>
            <a:r>
              <a:rPr lang="zh-CN" altLang="en-US" b="1" dirty="0"/>
              <a:t>亿美元。</a:t>
            </a:r>
            <a:r>
              <a:rPr lang="en-US" b="1" dirty="0"/>
              <a:t>1998</a:t>
            </a:r>
            <a:r>
              <a:rPr lang="zh-CN" altLang="en-US" b="1" dirty="0"/>
              <a:t>年，喜达屋收购了威斯汀饭店度假村国际集团（</a:t>
            </a:r>
            <a:r>
              <a:rPr lang="en-US" b="1" dirty="0"/>
              <a:t>Westin </a:t>
            </a:r>
            <a:r>
              <a:rPr lang="en-US" b="1" dirty="0" err="1"/>
              <a:t>Hotels&amp;Resorts</a:t>
            </a:r>
            <a:r>
              <a:rPr lang="en-US" b="1" dirty="0"/>
              <a:t> </a:t>
            </a:r>
            <a:r>
              <a:rPr lang="en-US" b="1" dirty="0" err="1"/>
              <a:t>Worldwide,Inc</a:t>
            </a:r>
            <a:r>
              <a:rPr lang="en-US" b="1" dirty="0"/>
              <a:t>)</a:t>
            </a:r>
            <a:r>
              <a:rPr lang="zh-CN" altLang="en-US" b="1" dirty="0"/>
              <a:t>和它的几</a:t>
            </a:r>
            <a:r>
              <a:rPr lang="zh-CN" altLang="en-US" b="1" dirty="0" smtClean="0"/>
              <a:t>个分公司（</a:t>
            </a:r>
            <a:r>
              <a:rPr lang="zh-CN" altLang="en-US" b="1" dirty="0"/>
              <a:t>包括威斯汀和威斯汀联合公司），还收购了美国国际电话电报公司，并取名为</a:t>
            </a:r>
            <a:r>
              <a:rPr lang="en-US" b="1" dirty="0"/>
              <a:t>Sheraton Holding Corporation;1999</a:t>
            </a:r>
            <a:r>
              <a:rPr lang="zh-CN" altLang="en-US" b="1" dirty="0"/>
              <a:t>年</a:t>
            </a:r>
            <a:r>
              <a:rPr lang="en-US" b="1" dirty="0"/>
              <a:t>10</a:t>
            </a:r>
            <a:r>
              <a:rPr lang="zh-CN" altLang="en-US" b="1" dirty="0"/>
              <a:t>月，收购了维斯塔那（</a:t>
            </a:r>
            <a:r>
              <a:rPr lang="en-US" b="1" dirty="0" err="1"/>
              <a:t>Vistana</a:t>
            </a:r>
            <a:r>
              <a:rPr lang="en-US" b="1" dirty="0"/>
              <a:t>)</a:t>
            </a:r>
            <a:r>
              <a:rPr lang="zh-CN" altLang="en-US" b="1" dirty="0"/>
              <a:t>股份有限公司（更名为喜达屋度假所有权股份有限公司），这一切使得喜达屋集团在众多饭店及娱乐休闲集团中处于领先地位。喜达屋集团运用直接或间接由</a:t>
            </a:r>
            <a:r>
              <a:rPr lang="zh-CN" altLang="en-US" b="1" dirty="0" smtClean="0"/>
              <a:t>其子公司管理</a:t>
            </a:r>
            <a:r>
              <a:rPr lang="zh-CN" altLang="en-US" b="1" dirty="0"/>
              <a:t>的方法来经营饭店和娱乐休闲业务。</a:t>
            </a:r>
            <a:r>
              <a:rPr lang="en-US" b="1" dirty="0"/>
              <a:t>1998</a:t>
            </a:r>
            <a:r>
              <a:rPr lang="zh-CN" altLang="en-US" b="1" dirty="0"/>
              <a:t>年，喜达屋完成了更名、对</a:t>
            </a:r>
            <a:r>
              <a:rPr lang="en-US" b="1" dirty="0"/>
              <a:t>ITT</a:t>
            </a:r>
            <a:r>
              <a:rPr lang="zh-CN" altLang="en-US" b="1" dirty="0"/>
              <a:t>集团和</a:t>
            </a:r>
            <a:r>
              <a:rPr lang="en-US" b="1" dirty="0"/>
              <a:t>Westin</a:t>
            </a:r>
            <a:r>
              <a:rPr lang="zh-CN" altLang="en-US" b="1" dirty="0"/>
              <a:t>饭店的购并三件大事，这在其发展历程中具有相当大的影响。</a:t>
            </a:r>
          </a:p>
          <a:p>
            <a:endParaRPr lang="zh-CN"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a:bodyPr>
          <a:lstStyle/>
          <a:p>
            <a:pPr>
              <a:buNone/>
            </a:pPr>
            <a:r>
              <a:rPr lang="zh-CN" altLang="en-US" dirty="0" smtClean="0"/>
              <a:t>         </a:t>
            </a:r>
            <a:r>
              <a:rPr lang="zh-CN" altLang="en-US" b="1" dirty="0" smtClean="0"/>
              <a:t>喜来登酒店与度假村集团</a:t>
            </a:r>
            <a:r>
              <a:rPr lang="en-US" b="1" dirty="0" smtClean="0"/>
              <a:t>(Sheraton Hotels and Resorts)</a:t>
            </a:r>
            <a:r>
              <a:rPr lang="zh-CN" altLang="en-US" b="1" dirty="0" smtClean="0"/>
              <a:t>是喜达屋</a:t>
            </a:r>
            <a:r>
              <a:rPr lang="en-US" b="1" dirty="0" smtClean="0"/>
              <a:t>(Starwood)</a:t>
            </a:r>
            <a:r>
              <a:rPr lang="zh-CN" altLang="en-US" b="1" dirty="0" smtClean="0"/>
              <a:t>酒店集团中最大的连锁旅馆品牌，而它也是集团中第二老的酒店品牌</a:t>
            </a:r>
            <a:r>
              <a:rPr lang="en-US" b="1" dirty="0" smtClean="0"/>
              <a:t>(</a:t>
            </a:r>
            <a:r>
              <a:rPr lang="zh-CN" altLang="en-US" b="1" dirty="0" smtClean="0"/>
              <a:t>最老牌的是威斯汀</a:t>
            </a:r>
            <a:r>
              <a:rPr lang="en-US" b="1" dirty="0" smtClean="0"/>
              <a:t>)</a:t>
            </a:r>
            <a:endParaRPr lang="zh-CN" altLang="en-US" b="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704088"/>
            <a:ext cx="8229600" cy="867524"/>
          </a:xfrm>
        </p:spPr>
        <p:txBody>
          <a:bodyPr>
            <a:normAutofit/>
          </a:bodyPr>
          <a:lstStyle/>
          <a:p>
            <a:r>
              <a:rPr lang="zh-CN" altLang="en-US" b="1" dirty="0" smtClean="0">
                <a:latin typeface="楷体" pitchFamily="49" charset="-122"/>
                <a:ea typeface="楷体" pitchFamily="49" charset="-122"/>
              </a:rPr>
              <a:t>简介</a:t>
            </a:r>
            <a:endParaRPr lang="zh-CN" altLang="en-US" dirty="0"/>
          </a:p>
        </p:txBody>
      </p:sp>
      <p:sp>
        <p:nvSpPr>
          <p:cNvPr id="3" name="内容占位符 2"/>
          <p:cNvSpPr>
            <a:spLocks noGrp="1"/>
          </p:cNvSpPr>
          <p:nvPr>
            <p:ph idx="1"/>
          </p:nvPr>
        </p:nvSpPr>
        <p:spPr/>
        <p:txBody>
          <a:bodyPr/>
          <a:lstStyle/>
          <a:p>
            <a:pPr>
              <a:buNone/>
            </a:pPr>
            <a:r>
              <a:rPr lang="zh-CN" altLang="en-US" b="1" dirty="0" smtClean="0"/>
              <a:t>        喜来登的酒店型态有许多种，从一般的商业旅馆到大型度假村都有</a:t>
            </a:r>
            <a:r>
              <a:rPr lang="en-US" b="1" dirty="0" smtClean="0"/>
              <a:t>;</a:t>
            </a:r>
            <a:r>
              <a:rPr lang="zh-CN" altLang="en-US" b="1" dirty="0" smtClean="0"/>
              <a:t>喜来登品牌一直企图维持高品质形象，在世界上的喜来登酒店多半被当地机关评选为五星级酒店。喜来登品牌还有一个副牌叫做福朋喜来登</a:t>
            </a:r>
            <a:r>
              <a:rPr lang="en-US" b="1" dirty="0" smtClean="0"/>
              <a:t>(Four Points by Sheraton)</a:t>
            </a:r>
            <a:r>
              <a:rPr lang="zh-CN" altLang="en-US" b="1" dirty="0" smtClean="0"/>
              <a:t>，那是一个四星级的商务旅馆品牌。喜来登酒店据点分部极广，遍布五大洲，从香港到斯里兰卡到埃及及津巴布韦等国都可见其旅馆。喜来登总部在美国纽约的</a:t>
            </a:r>
            <a:r>
              <a:rPr lang="en-US" b="1" dirty="0" smtClean="0"/>
              <a:t>White Plains</a:t>
            </a:r>
            <a:r>
              <a:rPr lang="zh-CN" altLang="en-US" b="1" dirty="0" smtClean="0"/>
              <a:t>。</a:t>
            </a:r>
          </a:p>
          <a:p>
            <a:pPr>
              <a:buNone/>
            </a:pPr>
            <a:r>
              <a:rPr lang="zh-CN" altLang="en-US" dirty="0" smtClean="0"/>
              <a:t>        </a:t>
            </a:r>
            <a:r>
              <a:rPr lang="zh-CN" altLang="en-US" b="1" dirty="0" smtClean="0"/>
              <a:t>喜来登公司主要分布在世界上最有吸引力的繁华的城市和度假村。</a:t>
            </a:r>
          </a:p>
          <a:p>
            <a:pPr>
              <a:buNone/>
            </a:pPr>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latin typeface="楷体" pitchFamily="49" charset="-122"/>
                <a:ea typeface="楷体" pitchFamily="49" charset="-122"/>
              </a:rPr>
              <a:t>发展历史</a:t>
            </a:r>
            <a:endParaRPr lang="zh-CN" altLang="en-US" b="1" dirty="0">
              <a:latin typeface="楷体" pitchFamily="49" charset="-122"/>
              <a:ea typeface="楷体" pitchFamily="49" charset="-122"/>
            </a:endParaRPr>
          </a:p>
        </p:txBody>
      </p:sp>
      <p:sp>
        <p:nvSpPr>
          <p:cNvPr id="3" name="内容占位符 2"/>
          <p:cNvSpPr>
            <a:spLocks noGrp="1"/>
          </p:cNvSpPr>
          <p:nvPr>
            <p:ph idx="1"/>
          </p:nvPr>
        </p:nvSpPr>
        <p:spPr/>
        <p:txBody>
          <a:bodyPr/>
          <a:lstStyle/>
          <a:p>
            <a:pPr>
              <a:buNone/>
            </a:pPr>
            <a:r>
              <a:rPr lang="zh-CN" altLang="en-US" dirty="0" smtClean="0"/>
              <a:t>          </a:t>
            </a:r>
            <a:r>
              <a:rPr lang="zh-CN" altLang="en-US" b="1" dirty="0" smtClean="0"/>
              <a:t>喜来登的发展史和创建人</a:t>
            </a:r>
            <a:r>
              <a:rPr lang="en-US" b="1" dirty="0" smtClean="0"/>
              <a:t>:</a:t>
            </a:r>
            <a:r>
              <a:rPr lang="zh-CN" altLang="en-US" b="1" dirty="0" smtClean="0"/>
              <a:t>它的创建人是欧内斯特</a:t>
            </a:r>
            <a:r>
              <a:rPr lang="en-US" b="1" dirty="0" smtClean="0"/>
              <a:t>·</a:t>
            </a:r>
            <a:r>
              <a:rPr lang="zh-CN" altLang="en-US" b="1" dirty="0" smtClean="0"/>
              <a:t>亨德森</a:t>
            </a:r>
            <a:r>
              <a:rPr lang="en-US" b="1" dirty="0" smtClean="0"/>
              <a:t>(1887</a:t>
            </a:r>
            <a:r>
              <a:rPr lang="zh-CN" altLang="en-US" b="1" dirty="0" smtClean="0"/>
              <a:t>年</a:t>
            </a:r>
            <a:r>
              <a:rPr lang="en-US" b="1" dirty="0" smtClean="0"/>
              <a:t>3</a:t>
            </a:r>
            <a:r>
              <a:rPr lang="zh-CN" altLang="en-US" b="1" dirty="0" smtClean="0"/>
              <a:t>月</a:t>
            </a:r>
            <a:r>
              <a:rPr lang="en-US" b="1" dirty="0" smtClean="0"/>
              <a:t>7</a:t>
            </a:r>
            <a:r>
              <a:rPr lang="zh-CN" altLang="en-US" b="1" dirty="0" smtClean="0"/>
              <a:t>日至</a:t>
            </a:r>
            <a:r>
              <a:rPr lang="en-US" b="1" dirty="0" smtClean="0"/>
              <a:t>1967</a:t>
            </a:r>
            <a:r>
              <a:rPr lang="zh-CN" altLang="en-US" b="1" dirty="0" smtClean="0"/>
              <a:t>年</a:t>
            </a:r>
            <a:r>
              <a:rPr lang="en-US" b="1" dirty="0" smtClean="0"/>
              <a:t>9</a:t>
            </a:r>
            <a:r>
              <a:rPr lang="zh-CN" altLang="en-US" b="1" dirty="0" smtClean="0"/>
              <a:t>月</a:t>
            </a:r>
            <a:r>
              <a:rPr lang="en-US" b="1" dirty="0" smtClean="0"/>
              <a:t>6</a:t>
            </a:r>
            <a:r>
              <a:rPr lang="zh-CN" altLang="en-US" b="1" dirty="0" smtClean="0"/>
              <a:t>日</a:t>
            </a:r>
            <a:r>
              <a:rPr lang="en-US" b="1" dirty="0" smtClean="0"/>
              <a:t>)</a:t>
            </a:r>
            <a:r>
              <a:rPr lang="zh-CN" altLang="en-US" b="1" dirty="0" smtClean="0"/>
              <a:t>，生于离美国波士顿不远的粟树山镇。喜来登是喜来登旅馆公司最初的两家饭店中一个名字。亨德森先生</a:t>
            </a:r>
            <a:r>
              <a:rPr lang="en-US" b="1" dirty="0" smtClean="0"/>
              <a:t>1933</a:t>
            </a:r>
            <a:r>
              <a:rPr lang="zh-CN" altLang="en-US" b="1" dirty="0" smtClean="0"/>
              <a:t>年开始进入饭店业，在</a:t>
            </a:r>
            <a:r>
              <a:rPr lang="en-US" b="1" dirty="0" smtClean="0"/>
              <a:t>1937</a:t>
            </a:r>
            <a:r>
              <a:rPr lang="zh-CN" altLang="en-US" b="1" dirty="0" smtClean="0"/>
              <a:t>年他成立喜来登旅馆公司。该饭店公司</a:t>
            </a:r>
            <a:r>
              <a:rPr lang="en-US" b="1" dirty="0" smtClean="0"/>
              <a:t>1939</a:t>
            </a:r>
            <a:r>
              <a:rPr lang="zh-CN" altLang="en-US" b="1" dirty="0" smtClean="0"/>
              <a:t>年开始启用</a:t>
            </a:r>
            <a:r>
              <a:rPr lang="en-US" b="1" dirty="0" smtClean="0"/>
              <a:t>"</a:t>
            </a:r>
            <a:r>
              <a:rPr lang="zh-CN" altLang="en-US" b="1" dirty="0" smtClean="0"/>
              <a:t>喜来登</a:t>
            </a:r>
            <a:r>
              <a:rPr lang="en-US" b="1" dirty="0" smtClean="0"/>
              <a:t>"</a:t>
            </a:r>
            <a:r>
              <a:rPr lang="zh-CN" altLang="en-US" b="1" dirty="0" smtClean="0"/>
              <a:t>这个统一的名称，直到</a:t>
            </a:r>
            <a:r>
              <a:rPr lang="en-US" b="1" dirty="0" smtClean="0"/>
              <a:t>1957</a:t>
            </a:r>
            <a:r>
              <a:rPr lang="zh-CN" altLang="en-US" b="1" dirty="0" smtClean="0"/>
              <a:t>年，即喜来登公司成立</a:t>
            </a:r>
            <a:r>
              <a:rPr lang="en-US" b="1" dirty="0" smtClean="0"/>
              <a:t>20</a:t>
            </a:r>
            <a:r>
              <a:rPr lang="zh-CN" altLang="en-US" b="1" dirty="0" smtClean="0"/>
              <a:t>年时才真正建造了自己的第一座饭店。</a:t>
            </a:r>
            <a:endParaRPr lang="zh-CN" altLang="en-US"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a:bodyPr>
          <a:lstStyle/>
          <a:p>
            <a:pPr>
              <a:buNone/>
            </a:pPr>
            <a:r>
              <a:rPr lang="zh-CN" altLang="en-US" dirty="0" smtClean="0"/>
              <a:t>          </a:t>
            </a:r>
            <a:r>
              <a:rPr lang="zh-CN" altLang="en-US" b="1" dirty="0" smtClean="0"/>
              <a:t>在此之前，亨德森先生是靠买卖饭店起家的。在那个时候，他的主要兴趣在于看准机会，购买一些小饭店或因经营不善而衰败的饭店。买到手后，他再重新设计、更新设备、改善经营，使饭店本身增值。他的原则是，每一美元的修葺旨至少要使饭店价值增加</a:t>
            </a:r>
            <a:r>
              <a:rPr lang="en-US" b="1" dirty="0" smtClean="0"/>
              <a:t>2</a:t>
            </a:r>
            <a:r>
              <a:rPr lang="zh-CN" altLang="en-US" b="1" dirty="0" smtClean="0"/>
              <a:t>美元，然后看准机会再将它出手，从中获利。有些饭店曾被他买卖</a:t>
            </a:r>
            <a:r>
              <a:rPr lang="en-US" b="1" dirty="0" smtClean="0"/>
              <a:t>4</a:t>
            </a:r>
            <a:r>
              <a:rPr lang="zh-CN" altLang="en-US" b="1" dirty="0" smtClean="0"/>
              <a:t>次之多。在欧内斯特</a:t>
            </a:r>
            <a:r>
              <a:rPr lang="en-US" b="1" dirty="0" smtClean="0"/>
              <a:t>·</a:t>
            </a:r>
            <a:r>
              <a:rPr lang="zh-CN" altLang="en-US" b="1" dirty="0" smtClean="0"/>
              <a:t>亨德森的苦心经营下，喜来登公司发展很快。一直以来，它紧追假日公司，保持在世界大饭店联号中排行第二的位次。</a:t>
            </a:r>
            <a:endParaRPr lang="zh-CN" alt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a:bodyPr>
          <a:lstStyle/>
          <a:p>
            <a:pPr>
              <a:buNone/>
            </a:pPr>
            <a:r>
              <a:rPr lang="zh-CN" altLang="en-US" dirty="0" smtClean="0"/>
              <a:t>        </a:t>
            </a:r>
            <a:r>
              <a:rPr lang="zh-CN" altLang="en-US" b="1" dirty="0" smtClean="0"/>
              <a:t>各地</a:t>
            </a:r>
            <a:r>
              <a:rPr lang="en-US" b="1" dirty="0" smtClean="0"/>
              <a:t>(</a:t>
            </a:r>
            <a:r>
              <a:rPr lang="zh-CN" altLang="en-US" b="1" dirty="0" smtClean="0"/>
              <a:t>从阿根廷到津巴布韦</a:t>
            </a:r>
            <a:r>
              <a:rPr lang="en-US" b="1" dirty="0" smtClean="0"/>
              <a:t>)</a:t>
            </a:r>
            <a:r>
              <a:rPr lang="zh-CN" altLang="en-US" b="1" dirty="0" smtClean="0"/>
              <a:t>的商务客人和休闲旅游者提供高质量的服务。喜来登饭店为休闲度假旅游者提供着宾至如归</a:t>
            </a:r>
            <a:r>
              <a:rPr lang="en-US" b="1" dirty="0" smtClean="0"/>
              <a:t>(home-away-from-home)</a:t>
            </a:r>
            <a:r>
              <a:rPr lang="zh-CN" altLang="en-US" b="1" dirty="0" smtClean="0"/>
              <a:t>的服务。当前，喜来登公司在中国内地有</a:t>
            </a:r>
            <a:r>
              <a:rPr lang="en-US" b="1" dirty="0" smtClean="0"/>
              <a:t>50</a:t>
            </a:r>
            <a:r>
              <a:rPr lang="zh-CN" altLang="en-US" b="1" dirty="0" smtClean="0"/>
              <a:t>家正在运营的饭店，至</a:t>
            </a:r>
            <a:r>
              <a:rPr lang="en-US" b="1" dirty="0" smtClean="0"/>
              <a:t>2013</a:t>
            </a:r>
            <a:r>
              <a:rPr lang="zh-CN" altLang="en-US" b="1" dirty="0" smtClean="0"/>
              <a:t>年底预计将达</a:t>
            </a:r>
            <a:r>
              <a:rPr lang="en-US" b="1" dirty="0" smtClean="0"/>
              <a:t>100</a:t>
            </a:r>
            <a:r>
              <a:rPr lang="zh-CN" altLang="en-US" b="1" dirty="0" smtClean="0"/>
              <a:t>家。</a:t>
            </a:r>
            <a:endParaRPr lang="zh-CN" altLang="en-US"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dirty="0" smtClean="0">
                <a:latin typeface="楷体" pitchFamily="49" charset="-122"/>
                <a:ea typeface="楷体" pitchFamily="49" charset="-122"/>
              </a:rPr>
              <a:t>喜来登在中国</a:t>
            </a:r>
            <a:r>
              <a:rPr lang="zh-CN" altLang="en-US" b="1" dirty="0" smtClean="0"/>
              <a:t/>
            </a:r>
            <a:br>
              <a:rPr lang="zh-CN" altLang="en-US" b="1" dirty="0" smtClean="0"/>
            </a:br>
            <a:endParaRPr lang="zh-CN" altLang="en-US" dirty="0"/>
          </a:p>
        </p:txBody>
      </p:sp>
      <p:sp>
        <p:nvSpPr>
          <p:cNvPr id="3" name="内容占位符 2"/>
          <p:cNvSpPr>
            <a:spLocks noGrp="1"/>
          </p:cNvSpPr>
          <p:nvPr>
            <p:ph idx="1"/>
          </p:nvPr>
        </p:nvSpPr>
        <p:spPr>
          <a:xfrm>
            <a:off x="457200" y="1500174"/>
            <a:ext cx="8229600" cy="4824426"/>
          </a:xfrm>
        </p:spPr>
        <p:txBody>
          <a:bodyPr/>
          <a:lstStyle/>
          <a:p>
            <a:pPr>
              <a:buNone/>
            </a:pPr>
            <a:r>
              <a:rPr lang="zh-CN" altLang="en-US" b="1" dirty="0" smtClean="0"/>
              <a:t>         喜来登在中国的许多大城市都有据点分布，如香港有九龙尖沙咀喜来登酒店</a:t>
            </a:r>
            <a:r>
              <a:rPr lang="en-US" b="1" dirty="0" smtClean="0"/>
              <a:t>;</a:t>
            </a:r>
            <a:r>
              <a:rPr lang="zh-CN" altLang="en-US" b="1" dirty="0" smtClean="0"/>
              <a:t>台湾有台北喜来登大饭店</a:t>
            </a:r>
            <a:r>
              <a:rPr lang="en-US" b="1" dirty="0" smtClean="0"/>
              <a:t>;</a:t>
            </a:r>
            <a:r>
              <a:rPr lang="zh-CN" altLang="en-US" b="1" dirty="0" smtClean="0"/>
              <a:t>内地则是不胜枚举，例如</a:t>
            </a:r>
            <a:r>
              <a:rPr lang="en-US" b="1" dirty="0" smtClean="0"/>
              <a:t>:</a:t>
            </a:r>
            <a:r>
              <a:rPr lang="zh-CN" altLang="en-US" b="1" dirty="0" smtClean="0"/>
              <a:t>北京长城喜来登，中山喜来登酒店，上海太平洋喜来登等。喜来登在内地的投资相当可观，所拥有旅馆据点数目并不亚于第一个进入中国的外资连锁旅馆万豪集团。喜来登除了在沿海城市如北京、上海、厦门、苏州，中山设有据点之外</a:t>
            </a:r>
            <a:r>
              <a:rPr lang="en-US" b="1" dirty="0" smtClean="0"/>
              <a:t>;</a:t>
            </a:r>
            <a:r>
              <a:rPr lang="zh-CN" altLang="en-US" b="1" dirty="0" smtClean="0"/>
              <a:t>在内陆城市也有旅馆分布，如重庆、成都 西安、桂林甚至是乌鲁木齐都有。</a:t>
            </a:r>
          </a:p>
          <a:p>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lenovo\appdata\roaming\360se6\User Data\temp\t012720b4f16d1e7a19.jpg"/>
          <p:cNvPicPr>
            <a:picLocks noChangeAspect="1" noChangeArrowheads="1"/>
          </p:cNvPicPr>
          <p:nvPr/>
        </p:nvPicPr>
        <p:blipFill>
          <a:blip r:embed="rId2"/>
          <a:srcRect/>
          <a:stretch>
            <a:fillRect/>
          </a:stretch>
        </p:blipFill>
        <p:spPr bwMode="auto">
          <a:xfrm>
            <a:off x="0" y="0"/>
            <a:ext cx="4559495" cy="3286124"/>
          </a:xfrm>
          <a:prstGeom prst="rect">
            <a:avLst/>
          </a:prstGeom>
          <a:noFill/>
        </p:spPr>
      </p:pic>
      <p:pic>
        <p:nvPicPr>
          <p:cNvPr id="16392" name="Picture 8" descr="c:\users\lenovo\appdata\roaming\360se6\User Data\temp\t019ac4e03eb33d9547.jpg"/>
          <p:cNvPicPr>
            <a:picLocks noChangeAspect="1" noChangeArrowheads="1"/>
          </p:cNvPicPr>
          <p:nvPr/>
        </p:nvPicPr>
        <p:blipFill>
          <a:blip r:embed="rId3"/>
          <a:srcRect/>
          <a:stretch>
            <a:fillRect/>
          </a:stretch>
        </p:blipFill>
        <p:spPr bwMode="auto">
          <a:xfrm>
            <a:off x="-1" y="3286124"/>
            <a:ext cx="5319813" cy="3571876"/>
          </a:xfrm>
          <a:prstGeom prst="rect">
            <a:avLst/>
          </a:prstGeom>
          <a:noFill/>
        </p:spPr>
      </p:pic>
      <p:pic>
        <p:nvPicPr>
          <p:cNvPr id="16394" name="Picture 10" descr="c:\users\lenovo\appdata\roaming\360se6\User Data\temp\t01fe9730788a86f266.jpg"/>
          <p:cNvPicPr>
            <a:picLocks noChangeAspect="1" noChangeArrowheads="1"/>
          </p:cNvPicPr>
          <p:nvPr/>
        </p:nvPicPr>
        <p:blipFill>
          <a:blip r:embed="rId4"/>
          <a:srcRect/>
          <a:stretch>
            <a:fillRect/>
          </a:stretch>
        </p:blipFill>
        <p:spPr bwMode="auto">
          <a:xfrm>
            <a:off x="5000625" y="3929066"/>
            <a:ext cx="4143375" cy="2928934"/>
          </a:xfrm>
          <a:prstGeom prst="rect">
            <a:avLst/>
          </a:prstGeom>
          <a:noFill/>
        </p:spPr>
      </p:pic>
      <p:pic>
        <p:nvPicPr>
          <p:cNvPr id="16396" name="Picture 12" descr="c:\users\lenovo\appdata\roaming\360se6\User Data\temp\t01749a1ddc16400fe3.jpg"/>
          <p:cNvPicPr>
            <a:picLocks noChangeAspect="1" noChangeArrowheads="1"/>
          </p:cNvPicPr>
          <p:nvPr/>
        </p:nvPicPr>
        <p:blipFill>
          <a:blip r:embed="rId5"/>
          <a:srcRect/>
          <a:stretch>
            <a:fillRect/>
          </a:stretch>
        </p:blipFill>
        <p:spPr bwMode="auto">
          <a:xfrm>
            <a:off x="4500562" y="1"/>
            <a:ext cx="4643438" cy="1714487"/>
          </a:xfrm>
          <a:prstGeom prst="rect">
            <a:avLst/>
          </a:prstGeom>
          <a:noFill/>
        </p:spPr>
      </p:pic>
      <p:pic>
        <p:nvPicPr>
          <p:cNvPr id="16398" name="Picture 14" descr="c:\users\lenovo\appdata\roaming\360se6\User Data\temp\t012151fc03f51821e3.jpg"/>
          <p:cNvPicPr>
            <a:picLocks noChangeAspect="1" noChangeArrowheads="1"/>
          </p:cNvPicPr>
          <p:nvPr/>
        </p:nvPicPr>
        <p:blipFill>
          <a:blip r:embed="rId6"/>
          <a:srcRect/>
          <a:stretch>
            <a:fillRect/>
          </a:stretch>
        </p:blipFill>
        <p:spPr bwMode="auto">
          <a:xfrm>
            <a:off x="4500562" y="1714488"/>
            <a:ext cx="4643438" cy="228600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lenovo\appdata\roaming\360se6\User Data\temp\t01cad0a759730250f3.jpg"/>
          <p:cNvPicPr>
            <a:picLocks noChangeAspect="1" noChangeArrowheads="1"/>
          </p:cNvPicPr>
          <p:nvPr/>
        </p:nvPicPr>
        <p:blipFill>
          <a:blip r:embed="rId2"/>
          <a:srcRect/>
          <a:stretch>
            <a:fillRect/>
          </a:stretch>
        </p:blipFill>
        <p:spPr bwMode="auto">
          <a:xfrm>
            <a:off x="0" y="0"/>
            <a:ext cx="4519202" cy="3004457"/>
          </a:xfrm>
          <a:prstGeom prst="rect">
            <a:avLst/>
          </a:prstGeom>
          <a:noFill/>
        </p:spPr>
      </p:pic>
      <p:pic>
        <p:nvPicPr>
          <p:cNvPr id="15364" name="Picture 4" descr="c:\users\lenovo\appdata\roaming\360se6\User Data\temp\t0116aba03db58396da.jpg"/>
          <p:cNvPicPr>
            <a:picLocks noChangeAspect="1" noChangeArrowheads="1"/>
          </p:cNvPicPr>
          <p:nvPr/>
        </p:nvPicPr>
        <p:blipFill>
          <a:blip r:embed="rId3"/>
          <a:srcRect/>
          <a:stretch>
            <a:fillRect/>
          </a:stretch>
        </p:blipFill>
        <p:spPr bwMode="auto">
          <a:xfrm>
            <a:off x="0" y="3000372"/>
            <a:ext cx="5655672" cy="3857628"/>
          </a:xfrm>
          <a:prstGeom prst="rect">
            <a:avLst/>
          </a:prstGeom>
          <a:noFill/>
        </p:spPr>
      </p:pic>
      <p:pic>
        <p:nvPicPr>
          <p:cNvPr id="15366" name="Picture 6" descr="c:\users\lenovo\appdata\roaming\360se6\User Data\temp\t01093f8227a8285bc3.jpg"/>
          <p:cNvPicPr>
            <a:picLocks noChangeAspect="1" noChangeArrowheads="1"/>
          </p:cNvPicPr>
          <p:nvPr/>
        </p:nvPicPr>
        <p:blipFill>
          <a:blip r:embed="rId4"/>
          <a:srcRect/>
          <a:stretch>
            <a:fillRect/>
          </a:stretch>
        </p:blipFill>
        <p:spPr bwMode="auto">
          <a:xfrm>
            <a:off x="5643570" y="3470486"/>
            <a:ext cx="3500430" cy="3387514"/>
          </a:xfrm>
          <a:prstGeom prst="rect">
            <a:avLst/>
          </a:prstGeom>
          <a:noFill/>
        </p:spPr>
      </p:pic>
      <p:pic>
        <p:nvPicPr>
          <p:cNvPr id="15368" name="Picture 8" descr="c:\users\lenovo\appdata\roaming\360se6\User Data\temp\t016cfe87a0d0b489c7.jpg"/>
          <p:cNvPicPr>
            <a:picLocks noChangeAspect="1" noChangeArrowheads="1"/>
          </p:cNvPicPr>
          <p:nvPr/>
        </p:nvPicPr>
        <p:blipFill>
          <a:blip r:embed="rId5"/>
          <a:srcRect/>
          <a:stretch>
            <a:fillRect/>
          </a:stretch>
        </p:blipFill>
        <p:spPr bwMode="auto">
          <a:xfrm>
            <a:off x="4500562" y="0"/>
            <a:ext cx="4643438" cy="350043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lenovo\appdata\roaming\360se6\User Data\temp\t01a035047b84491863.jpg"/>
          <p:cNvPicPr>
            <a:picLocks noChangeAspect="1" noChangeArrowheads="1"/>
          </p:cNvPicPr>
          <p:nvPr/>
        </p:nvPicPr>
        <p:blipFill>
          <a:blip r:embed="rId2"/>
          <a:srcRect/>
          <a:stretch>
            <a:fillRect/>
          </a:stretch>
        </p:blipFill>
        <p:spPr bwMode="auto">
          <a:xfrm>
            <a:off x="0" y="0"/>
            <a:ext cx="4643438" cy="3482580"/>
          </a:xfrm>
          <a:prstGeom prst="rect">
            <a:avLst/>
          </a:prstGeom>
          <a:noFill/>
        </p:spPr>
      </p:pic>
      <p:pic>
        <p:nvPicPr>
          <p:cNvPr id="14342" name="Picture 6" descr="c:\users\lenovo\appdata\roaming\360se6\User Data\temp\t013d82d4d5c55cb4f2.jpg"/>
          <p:cNvPicPr>
            <a:picLocks noChangeAspect="1" noChangeArrowheads="1"/>
          </p:cNvPicPr>
          <p:nvPr/>
        </p:nvPicPr>
        <p:blipFill>
          <a:blip r:embed="rId3"/>
          <a:srcRect/>
          <a:stretch>
            <a:fillRect/>
          </a:stretch>
        </p:blipFill>
        <p:spPr bwMode="auto">
          <a:xfrm>
            <a:off x="4643438" y="0"/>
            <a:ext cx="4571998" cy="3429000"/>
          </a:xfrm>
          <a:prstGeom prst="rect">
            <a:avLst/>
          </a:prstGeom>
          <a:noFill/>
        </p:spPr>
      </p:pic>
      <p:pic>
        <p:nvPicPr>
          <p:cNvPr id="14344" name="Picture 8" descr="c:\users\lenovo\appdata\roaming\360se6\User Data\temp\t01179d26d43a951d2f.jpg"/>
          <p:cNvPicPr>
            <a:picLocks noChangeAspect="1" noChangeArrowheads="1"/>
          </p:cNvPicPr>
          <p:nvPr/>
        </p:nvPicPr>
        <p:blipFill>
          <a:blip r:embed="rId4"/>
          <a:srcRect/>
          <a:stretch>
            <a:fillRect/>
          </a:stretch>
        </p:blipFill>
        <p:spPr bwMode="auto">
          <a:xfrm>
            <a:off x="0" y="3500438"/>
            <a:ext cx="5553965" cy="3357562"/>
          </a:xfrm>
          <a:prstGeom prst="rect">
            <a:avLst/>
          </a:prstGeom>
          <a:noFill/>
        </p:spPr>
      </p:pic>
      <p:pic>
        <p:nvPicPr>
          <p:cNvPr id="14346" name="Picture 10" descr="c:\users\lenovo\appdata\roaming\360se6\User Data\temp\t018d2be9a393ef0b0e.jpg"/>
          <p:cNvPicPr>
            <a:picLocks noChangeAspect="1" noChangeArrowheads="1"/>
          </p:cNvPicPr>
          <p:nvPr/>
        </p:nvPicPr>
        <p:blipFill>
          <a:blip r:embed="rId5"/>
          <a:srcRect/>
          <a:stretch>
            <a:fillRect/>
          </a:stretch>
        </p:blipFill>
        <p:spPr bwMode="auto">
          <a:xfrm>
            <a:off x="5541181" y="3429000"/>
            <a:ext cx="3602819" cy="342900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b="1" dirty="0" smtClean="0"/>
              <a:t>SGSS</a:t>
            </a:r>
            <a:endParaRPr lang="zh-CN" altLang="en-US" b="1" dirty="0"/>
          </a:p>
        </p:txBody>
      </p:sp>
      <p:sp>
        <p:nvSpPr>
          <p:cNvPr id="3" name="内容占位符 2"/>
          <p:cNvSpPr>
            <a:spLocks noGrp="1"/>
          </p:cNvSpPr>
          <p:nvPr>
            <p:ph idx="1"/>
          </p:nvPr>
        </p:nvSpPr>
        <p:spPr/>
        <p:txBody>
          <a:bodyPr/>
          <a:lstStyle/>
          <a:p>
            <a:pPr>
              <a:buNone/>
            </a:pPr>
            <a:r>
              <a:rPr lang="zh-CN" altLang="en-US" dirty="0" smtClean="0"/>
              <a:t>    </a:t>
            </a:r>
            <a:endParaRPr lang="en-US" altLang="zh-CN" dirty="0" smtClean="0"/>
          </a:p>
          <a:p>
            <a:pPr>
              <a:buNone/>
            </a:pPr>
            <a:r>
              <a:rPr lang="en-US" altLang="zh-CN" dirty="0" smtClean="0"/>
              <a:t>          </a:t>
            </a:r>
            <a:r>
              <a:rPr lang="zh-CN" altLang="en-US" b="1" dirty="0" smtClean="0"/>
              <a:t>在喜来登饭店，上至总经理，下至普通员工，印在思想中最牢固，贯彻在工作中最彻底的就是</a:t>
            </a:r>
            <a:r>
              <a:rPr lang="en-US" b="1" dirty="0" smtClean="0"/>
              <a:t>:"SGSS"</a:t>
            </a:r>
            <a:r>
              <a:rPr lang="zh-CN" altLang="en-US" b="1" dirty="0" smtClean="0"/>
              <a:t>。它是喜来登管理中保持优质服务标准的</a:t>
            </a:r>
            <a:r>
              <a:rPr lang="en-US" b="1" dirty="0" smtClean="0"/>
              <a:t>"</a:t>
            </a:r>
            <a:r>
              <a:rPr lang="zh-CN" altLang="en-US" b="1" dirty="0" smtClean="0"/>
              <a:t>灵魂</a:t>
            </a:r>
            <a:r>
              <a:rPr lang="en-US" b="1" dirty="0" smtClean="0"/>
              <a:t>"</a:t>
            </a:r>
            <a:r>
              <a:rPr lang="zh-CN" altLang="en-US" b="1" dirty="0" smtClean="0"/>
              <a:t>支柱。</a:t>
            </a:r>
            <a:endParaRPr lang="zh-CN" alt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b="1" dirty="0" smtClean="0"/>
              <a:t>"SGSS"</a:t>
            </a:r>
            <a:r>
              <a:rPr lang="zh-CN" altLang="en-US" b="1" dirty="0" smtClean="0"/>
              <a:t>中的内容</a:t>
            </a:r>
            <a:r>
              <a:rPr lang="en-US" b="1" dirty="0" smtClean="0"/>
              <a:t>:</a:t>
            </a:r>
            <a:endParaRPr lang="zh-CN" altLang="en-US" b="1" dirty="0"/>
          </a:p>
        </p:txBody>
      </p:sp>
      <p:sp>
        <p:nvSpPr>
          <p:cNvPr id="3" name="内容占位符 2"/>
          <p:cNvSpPr>
            <a:spLocks noGrp="1"/>
          </p:cNvSpPr>
          <p:nvPr>
            <p:ph idx="1"/>
          </p:nvPr>
        </p:nvSpPr>
        <p:spPr/>
        <p:txBody>
          <a:bodyPr/>
          <a:lstStyle/>
          <a:p>
            <a:pPr>
              <a:buNone/>
            </a:pPr>
            <a:r>
              <a:rPr lang="en-US" dirty="0" smtClean="0"/>
              <a:t>	</a:t>
            </a:r>
            <a:endParaRPr lang="zh-CN" altLang="en-US" dirty="0" smtClean="0"/>
          </a:p>
          <a:p>
            <a:r>
              <a:rPr lang="zh-CN" altLang="en-US" b="1" dirty="0" smtClean="0"/>
              <a:t>标准一，遇见客人时，先微笑，然后礼貌地打个招呼。</a:t>
            </a:r>
          </a:p>
          <a:p>
            <a:r>
              <a:rPr lang="zh-CN" altLang="en-US" b="1" dirty="0" smtClean="0"/>
              <a:t>标准二，以友善热诚和礼貌的语气与客人说话。</a:t>
            </a:r>
          </a:p>
          <a:p>
            <a:r>
              <a:rPr lang="zh-CN" altLang="en-US" b="1" dirty="0" smtClean="0"/>
              <a:t>标准三，迅速回答客人的问题，并主动为客人找出答案。</a:t>
            </a:r>
          </a:p>
          <a:p>
            <a:r>
              <a:rPr lang="zh-CN" altLang="en-US" b="1" dirty="0" smtClean="0"/>
              <a:t>标准四，预计客人需求，并帮助解决问题。</a:t>
            </a:r>
          </a:p>
          <a:p>
            <a:endParaRPr lang="zh-CN"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85728"/>
            <a:ext cx="8229600" cy="1143008"/>
          </a:xfrm>
        </p:spPr>
        <p:txBody>
          <a:bodyPr/>
          <a:lstStyle/>
          <a:p>
            <a:r>
              <a:rPr lang="zh-CN" altLang="en-US" b="1" dirty="0" smtClean="0">
                <a:latin typeface="楷体" pitchFamily="49" charset="-122"/>
                <a:ea typeface="楷体" pitchFamily="49" charset="-122"/>
              </a:rPr>
              <a:t>十戒</a:t>
            </a:r>
            <a:endParaRPr lang="zh-CN" altLang="en-US" b="1" dirty="0">
              <a:latin typeface="楷体" pitchFamily="49" charset="-122"/>
              <a:ea typeface="楷体" pitchFamily="49" charset="-122"/>
            </a:endParaRPr>
          </a:p>
        </p:txBody>
      </p:sp>
      <p:sp>
        <p:nvSpPr>
          <p:cNvPr id="3" name="内容占位符 2"/>
          <p:cNvSpPr>
            <a:spLocks noGrp="1"/>
          </p:cNvSpPr>
          <p:nvPr>
            <p:ph idx="1"/>
          </p:nvPr>
        </p:nvSpPr>
        <p:spPr>
          <a:xfrm>
            <a:off x="500034" y="1643050"/>
            <a:ext cx="8229600" cy="4674872"/>
          </a:xfrm>
        </p:spPr>
        <p:txBody>
          <a:bodyPr>
            <a:normAutofit fontScale="92500"/>
          </a:bodyPr>
          <a:lstStyle/>
          <a:p>
            <a:pPr>
              <a:buNone/>
            </a:pPr>
            <a:r>
              <a:rPr lang="zh-CN" altLang="en-US" dirty="0" smtClean="0"/>
              <a:t>            </a:t>
            </a:r>
            <a:r>
              <a:rPr lang="zh-CN" altLang="en-US" b="1" dirty="0" smtClean="0"/>
              <a:t>亨德森于</a:t>
            </a:r>
            <a:r>
              <a:rPr lang="en-US" b="1" dirty="0" smtClean="0"/>
              <a:t>1967</a:t>
            </a:r>
            <a:r>
              <a:rPr lang="zh-CN" altLang="en-US" b="1" dirty="0" smtClean="0"/>
              <a:t>年</a:t>
            </a:r>
            <a:r>
              <a:rPr lang="en-US" b="1" dirty="0" smtClean="0"/>
              <a:t>9</a:t>
            </a:r>
            <a:r>
              <a:rPr lang="zh-CN" altLang="en-US" b="1" dirty="0" smtClean="0"/>
              <a:t>月</a:t>
            </a:r>
            <a:r>
              <a:rPr lang="en-US" b="1" dirty="0" smtClean="0"/>
              <a:t>6</a:t>
            </a:r>
            <a:r>
              <a:rPr lang="zh-CN" altLang="en-US" b="1" dirty="0" smtClean="0"/>
              <a:t>日离开世界，但是他的</a:t>
            </a:r>
            <a:r>
              <a:rPr lang="en-US" b="1" dirty="0" smtClean="0"/>
              <a:t>"</a:t>
            </a:r>
            <a:r>
              <a:rPr lang="zh-CN" altLang="en-US" b="1" dirty="0" smtClean="0"/>
              <a:t>十诫</a:t>
            </a:r>
            <a:r>
              <a:rPr lang="en-US" b="1" dirty="0" smtClean="0"/>
              <a:t>"</a:t>
            </a:r>
            <a:r>
              <a:rPr lang="zh-CN" altLang="en-US" b="1" dirty="0" smtClean="0"/>
              <a:t>依然长留人间</a:t>
            </a:r>
            <a:r>
              <a:rPr lang="en-US" b="1" dirty="0" smtClean="0"/>
              <a:t>:</a:t>
            </a:r>
            <a:endParaRPr lang="zh-CN" altLang="en-US" b="1" dirty="0" smtClean="0"/>
          </a:p>
          <a:p>
            <a:r>
              <a:rPr lang="en-US" b="1" dirty="0" smtClean="0"/>
              <a:t>1</a:t>
            </a:r>
            <a:r>
              <a:rPr lang="zh-CN" altLang="en-US" b="1" dirty="0" smtClean="0"/>
              <a:t>、不要滥用权势与要求特殊待遇，对此不加抵制就是放纵。</a:t>
            </a:r>
          </a:p>
          <a:p>
            <a:r>
              <a:rPr lang="en-US" b="1" dirty="0" smtClean="0"/>
              <a:t>2</a:t>
            </a:r>
            <a:r>
              <a:rPr lang="zh-CN" altLang="en-US" b="1" dirty="0" smtClean="0"/>
              <a:t>、不要收取那些有求于你的人的礼物。</a:t>
            </a:r>
          </a:p>
          <a:p>
            <a:r>
              <a:rPr lang="en-US" b="1" dirty="0" smtClean="0"/>
              <a:t>3</a:t>
            </a:r>
            <a:r>
              <a:rPr lang="zh-CN" altLang="en-US" b="1" dirty="0" smtClean="0"/>
              <a:t>、一切装点喜来登饭店的事要听玛丽肯尼迪的。玛丽肯尼迪是从</a:t>
            </a:r>
            <a:r>
              <a:rPr lang="en-US" b="1" dirty="0" smtClean="0"/>
              <a:t>8</a:t>
            </a:r>
            <a:r>
              <a:rPr lang="zh-CN" altLang="en-US" b="1" dirty="0" smtClean="0"/>
              <a:t>名装潢大师中经过一次装潢比赛竞选脱颖而出的。此后她一直被喜来登旅馆公司聘为饭店客房、餐厅与大堂装潢的总主持人。</a:t>
            </a:r>
          </a:p>
          <a:p>
            <a:r>
              <a:rPr lang="en-US" b="1" dirty="0" smtClean="0"/>
              <a:t>4</a:t>
            </a:r>
            <a:r>
              <a:rPr lang="zh-CN" altLang="en-US" b="1" dirty="0" smtClean="0"/>
              <a:t>、不能反悔已经确定了的客房预定。</a:t>
            </a:r>
          </a:p>
          <a:p>
            <a:r>
              <a:rPr lang="en-US" b="1" dirty="0" smtClean="0"/>
              <a:t>5</a:t>
            </a:r>
            <a:r>
              <a:rPr lang="zh-CN" altLang="en-US" b="1" dirty="0" smtClean="0"/>
              <a:t>、在没有让下属完全弄清确切目的之前不得向下属下达命令。</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r>
              <a:rPr lang="en-US" b="1" dirty="0" smtClean="0"/>
              <a:t>6</a:t>
            </a:r>
            <a:r>
              <a:rPr lang="zh-CN" altLang="en-US" b="1" dirty="0" smtClean="0"/>
              <a:t>、经营小旅店的长处，也许是管理大饭店的忌讳。</a:t>
            </a:r>
          </a:p>
          <a:p>
            <a:r>
              <a:rPr lang="en-US" b="1" dirty="0" smtClean="0"/>
              <a:t>7</a:t>
            </a:r>
            <a:r>
              <a:rPr lang="zh-CN" altLang="en-US" b="1" dirty="0" smtClean="0"/>
              <a:t>、为做成交易，不得榨尽对方</a:t>
            </a:r>
            <a:r>
              <a:rPr lang="en-US" b="1" dirty="0" smtClean="0"/>
              <a:t>"</a:t>
            </a:r>
            <a:r>
              <a:rPr lang="zh-CN" altLang="en-US" b="1" dirty="0" smtClean="0"/>
              <a:t>最后一滴血</a:t>
            </a:r>
            <a:r>
              <a:rPr lang="en-US" b="1" dirty="0" smtClean="0"/>
              <a:t>"</a:t>
            </a:r>
            <a:r>
              <a:rPr lang="zh-CN" altLang="en-US" b="1" dirty="0" smtClean="0"/>
              <a:t>。</a:t>
            </a:r>
          </a:p>
          <a:p>
            <a:r>
              <a:rPr lang="en-US" b="1" dirty="0" smtClean="0"/>
              <a:t>8</a:t>
            </a:r>
            <a:r>
              <a:rPr lang="zh-CN" altLang="en-US" b="1" dirty="0" smtClean="0"/>
              <a:t>、放凉了的菜不得上桌。</a:t>
            </a:r>
          </a:p>
          <a:p>
            <a:r>
              <a:rPr lang="en-US" b="1" dirty="0" smtClean="0"/>
              <a:t>9</a:t>
            </a:r>
            <a:r>
              <a:rPr lang="zh-CN" altLang="en-US" b="1" dirty="0" smtClean="0"/>
              <a:t>、决策要靠事实、计算与知识。</a:t>
            </a:r>
          </a:p>
          <a:p>
            <a:r>
              <a:rPr lang="en-US" b="1" dirty="0" smtClean="0"/>
              <a:t>10</a:t>
            </a:r>
            <a:r>
              <a:rPr lang="zh-CN" altLang="en-US" b="1" dirty="0" smtClean="0"/>
              <a:t>、对下属的差错，不要急于指责。</a:t>
            </a:r>
          </a:p>
          <a:p>
            <a:pPr>
              <a:buNone/>
            </a:pPr>
            <a:endParaRPr lang="zh-CN"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258</TotalTime>
  <Words>1290</Words>
  <Application>Microsoft Office PowerPoint</Application>
  <PresentationFormat>全屏显示(4:3)</PresentationFormat>
  <Paragraphs>36</Paragraphs>
  <Slides>17</Slides>
  <Notes>0</Notes>
  <HiddenSlides>0</HiddenSlides>
  <MMClips>0</MMClips>
  <ScaleCrop>false</ScaleCrop>
  <HeadingPairs>
    <vt:vector size="4" baseType="variant">
      <vt:variant>
        <vt:lpstr>主题</vt:lpstr>
      </vt:variant>
      <vt:variant>
        <vt:i4>1</vt:i4>
      </vt:variant>
      <vt:variant>
        <vt:lpstr>幻灯片标题</vt:lpstr>
      </vt:variant>
      <vt:variant>
        <vt:i4>17</vt:i4>
      </vt:variant>
    </vt:vector>
  </HeadingPairs>
  <TitlesOfParts>
    <vt:vector size="18" baseType="lpstr">
      <vt:lpstr>流畅</vt:lpstr>
      <vt:lpstr>幻灯片 1</vt:lpstr>
      <vt:lpstr>喜达屋集团</vt:lpstr>
      <vt:lpstr>幻灯片 3</vt:lpstr>
      <vt:lpstr>发展史 </vt:lpstr>
      <vt:lpstr>幻灯片 5</vt:lpstr>
      <vt:lpstr>简介</vt:lpstr>
      <vt:lpstr>发展历史</vt:lpstr>
      <vt:lpstr>幻灯片 8</vt:lpstr>
      <vt:lpstr>幻灯片 9</vt:lpstr>
      <vt:lpstr>喜来登在中国 </vt:lpstr>
      <vt:lpstr>幻灯片 11</vt:lpstr>
      <vt:lpstr>幻灯片 12</vt:lpstr>
      <vt:lpstr>幻灯片 13</vt:lpstr>
      <vt:lpstr>SGSS</vt:lpstr>
      <vt:lpstr>"SGSS"中的内容:</vt:lpstr>
      <vt:lpstr>十戒</vt:lpstr>
      <vt:lpstr>幻灯片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Starwood Hotels</dc:title>
  <dc:creator>lenovo</dc:creator>
  <cp:lastModifiedBy>lenovo</cp:lastModifiedBy>
  <cp:revision>26</cp:revision>
  <dcterms:created xsi:type="dcterms:W3CDTF">2015-11-26T09:27:08Z</dcterms:created>
  <dcterms:modified xsi:type="dcterms:W3CDTF">2015-11-26T13:49:39Z</dcterms:modified>
</cp:coreProperties>
</file>