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5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981200"/>
            <a:ext cx="7772400" cy="1876428"/>
          </a:xfrm>
        </p:spPr>
        <p:txBody>
          <a:bodyPr anchor="b"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ctr">
              <a:defRPr sz="44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57628"/>
            <a:ext cx="6400800" cy="17532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E32EC-7100-4815-9100-9D9410B0016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2019/4/29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80BF196-D2E5-47AA-A528-F766CD1638D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328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E32EC-7100-4815-9100-9D9410B0016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2019/4/29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5B1462-5AA1-4CCB-B9B8-34C605D866C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027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3854150"/>
            <a:ext cx="7772400" cy="1860850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2356428"/>
            <a:ext cx="7772400" cy="1501200"/>
          </a:xfrm>
        </p:spPr>
        <p:txBody>
          <a:bodyPr anchor="b"/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l">
              <a:buNone/>
              <a:defRPr sz="1800">
                <a:solidFill>
                  <a:schemeClr val="tx2"/>
                </a:solidFill>
              </a:defRPr>
            </a:lvl2pPr>
            <a:lvl3pPr marL="914400" indent="0" algn="l">
              <a:buNone/>
              <a:defRPr sz="1600">
                <a:solidFill>
                  <a:schemeClr val="tx2"/>
                </a:solidFill>
              </a:defRPr>
            </a:lvl3pPr>
            <a:lvl4pPr marL="1371600" indent="0" algn="l">
              <a:buNone/>
              <a:defRPr sz="1400">
                <a:solidFill>
                  <a:schemeClr val="tx2"/>
                </a:solidFill>
              </a:defRPr>
            </a:lvl4pPr>
            <a:lvl5pPr marL="1828800" indent="0" algn="l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E32EC-7100-4815-9100-9D9410B00168}" type="datetimeFigureOut">
              <a:rPr lang="zh-CN" altLang="en-US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2019/4/29 Monday</a:t>
            </a:fld>
            <a:endParaRPr lang="zh-CN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9A74D66-6184-4568-8AA5-861B7EEC8C78}" type="slidenum">
              <a:rPr lang="zh-CN" altLang="en-US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39108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E32EC-7100-4815-9100-9D9410B0016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2019/4/29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A11692-700A-4BB7-982B-990716FF8A7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02425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E32EC-7100-4815-9100-9D9410B0016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2019/4/29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828B5D-1AE3-44AA-98FC-9B0FE01E7ABE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82188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E32EC-7100-4815-9100-9D9410B0016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2019/4/29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032C9C6-3C6B-427B-B227-9F4F3745BCAC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133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E32EC-7100-4815-9100-9D9410B0016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2019/4/29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051EEC8-45CE-439A-9648-6CC7AB241BE7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2741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6258" y="381000"/>
            <a:ext cx="2667000" cy="1833554"/>
          </a:xfrm>
        </p:spPr>
        <p:txBody>
          <a:bodyPr anchor="ctr"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>
            <a:lvl1pPr algn="l">
              <a:defRPr sz="3200" b="1" kern="1200" cap="all" spc="50">
                <a:ln w="1587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352800" y="380999"/>
            <a:ext cx="5410200" cy="57451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26258" y="2214554"/>
            <a:ext cx="2667000" cy="391218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E32EC-7100-4815-9100-9D9410B0016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2019/4/29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43CABA-A73E-4281-95F4-758F4E4ACE91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3747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580474" y="553734"/>
            <a:ext cx="7349244" cy="4741531"/>
            <a:chOff x="428596" y="553734"/>
            <a:chExt cx="7349244" cy="4741531"/>
          </a:xfrm>
        </p:grpSpPr>
        <p:sp>
          <p:nvSpPr>
            <p:cNvPr id="16" name="矩形 15"/>
            <p:cNvSpPr/>
            <p:nvPr/>
          </p:nvSpPr>
          <p:spPr>
            <a:xfrm rot="21480000">
              <a:off x="428596" y="580356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 rot="21540000">
              <a:off x="437473" y="571479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437481" y="553734"/>
              <a:ext cx="7340359" cy="4714909"/>
            </a:xfrm>
            <a:prstGeom prst="rect">
              <a:avLst/>
            </a:prstGeom>
            <a:ln w="1270" cap="flat" cmpd="sng" algn="ctr">
              <a:noFill/>
              <a:prstDash val="solid"/>
              <a:miter lim="800000"/>
            </a:ln>
            <a:effectLst>
              <a:outerShdw blurRad="54991" dist="17780" dir="5400000" algn="tl" rotWithShape="0">
                <a:srgbClr val="000000">
                  <a:alpha val="66000"/>
                </a:srgbClr>
              </a:outerShdw>
            </a:effectLst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651912" y="612776"/>
            <a:ext cx="7215238" cy="4602175"/>
          </a:xfrm>
          <a:solidFill>
            <a:schemeClr val="bg2">
              <a:tint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 useBgFill="1"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0" y="595295"/>
            <a:ext cx="1357290" cy="5691227"/>
          </a:xfrm>
          <a:noFill/>
        </p:spPr>
        <p:txBody>
          <a:bodyPr vert="eaVert" anchor="ctr">
            <a:noAutofit/>
          </a:bodyPr>
          <a:lstStyle>
            <a:lvl1pPr algn="l">
              <a:defRPr lang="zh-CN" altLang="en-US" sz="3200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  <a:latin typeface="+mj-lt"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14480" y="5481658"/>
            <a:ext cx="7215238" cy="804862"/>
          </a:xfrm>
        </p:spPr>
        <p:txBody>
          <a:bodyPr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E32EC-7100-4815-9100-9D9410B0016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2019/4/29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0E0FEF-E36C-4794-887C-20FA14E929C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08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E32EC-7100-4815-9100-9D9410B0016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2019/4/29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7C6D45-8E85-4A7D-B782-A2E0E352F7D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291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86644" y="274640"/>
            <a:ext cx="1400156" cy="5851525"/>
          </a:xfrm>
        </p:spPr>
        <p:txBody>
          <a:bodyPr vert="eaVert"/>
          <a:lstStyle>
            <a:lvl1pPr>
              <a:defRPr lang="zh-CN" altLang="en-US" dirty="0">
                <a:ln w="1587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1750" dir="3600000" algn="tl" rotWithShape="0">
                    <a:srgbClr val="000000">
                      <a:alpha val="60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829444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DE32EC-7100-4815-9100-9D9410B00168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2019/4/29 Monday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9E53BE-A041-4734-97D8-D051BFD59823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911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8890">
              <a:contourClr>
                <a:schemeClr val="accent3">
                  <a:shade val="55000"/>
                </a:schemeClr>
              </a:contourClr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244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78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8B2F369-D232-4E4F-9A45-74760D23CD96}" type="datetime1">
              <a:rPr lang="zh-CN" altLang="en-US" smtClean="0">
                <a:solidFill>
                  <a:prstClr val="black">
                    <a:tint val="75000"/>
                  </a:prstClr>
                </a:solidFill>
                <a:latin typeface="Arial" charset="0"/>
                <a:ea typeface="宋体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2019/4/29 Monday</a:t>
            </a:fld>
            <a:endParaRPr lang="en-US">
              <a:solidFill>
                <a:prstClr val="black">
                  <a:tint val="75000"/>
                </a:prstClr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483997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prstClr val="black">
                  <a:tint val="75000"/>
                </a:prstClr>
              </a:solidFill>
              <a:latin typeface="Arial" charset="0"/>
              <a:ea typeface="宋体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992644" y="6483997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1E6C828-7A69-4ACA-B895-DC49F2D817F4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Arial" charset="0"/>
                <a:ea typeface="宋体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Arial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1114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000" b="1" kern="1200" cap="all" spc="50" dirty="0">
          <a:ln w="15875" cmpd="sng">
            <a:solidFill>
              <a:srgbClr val="FFFFFF"/>
            </a:solidFill>
            <a:prstDash val="solid"/>
          </a:ln>
          <a:solidFill>
            <a:srgbClr val="FFFFFF"/>
          </a:solidFill>
          <a:effectLst>
            <a:outerShdw blurRad="31750" dir="3600000" algn="tl" rotWithShape="0">
              <a:srgbClr val="000000">
                <a:alpha val="6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90000"/>
        <a:buFont typeface="Cambria"/>
        <a:buChar char="+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–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Ï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90000"/>
        <a:buFont typeface="Calibri"/>
        <a:buChar char="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100000"/>
        <a:buFont typeface="Cambria"/>
        <a:buChar char="=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38" y="1746250"/>
            <a:ext cx="6840537" cy="391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1747" name="TextBox 1"/>
          <p:cNvSpPr txBox="1">
            <a:spLocks noChangeArrowheads="1"/>
          </p:cNvSpPr>
          <p:nvPr/>
        </p:nvSpPr>
        <p:spPr bwMode="auto">
          <a:xfrm>
            <a:off x="3194050" y="3381375"/>
            <a:ext cx="17494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 typeface="Arial" charset="0"/>
              <a:buNone/>
            </a:pPr>
            <a:r>
              <a:rPr lang="en-US" altLang="zh-CN" sz="3600" b="1">
                <a:solidFill>
                  <a:prstClr val="white"/>
                </a:solidFill>
              </a:rPr>
              <a:t>48.54%</a:t>
            </a:r>
            <a:endParaRPr lang="zh-CN" altLang="en-US" sz="3600" b="1">
              <a:solidFill>
                <a:prstClr val="white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4414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24384" y="980728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836712"/>
            <a:ext cx="1538883" cy="54006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8800" dirty="0" smtClean="0"/>
              <a:t>网络</a:t>
            </a:r>
            <a:r>
              <a:rPr lang="zh-CN" altLang="en-US" sz="8800" dirty="0"/>
              <a:t>购物</a:t>
            </a:r>
          </a:p>
        </p:txBody>
      </p:sp>
      <p:sp>
        <p:nvSpPr>
          <p:cNvPr id="6" name="右箭头 5"/>
          <p:cNvSpPr/>
          <p:nvPr/>
        </p:nvSpPr>
        <p:spPr>
          <a:xfrm>
            <a:off x="2656502" y="1261876"/>
            <a:ext cx="1944216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右箭头 6"/>
          <p:cNvSpPr/>
          <p:nvPr/>
        </p:nvSpPr>
        <p:spPr>
          <a:xfrm>
            <a:off x="2656502" y="4375011"/>
            <a:ext cx="1944216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TextBox 7"/>
          <p:cNvSpPr txBox="1"/>
          <p:nvPr/>
        </p:nvSpPr>
        <p:spPr>
          <a:xfrm>
            <a:off x="3376582" y="1408420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优势</a:t>
            </a:r>
            <a:endParaRPr lang="zh-CN" altLang="en-US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3352138" y="4514672"/>
            <a:ext cx="1195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劣势</a:t>
            </a:r>
            <a:endParaRPr lang="zh-CN" altLang="en-US" sz="3200" dirty="0"/>
          </a:p>
        </p:txBody>
      </p:sp>
      <p:sp>
        <p:nvSpPr>
          <p:cNvPr id="10" name="椭圆 9"/>
          <p:cNvSpPr/>
          <p:nvPr/>
        </p:nvSpPr>
        <p:spPr>
          <a:xfrm>
            <a:off x="5281452" y="361978"/>
            <a:ext cx="3312368" cy="28443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796136" y="569378"/>
            <a:ext cx="259228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</a:rPr>
              <a:t>①商品</a:t>
            </a:r>
            <a:r>
              <a:rPr lang="zh-CN" altLang="en-US" sz="2000" dirty="0">
                <a:solidFill>
                  <a:srgbClr val="000000"/>
                </a:solidFill>
              </a:rPr>
              <a:t>种类多</a:t>
            </a:r>
            <a:r>
              <a:rPr lang="zh-CN" altLang="en-US" sz="2000" dirty="0" smtClean="0">
                <a:solidFill>
                  <a:srgbClr val="000000"/>
                </a:solidFill>
              </a:rPr>
              <a:t>且新                                                                                    ②价格低</a:t>
            </a:r>
            <a:endParaRPr lang="en-US" altLang="zh-CN" sz="2000" dirty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</a:rPr>
              <a:t>③没有时间限制</a:t>
            </a:r>
            <a:endParaRPr lang="en-US" altLang="zh-CN" sz="2000" dirty="0" smtClean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</a:rPr>
              <a:t>④商品容易查找</a:t>
            </a:r>
            <a:endParaRPr lang="en-US" altLang="zh-CN" sz="2000" dirty="0" smtClean="0">
              <a:solidFill>
                <a:srgbClr val="0000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000000"/>
                </a:solidFill>
              </a:rPr>
              <a:t>⑤服务的范围广</a:t>
            </a:r>
            <a:endParaRPr lang="zh-CN" altLang="en-US" sz="2000" dirty="0">
              <a:solidFill>
                <a:srgbClr val="000000"/>
              </a:solidFill>
            </a:endParaRPr>
          </a:p>
          <a:p>
            <a:endParaRPr lang="zh-CN" altLang="en-US" dirty="0">
              <a:solidFill>
                <a:srgbClr val="00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6557" y="3663552"/>
            <a:ext cx="3335337" cy="2871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6037536" y="3918354"/>
            <a:ext cx="1800200" cy="2362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dirty="0" smtClean="0"/>
              <a:t>①信誉度问题</a:t>
            </a:r>
            <a:endParaRPr lang="en-US" altLang="zh-CN" sz="2000" dirty="0" smtClean="0"/>
          </a:p>
          <a:p>
            <a:pPr>
              <a:lnSpc>
                <a:spcPct val="150000"/>
              </a:lnSpc>
            </a:pPr>
            <a:r>
              <a:rPr lang="zh-CN" altLang="en-US" sz="2000" dirty="0" smtClean="0"/>
              <a:t>②配送问题</a:t>
            </a:r>
            <a:endParaRPr lang="en-US" altLang="zh-CN" sz="2000" dirty="0" smtClean="0"/>
          </a:p>
          <a:p>
            <a:pPr>
              <a:lnSpc>
                <a:spcPct val="150000"/>
              </a:lnSpc>
            </a:pPr>
            <a:r>
              <a:rPr lang="zh-CN" altLang="en-US" sz="2000" dirty="0" smtClean="0"/>
              <a:t>③支付问题</a:t>
            </a:r>
            <a:endParaRPr lang="en-US" altLang="zh-CN" sz="2000" dirty="0" smtClean="0"/>
          </a:p>
          <a:p>
            <a:pPr>
              <a:lnSpc>
                <a:spcPct val="150000"/>
              </a:lnSpc>
            </a:pPr>
            <a:r>
              <a:rPr lang="zh-CN" altLang="en-US" sz="2000" dirty="0" smtClean="0"/>
              <a:t>④网络安全问题 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63947031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行云流水">
  <a:themeElements>
    <a:clrScheme name="行云流水">
      <a:dk1>
        <a:sysClr val="windowText" lastClr="000000"/>
      </a:dk1>
      <a:lt1>
        <a:sysClr val="window" lastClr="FFFFFF"/>
      </a:lt1>
      <a:dk2>
        <a:srgbClr val="411401"/>
      </a:dk2>
      <a:lt2>
        <a:srgbClr val="FFE6E6"/>
      </a:lt2>
      <a:accent1>
        <a:srgbClr val="A24A48"/>
      </a:accent1>
      <a:accent2>
        <a:srgbClr val="B2935C"/>
      </a:accent2>
      <a:accent3>
        <a:srgbClr val="6A9A9A"/>
      </a:accent3>
      <a:accent4>
        <a:srgbClr val="B2B787"/>
      </a:accent4>
      <a:accent5>
        <a:srgbClr val="91644B"/>
      </a:accent5>
      <a:accent6>
        <a:srgbClr val="654A76"/>
      </a:accent6>
      <a:hlink>
        <a:srgbClr val="00A800"/>
      </a:hlink>
      <a:folHlink>
        <a:srgbClr val="FF00FF"/>
      </a:folHlink>
    </a:clrScheme>
    <a:fontScheme name="行云流水">
      <a:majorFont>
        <a:latin typeface="Cambria"/>
        <a:ea typeface=""/>
        <a:cs typeface=""/>
        <a:font script="Jpan" typeface="ＭＳ Ｐゴシック"/>
        <a:font script="Hang" typeface="맑은 고딕"/>
        <a:font script="Hans" typeface="华文行楷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明朝"/>
        <a:font script="Hang" typeface="HY견명조"/>
        <a:font script="Hans" typeface="华文行楷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行云流水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30000"/>
              </a:schemeClr>
            </a:gs>
            <a:gs pos="50000">
              <a:schemeClr val="phClr">
                <a:tint val="45000"/>
                <a:satMod val="220000"/>
              </a:schemeClr>
            </a:gs>
            <a:gs pos="100000">
              <a:schemeClr val="phClr">
                <a:tint val="90000"/>
                <a:satMod val="13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200000"/>
              </a:schemeClr>
            </a:gs>
            <a:gs pos="50000">
              <a:schemeClr val="phClr">
                <a:tint val="100000"/>
                <a:shade val="60000"/>
                <a:hueMod val="100000"/>
                <a:satMod val="180000"/>
              </a:schemeClr>
            </a:gs>
            <a:gs pos="100000">
              <a:schemeClr val="phClr">
                <a:tint val="100000"/>
                <a:shade val="90000"/>
                <a:hueMod val="100000"/>
                <a:satMod val="2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glow rad="50600">
              <a:schemeClr val="phClr">
                <a:alpha val="40000"/>
              </a:schemeClr>
            </a:glow>
          </a:effectLst>
        </a:effectStyle>
        <a:effectStyle>
          <a:effectLst>
            <a:glow rad="101600">
              <a:schemeClr val="phClr">
                <a:alpha val="60000"/>
              </a:schemeClr>
            </a:glow>
          </a:effectLst>
          <a:scene3d>
            <a:camera prst="isometricLeftDown" fov="0">
              <a:rot lat="0" lon="0" rev="0"/>
            </a:camera>
            <a:lightRig rig="harsh" dir="tl">
              <a:rot lat="0" lon="0" rev="14280000"/>
            </a:lightRig>
          </a:scene3d>
          <a:sp3d prstMaterial="flat">
            <a:bevelT w="38100" h="50800" prst="softRound"/>
          </a:sp3d>
        </a:effectStyle>
        <a:effectStyle>
          <a:effectLst>
            <a:glow>
              <a:schemeClr val="phClr"/>
            </a:glow>
          </a:effectLst>
          <a:scene3d>
            <a:camera prst="isometricLeftDown">
              <a:rot lat="0" lon="0" rev="0"/>
            </a:camera>
            <a:lightRig rig="harsh" dir="tl">
              <a:rot lat="0" lon="0" rev="1428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hueMod val="100000"/>
                <a:satMod val="300000"/>
              </a:schemeClr>
            </a:gs>
            <a:gs pos="72000">
              <a:schemeClr val="phClr">
                <a:tint val="100000"/>
                <a:shade val="100000"/>
                <a:hueMod val="100000"/>
                <a:satMod val="100000"/>
              </a:schemeClr>
            </a:gs>
            <a:gs pos="81000">
              <a:schemeClr val="phClr">
                <a:tint val="98000"/>
                <a:shade val="100000"/>
                <a:hueMod val="100000"/>
                <a:satMod val="15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39000"/>
                <a:hueMod val="100000"/>
                <a:satMod val="150000"/>
              </a:schemeClr>
              <a:schemeClr val="phClr">
                <a:tint val="90000"/>
                <a:shade val="100000"/>
                <a:hueMod val="100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42</Words>
  <Application>Microsoft Office PowerPoint</Application>
  <PresentationFormat>全屏显示(4:3)</PresentationFormat>
  <Paragraphs>12</Paragraphs>
  <Slides>2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3" baseType="lpstr">
      <vt:lpstr>行云流水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5</cp:revision>
  <dcterms:created xsi:type="dcterms:W3CDTF">2019-04-22T01:55:26Z</dcterms:created>
  <dcterms:modified xsi:type="dcterms:W3CDTF">2019-04-29T01:50:40Z</dcterms:modified>
</cp:coreProperties>
</file>