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2" r:id="rId2"/>
    <p:sldId id="267" r:id="rId3"/>
    <p:sldId id="268" r:id="rId4"/>
    <p:sldId id="261" r:id="rId5"/>
    <p:sldId id="269" r:id="rId6"/>
    <p:sldId id="270" r:id="rId7"/>
    <p:sldId id="263" r:id="rId8"/>
    <p:sldId id="265" r:id="rId9"/>
    <p:sldId id="257" r:id="rId10"/>
    <p:sldId id="258" r:id="rId11"/>
    <p:sldId id="259" r:id="rId12"/>
    <p:sldId id="264" r:id="rId13"/>
    <p:sldId id="260" r:id="rId14"/>
    <p:sldId id="266" r:id="rId15"/>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深色样式 1 - 强调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深色样式 1 - 强调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深色样式 1 - 强调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1EBBBCC-DAD2-459C-BE2E-F6DE35CF9A28}" styleName="深色样式 2 - 强调 3/强调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p:cViewPr varScale="1">
        <p:scale>
          <a:sx n="65" d="100"/>
          <a:sy n="65" d="100"/>
        </p:scale>
        <p:origin x="-1548"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140CB3-6461-4DA5-AE72-B86A54A86895}" type="datetimeFigureOut">
              <a:rPr lang="zh-CN" altLang="en-US" smtClean="0"/>
              <a:pPr/>
              <a:t>2016/1/4</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442B54-AF1B-410F-B549-9C65F9748867}" type="slidenum">
              <a:rPr lang="zh-CN" altLang="en-US" smtClean="0"/>
              <a:pPr/>
              <a:t>‹#›</a:t>
            </a:fld>
            <a:endParaRPr lang="zh-CN" altLang="en-US"/>
          </a:p>
        </p:txBody>
      </p:sp>
    </p:spTree>
    <p:extLst>
      <p:ext uri="{BB962C8B-B14F-4D97-AF65-F5344CB8AC3E}">
        <p14:creationId xmlns="" xmlns:p14="http://schemas.microsoft.com/office/powerpoint/2010/main" val="36561866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7442B54-AF1B-410F-B549-9C65F9748867}" type="slidenum">
              <a:rPr lang="zh-CN" altLang="en-US" smtClean="0"/>
              <a:pPr/>
              <a:t>5</a:t>
            </a:fld>
            <a:endParaRPr lang="zh-CN" altLang="en-US"/>
          </a:p>
        </p:txBody>
      </p:sp>
    </p:spTree>
    <p:extLst>
      <p:ext uri="{BB962C8B-B14F-4D97-AF65-F5344CB8AC3E}">
        <p14:creationId xmlns="" xmlns:p14="http://schemas.microsoft.com/office/powerpoint/2010/main" val="14390256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47442B54-AF1B-410F-B549-9C65F9748867}" type="slidenum">
              <a:rPr lang="zh-CN" altLang="en-US" smtClean="0"/>
              <a:pPr/>
              <a:t>12</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2973488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74188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1555951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373789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1599212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20878317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1280446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2371292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616066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2835624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BC9882B6-5342-4D16-9D07-13152F34B7EA}" type="datetimeFigureOut">
              <a:rPr lang="zh-CN" altLang="en-US" smtClean="0"/>
              <a:pPr/>
              <a:t>2016/1/4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16780855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9882B6-5342-4D16-9D07-13152F34B7EA}" type="datetimeFigureOut">
              <a:rPr lang="zh-CN" altLang="en-US" smtClean="0"/>
              <a:pPr/>
              <a:t>2016/1/4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D3B47F-CC79-487D-B8E8-9706990DFEA2}" type="slidenum">
              <a:rPr lang="zh-CN" altLang="en-US" smtClean="0"/>
              <a:pPr/>
              <a:t>‹#›</a:t>
            </a:fld>
            <a:endParaRPr lang="zh-CN" altLang="en-US"/>
          </a:p>
        </p:txBody>
      </p:sp>
    </p:spTree>
    <p:extLst>
      <p:ext uri="{BB962C8B-B14F-4D97-AF65-F5344CB8AC3E}">
        <p14:creationId xmlns="" xmlns:p14="http://schemas.microsoft.com/office/powerpoint/2010/main" val="16726383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1"/>
          <p:cNvPicPr>
            <a:picLocks noChangeAspect="1" noChangeArrowheads="1"/>
          </p:cNvPicPr>
          <p:nvPr/>
        </p:nvPicPr>
        <p:blipFill>
          <a:blip r:embed="rId2" cstate="print">
            <a:extLst>
              <a:ext uri="{28A0092B-C50C-407E-A947-70E740481C1C}">
                <a14:useLocalDpi xmlns="" xmlns:a14="http://schemas.microsoft.com/office/drawing/2010/main" val="0"/>
              </a:ext>
            </a:extLst>
          </a:blip>
          <a:stretch>
            <a:fillRect/>
          </a:stretch>
        </p:blipFill>
        <p:spPr bwMode="auto">
          <a:xfrm>
            <a:off x="0" y="0"/>
            <a:ext cx="9144000" cy="6858000"/>
          </a:xfrm>
          <a:prstGeom prst="rect">
            <a:avLst/>
          </a:prstGeom>
          <a:noFill/>
          <a:ln w="9525">
            <a:noFill/>
            <a:miter lim="800000"/>
            <a:headEnd/>
            <a:tailEnd/>
          </a:ln>
        </p:spPr>
      </p:pic>
      <p:sp>
        <p:nvSpPr>
          <p:cNvPr id="5" name="TextBox 4"/>
          <p:cNvSpPr txBox="1"/>
          <p:nvPr/>
        </p:nvSpPr>
        <p:spPr>
          <a:xfrm>
            <a:off x="755576" y="692696"/>
            <a:ext cx="6696744" cy="1077218"/>
          </a:xfrm>
          <a:prstGeom prst="rect">
            <a:avLst/>
          </a:prstGeom>
          <a:noFill/>
        </p:spPr>
        <p:txBody>
          <a:bodyPr wrap="square" rtlCol="0">
            <a:spAutoFit/>
          </a:bodyPr>
          <a:lstStyle/>
          <a:p>
            <a:r>
              <a:rPr lang="en-US" altLang="zh-CN" sz="3200" b="1" i="1" dirty="0"/>
              <a:t>Section Three</a:t>
            </a:r>
            <a:br>
              <a:rPr lang="en-US" altLang="zh-CN" sz="3200" b="1" i="1" dirty="0"/>
            </a:br>
            <a:r>
              <a:rPr lang="en-US" altLang="zh-CN" sz="3200" b="1" i="1" dirty="0"/>
              <a:t>Government and Politics(Ⅰ)</a:t>
            </a:r>
            <a:endParaRPr lang="zh-CN" altLang="en-US" sz="3200" b="1" i="1" dirty="0"/>
          </a:p>
        </p:txBody>
      </p:sp>
      <p:sp>
        <p:nvSpPr>
          <p:cNvPr id="6" name="TextBox 5"/>
          <p:cNvSpPr txBox="1"/>
          <p:nvPr/>
        </p:nvSpPr>
        <p:spPr>
          <a:xfrm>
            <a:off x="6300192" y="2420888"/>
            <a:ext cx="2843808" cy="1384995"/>
          </a:xfrm>
          <a:prstGeom prst="rect">
            <a:avLst/>
          </a:prstGeom>
          <a:noFill/>
        </p:spPr>
        <p:txBody>
          <a:bodyPr wrap="square" rtlCol="0">
            <a:spAutoFit/>
          </a:bodyPr>
          <a:lstStyle/>
          <a:p>
            <a:r>
              <a:rPr lang="zh-CN" altLang="en-US" sz="2800" b="1" dirty="0" smtClean="0"/>
              <a:t>     英语</a:t>
            </a:r>
            <a:r>
              <a:rPr lang="en-US" altLang="zh-CN" sz="2800" b="1" dirty="0" smtClean="0"/>
              <a:t>122</a:t>
            </a:r>
            <a:r>
              <a:rPr lang="zh-CN" altLang="en-US" sz="2800" b="1" dirty="0" smtClean="0"/>
              <a:t>班</a:t>
            </a:r>
            <a:endParaRPr lang="en-US" altLang="zh-CN" sz="2800" b="1" dirty="0" smtClean="0"/>
          </a:p>
          <a:p>
            <a:r>
              <a:rPr lang="zh-CN" altLang="en-US" sz="2800" b="1" dirty="0" smtClean="0"/>
              <a:t>      乔 军 霞</a:t>
            </a:r>
            <a:endParaRPr lang="en-US" altLang="zh-CN" sz="2800" b="1" dirty="0" smtClean="0"/>
          </a:p>
          <a:p>
            <a:r>
              <a:rPr lang="en-US" altLang="zh-CN" sz="2800" b="1" dirty="0" smtClean="0"/>
              <a:t>20120401050419</a:t>
            </a:r>
            <a:endParaRPr lang="zh-CN" altLang="en-US" sz="2800" b="1" dirty="0"/>
          </a:p>
        </p:txBody>
      </p:sp>
    </p:spTree>
    <p:extLst>
      <p:ext uri="{BB962C8B-B14F-4D97-AF65-F5344CB8AC3E}">
        <p14:creationId xmlns="" xmlns:p14="http://schemas.microsoft.com/office/powerpoint/2010/main" val="3091543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dirty="0"/>
          </a:p>
        </p:txBody>
      </p:sp>
      <p:pic>
        <p:nvPicPr>
          <p:cNvPr id="7" name="图片 6"/>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24521" y="0"/>
            <a:ext cx="5946534" cy="4293096"/>
          </a:xfrm>
          <a:prstGeom prst="rect">
            <a:avLst/>
          </a:prstGeom>
        </p:spPr>
      </p:pic>
      <p:pic>
        <p:nvPicPr>
          <p:cNvPr id="8" name="图片 7"/>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139952" y="1772816"/>
            <a:ext cx="5205486" cy="4968552"/>
          </a:xfrm>
          <a:prstGeom prst="rect">
            <a:avLst/>
          </a:prstGeom>
        </p:spPr>
      </p:pic>
      <p:sp>
        <p:nvSpPr>
          <p:cNvPr id="10" name="TextBox 9"/>
          <p:cNvSpPr txBox="1"/>
          <p:nvPr/>
        </p:nvSpPr>
        <p:spPr>
          <a:xfrm>
            <a:off x="228261" y="4984866"/>
            <a:ext cx="3695667" cy="646331"/>
          </a:xfrm>
          <a:prstGeom prst="rect">
            <a:avLst/>
          </a:prstGeom>
          <a:noFill/>
        </p:spPr>
        <p:txBody>
          <a:bodyPr wrap="square" rtlCol="0">
            <a:spAutoFit/>
          </a:bodyPr>
          <a:lstStyle/>
          <a:p>
            <a:r>
              <a:rPr lang="zh-CN" altLang="en-US" dirty="0" smtClean="0"/>
              <a:t>白宫与国会大厦很近，建筑风格相似，很多人误以为</a:t>
            </a:r>
            <a:r>
              <a:rPr lang="zh-CN" altLang="en-US" dirty="0"/>
              <a:t>是同一个</a:t>
            </a:r>
            <a:r>
              <a:rPr lang="zh-CN" altLang="en-US" dirty="0" smtClean="0"/>
              <a:t>建筑</a:t>
            </a:r>
            <a:endParaRPr lang="zh-CN" altLang="en-US" dirty="0"/>
          </a:p>
        </p:txBody>
      </p:sp>
      <p:pic>
        <p:nvPicPr>
          <p:cNvPr id="6" name="图片 5" descr="11.jpg"/>
          <p:cNvPicPr>
            <a:picLocks noChangeAspect="1"/>
          </p:cNvPicPr>
          <p:nvPr/>
        </p:nvPicPr>
        <p:blipFill>
          <a:blip r:embed="rId4" cstate="print"/>
          <a:stretch>
            <a:fillRect/>
          </a:stretch>
        </p:blipFill>
        <p:spPr>
          <a:xfrm>
            <a:off x="0" y="0"/>
            <a:ext cx="9396535" cy="6858000"/>
          </a:xfrm>
          <a:prstGeom prst="rect">
            <a:avLst/>
          </a:prstGeom>
        </p:spPr>
      </p:pic>
      <p:sp>
        <p:nvSpPr>
          <p:cNvPr id="9" name="TextBox 8"/>
          <p:cNvSpPr txBox="1"/>
          <p:nvPr/>
        </p:nvSpPr>
        <p:spPr>
          <a:xfrm>
            <a:off x="467544" y="1700808"/>
            <a:ext cx="8100392" cy="3785652"/>
          </a:xfrm>
          <a:prstGeom prst="rect">
            <a:avLst/>
          </a:prstGeom>
          <a:noFill/>
        </p:spPr>
        <p:txBody>
          <a:bodyPr wrap="square" rtlCol="0">
            <a:spAutoFit/>
          </a:bodyPr>
          <a:lstStyle/>
          <a:p>
            <a:r>
              <a:rPr lang="zh-CN" altLang="en-US" sz="4000" dirty="0" smtClean="0"/>
              <a:t>教学目标：</a:t>
            </a:r>
            <a:r>
              <a:rPr lang="en-US" altLang="zh-CN" sz="4000" dirty="0" smtClean="0"/>
              <a:t>The Legislative  Branch</a:t>
            </a:r>
          </a:p>
          <a:p>
            <a:r>
              <a:rPr lang="zh-CN" altLang="en-US" sz="4000" dirty="0" smtClean="0"/>
              <a:t>教学重点：</a:t>
            </a:r>
            <a:r>
              <a:rPr lang="en-US" altLang="zh-CN" sz="4000" i="1" dirty="0" smtClean="0"/>
              <a:t> Function of Congress</a:t>
            </a:r>
            <a:r>
              <a:rPr lang="zh-CN" altLang="en-US" sz="4000" i="1" dirty="0" smtClean="0"/>
              <a:t>，</a:t>
            </a:r>
            <a:r>
              <a:rPr lang="en-US" altLang="zh-CN" sz="4000" dirty="0" smtClean="0"/>
              <a:t>Senate </a:t>
            </a:r>
            <a:r>
              <a:rPr lang="en-US" altLang="zh-CN" sz="4000" dirty="0" smtClean="0"/>
              <a:t>&amp;House</a:t>
            </a:r>
            <a:r>
              <a:rPr lang="zh-CN" altLang="en-US" sz="4000" i="1" dirty="0" smtClean="0"/>
              <a:t> </a:t>
            </a:r>
            <a:endParaRPr lang="en-US" altLang="zh-CN" sz="4000" dirty="0" smtClean="0"/>
          </a:p>
          <a:p>
            <a:r>
              <a:rPr lang="zh-CN" altLang="en-US" sz="4000" dirty="0" smtClean="0"/>
              <a:t>教学难点：</a:t>
            </a:r>
            <a:r>
              <a:rPr lang="en-US" altLang="zh-CN" sz="4000" dirty="0" smtClean="0"/>
              <a:t>Senate &amp;</a:t>
            </a:r>
            <a:r>
              <a:rPr lang="en-US" altLang="zh-CN" sz="4000" dirty="0" smtClean="0"/>
              <a:t>House , </a:t>
            </a:r>
            <a:r>
              <a:rPr lang="en-US" altLang="zh-CN" sz="4000" dirty="0" smtClean="0"/>
              <a:t>Legislative  </a:t>
            </a:r>
            <a:r>
              <a:rPr lang="en-US" altLang="zh-CN" sz="4000" dirty="0" smtClean="0"/>
              <a:t>Procedure</a:t>
            </a:r>
          </a:p>
          <a:p>
            <a:r>
              <a:rPr lang="zh-CN" altLang="en-US" sz="4000" dirty="0" smtClean="0"/>
              <a:t>教学媒体：</a:t>
            </a:r>
            <a:r>
              <a:rPr lang="zh-CN" altLang="en-US" sz="4000" dirty="0" smtClean="0"/>
              <a:t>多媒</a:t>
            </a:r>
            <a:r>
              <a:rPr lang="zh-CN" altLang="en-US" sz="4000" dirty="0" smtClean="0"/>
              <a:t>体教室</a:t>
            </a:r>
            <a:endParaRPr lang="zh-CN" altLang="en-US" sz="4000" dirty="0"/>
          </a:p>
        </p:txBody>
      </p:sp>
    </p:spTree>
    <p:extLst>
      <p:ext uri="{BB962C8B-B14F-4D97-AF65-F5344CB8AC3E}">
        <p14:creationId xmlns="" xmlns:p14="http://schemas.microsoft.com/office/powerpoint/2010/main" val="35963870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sz="2700" dirty="0"/>
              <a:t>白宫是政府所在地，国会是议会所在地，白宫相当于中南海，国会大厦相当于</a:t>
            </a:r>
            <a:r>
              <a:rPr lang="zh-CN" altLang="en-US" sz="2700" dirty="0" smtClean="0"/>
              <a:t>人民大会堂</a:t>
            </a:r>
            <a:endParaRPr lang="zh-CN" altLang="en-US" dirty="0"/>
          </a:p>
        </p:txBody>
      </p:sp>
      <p:pic>
        <p:nvPicPr>
          <p:cNvPr id="5" name="图片 4"/>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716016" y="1772816"/>
            <a:ext cx="4359515" cy="4942857"/>
          </a:xfrm>
          <a:prstGeom prst="rect">
            <a:avLst/>
          </a:prstGeom>
        </p:spPr>
      </p:pic>
      <p:pic>
        <p:nvPicPr>
          <p:cNvPr id="9" name="内容占位符 8"/>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742190" y="1851460"/>
            <a:ext cx="3960439" cy="4942857"/>
          </a:xfrm>
        </p:spPr>
      </p:pic>
    </p:spTree>
    <p:extLst>
      <p:ext uri="{BB962C8B-B14F-4D97-AF65-F5344CB8AC3E}">
        <p14:creationId xmlns="" xmlns:p14="http://schemas.microsoft.com/office/powerpoint/2010/main" val="32397948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23728" y="908720"/>
            <a:ext cx="4464496" cy="108012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zh-CN" sz="4000" dirty="0" smtClean="0"/>
              <a:t>the U.S. Congress</a:t>
            </a:r>
            <a:endParaRPr lang="zh-CN" altLang="en-US" sz="4000" dirty="0"/>
          </a:p>
        </p:txBody>
      </p:sp>
      <p:cxnSp>
        <p:nvCxnSpPr>
          <p:cNvPr id="8" name="肘形连接符 7"/>
          <p:cNvCxnSpPr>
            <a:stCxn id="6" idx="2"/>
          </p:cNvCxnSpPr>
          <p:nvPr/>
        </p:nvCxnSpPr>
        <p:spPr>
          <a:xfrm rot="16200000" flipH="1">
            <a:off x="5472100" y="872716"/>
            <a:ext cx="1080120" cy="3312368"/>
          </a:xfrm>
          <a:prstGeom prst="bentConnector2">
            <a:avLst/>
          </a:prstGeom>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1475656" y="3068960"/>
            <a:ext cx="288032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1475656" y="3068960"/>
            <a:ext cx="0" cy="115212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7668344" y="3068960"/>
            <a:ext cx="0" cy="1152128"/>
          </a:xfrm>
          <a:prstGeom prst="line">
            <a:avLst/>
          </a:prstGeom>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611560" y="4365104"/>
            <a:ext cx="2808312" cy="100811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zh-CN" sz="2800" dirty="0" smtClean="0"/>
              <a:t>the Senate</a:t>
            </a:r>
            <a:endParaRPr lang="zh-CN" altLang="en-US" sz="2800" dirty="0"/>
          </a:p>
        </p:txBody>
      </p:sp>
      <p:sp>
        <p:nvSpPr>
          <p:cNvPr id="21" name="矩形 20"/>
          <p:cNvSpPr/>
          <p:nvPr/>
        </p:nvSpPr>
        <p:spPr>
          <a:xfrm>
            <a:off x="5004048" y="4365104"/>
            <a:ext cx="3888432" cy="1008112"/>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altLang="zh-CN" sz="2800" dirty="0" smtClean="0"/>
              <a:t>the House of Representative</a:t>
            </a:r>
            <a:endParaRPr lang="zh-CN" altLang="en-US" sz="2800" dirty="0"/>
          </a:p>
        </p:txBody>
      </p:sp>
      <p:sp>
        <p:nvSpPr>
          <p:cNvPr id="23" name="TextBox 22"/>
          <p:cNvSpPr txBox="1"/>
          <p:nvPr/>
        </p:nvSpPr>
        <p:spPr>
          <a:xfrm>
            <a:off x="899592" y="5589240"/>
            <a:ext cx="2304256" cy="369332"/>
          </a:xfrm>
          <a:prstGeom prst="rect">
            <a:avLst/>
          </a:prstGeom>
          <a:noFill/>
        </p:spPr>
        <p:txBody>
          <a:bodyPr wrap="square" rtlCol="0">
            <a:spAutoFit/>
          </a:bodyPr>
          <a:lstStyle/>
          <a:p>
            <a:pPr algn="ctr"/>
            <a:r>
              <a:rPr lang="zh-CN" altLang="en-US" b="1" dirty="0"/>
              <a:t>参议院</a:t>
            </a:r>
          </a:p>
        </p:txBody>
      </p:sp>
      <p:sp>
        <p:nvSpPr>
          <p:cNvPr id="24" name="TextBox 23"/>
          <p:cNvSpPr txBox="1"/>
          <p:nvPr/>
        </p:nvSpPr>
        <p:spPr>
          <a:xfrm>
            <a:off x="5796136" y="5589240"/>
            <a:ext cx="2160240" cy="369332"/>
          </a:xfrm>
          <a:prstGeom prst="rect">
            <a:avLst/>
          </a:prstGeom>
          <a:noFill/>
        </p:spPr>
        <p:txBody>
          <a:bodyPr wrap="square" rtlCol="0">
            <a:spAutoFit/>
          </a:bodyPr>
          <a:lstStyle/>
          <a:p>
            <a:pPr algn="ctr"/>
            <a:r>
              <a:rPr lang="zh-CN" altLang="en-US" b="1" dirty="0"/>
              <a:t>众议院</a:t>
            </a:r>
          </a:p>
        </p:txBody>
      </p:sp>
      <p:sp>
        <p:nvSpPr>
          <p:cNvPr id="4" name="TextBox 3"/>
          <p:cNvSpPr txBox="1"/>
          <p:nvPr/>
        </p:nvSpPr>
        <p:spPr>
          <a:xfrm>
            <a:off x="611560" y="188640"/>
            <a:ext cx="3456384" cy="461665"/>
          </a:xfrm>
          <a:prstGeom prst="rect">
            <a:avLst/>
          </a:prstGeom>
          <a:noFill/>
        </p:spPr>
        <p:txBody>
          <a:bodyPr wrap="square" rtlCol="0">
            <a:spAutoFit/>
          </a:bodyPr>
          <a:lstStyle/>
          <a:p>
            <a:r>
              <a:rPr lang="en-US" altLang="zh-CN" sz="2400" b="1" dirty="0" smtClean="0"/>
              <a:t>The Legislative  Branch</a:t>
            </a:r>
            <a:endParaRPr lang="zh-CN" altLang="en-US" sz="2400" b="1" dirty="0"/>
          </a:p>
        </p:txBody>
      </p:sp>
    </p:spTree>
    <p:extLst>
      <p:ext uri="{BB962C8B-B14F-4D97-AF65-F5344CB8AC3E}">
        <p14:creationId xmlns="" xmlns:p14="http://schemas.microsoft.com/office/powerpoint/2010/main" val="2335016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6" name="内容占位符 5"/>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0" y="0"/>
            <a:ext cx="9144000" cy="6858000"/>
          </a:xfrm>
        </p:spPr>
      </p:pic>
      <p:sp>
        <p:nvSpPr>
          <p:cNvPr id="8" name="TextBox 7"/>
          <p:cNvSpPr txBox="1"/>
          <p:nvPr/>
        </p:nvSpPr>
        <p:spPr>
          <a:xfrm>
            <a:off x="500034" y="571480"/>
            <a:ext cx="8136904" cy="4708981"/>
          </a:xfrm>
          <a:prstGeom prst="rect">
            <a:avLst/>
          </a:prstGeom>
          <a:noFill/>
        </p:spPr>
        <p:txBody>
          <a:bodyPr wrap="square" rtlCol="0">
            <a:spAutoFit/>
          </a:bodyPr>
          <a:lstStyle/>
          <a:p>
            <a:r>
              <a:rPr lang="en-US" altLang="zh-CN" sz="4000" i="1" dirty="0"/>
              <a:t>Function of Congress</a:t>
            </a:r>
            <a:r>
              <a:rPr lang="en-US" altLang="zh-CN" sz="2800" dirty="0"/>
              <a:t/>
            </a:r>
            <a:br>
              <a:rPr lang="en-US" altLang="zh-CN" sz="2800" dirty="0"/>
            </a:br>
            <a:endParaRPr lang="en-US" altLang="zh-CN" sz="2800" dirty="0" smtClean="0"/>
          </a:p>
          <a:p>
            <a:r>
              <a:rPr lang="en-US" altLang="zh-CN" sz="2800" dirty="0" smtClean="0"/>
              <a:t>Central </a:t>
            </a:r>
            <a:r>
              <a:rPr lang="en-US" altLang="zh-CN" sz="2800" dirty="0"/>
              <a:t>function: make the federal laws</a:t>
            </a:r>
            <a:br>
              <a:rPr lang="en-US" altLang="zh-CN" sz="2800" dirty="0"/>
            </a:br>
            <a:r>
              <a:rPr lang="en-US" altLang="zh-CN" sz="2800" dirty="0"/>
              <a:t>only Congress have the power to collect taxes and levy duties , to pay the country’s debts, to regulate the foreign commerce and to raise Arms and pay for </a:t>
            </a:r>
            <a:r>
              <a:rPr lang="en-US" altLang="zh-CN" sz="2800" dirty="0" smtClean="0"/>
              <a:t>them</a:t>
            </a:r>
            <a:endParaRPr lang="en-US" altLang="zh-CN" sz="2000" dirty="0" smtClean="0"/>
          </a:p>
          <a:p>
            <a:r>
              <a:rPr lang="en-US" altLang="zh-CN" sz="2000" dirty="0"/>
              <a:t> </a:t>
            </a:r>
            <a:r>
              <a:rPr lang="en-US" altLang="zh-CN" sz="1400" dirty="0" smtClean="0"/>
              <a:t>   </a:t>
            </a:r>
            <a:r>
              <a:rPr lang="en-US" altLang="zh-CN" sz="2800" dirty="0"/>
              <a:t/>
            </a:r>
            <a:br>
              <a:rPr lang="en-US" altLang="zh-CN" sz="2800" dirty="0"/>
            </a:br>
            <a:r>
              <a:rPr lang="en-US" altLang="zh-CN" sz="2800" dirty="0"/>
              <a:t>Another important function :make investigations—to prevent the corruption and wrongdoings</a:t>
            </a:r>
            <a:r>
              <a:rPr lang="en-US" altLang="zh-CN" dirty="0"/>
              <a:t/>
            </a:r>
            <a:br>
              <a:rPr lang="en-US" altLang="zh-CN" dirty="0"/>
            </a:br>
            <a:r>
              <a:rPr lang="en-US" altLang="zh-CN" sz="2000" dirty="0" err="1"/>
              <a:t>eg</a:t>
            </a:r>
            <a:r>
              <a:rPr lang="en-US" altLang="zh-CN" sz="2000" dirty="0" smtClean="0"/>
              <a:t>. </a:t>
            </a:r>
            <a:r>
              <a:rPr lang="en-US" altLang="zh-CN" sz="2000" b="1" i="1" dirty="0" smtClean="0"/>
              <a:t>The Watergate </a:t>
            </a:r>
            <a:r>
              <a:rPr lang="en-US" altLang="zh-CN" sz="2000" b="1" i="1" dirty="0"/>
              <a:t>affair</a:t>
            </a:r>
            <a:r>
              <a:rPr lang="en-US" altLang="zh-CN" sz="2400" b="1" i="1" dirty="0"/>
              <a:t>.</a:t>
            </a:r>
            <a:br>
              <a:rPr lang="en-US" altLang="zh-CN" sz="2400" b="1" i="1" dirty="0"/>
            </a:br>
            <a:r>
              <a:rPr lang="en-US" altLang="zh-CN" sz="2000" b="1" i="1" dirty="0"/>
              <a:t>  </a:t>
            </a:r>
            <a:r>
              <a:rPr lang="en-US" altLang="zh-CN" sz="2000" b="1" i="1" dirty="0" smtClean="0"/>
              <a:t>    President </a:t>
            </a:r>
            <a:r>
              <a:rPr lang="en-US" altLang="zh-CN" sz="2000" b="1" i="1" dirty="0"/>
              <a:t>Clinton’s alleged affair with   </a:t>
            </a:r>
            <a:r>
              <a:rPr lang="en-US" altLang="zh-CN" sz="2000" b="1" i="1" dirty="0" smtClean="0"/>
              <a:t>White </a:t>
            </a:r>
            <a:r>
              <a:rPr lang="en-US" altLang="zh-CN" sz="2000" b="1" i="1" dirty="0"/>
              <a:t>House intern Lewinsky</a:t>
            </a:r>
            <a:endParaRPr lang="zh-CN" altLang="en-US" sz="2000" b="1" i="1" dirty="0"/>
          </a:p>
        </p:txBody>
      </p:sp>
      <p:cxnSp>
        <p:nvCxnSpPr>
          <p:cNvPr id="10" name="直接连接符 9"/>
          <p:cNvCxnSpPr/>
          <p:nvPr/>
        </p:nvCxnSpPr>
        <p:spPr>
          <a:xfrm>
            <a:off x="500034" y="1357298"/>
            <a:ext cx="727280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6888479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p:spPr>
      </p:pic>
      <p:sp>
        <p:nvSpPr>
          <p:cNvPr id="5" name="TextBox 4"/>
          <p:cNvSpPr txBox="1"/>
          <p:nvPr/>
        </p:nvSpPr>
        <p:spPr>
          <a:xfrm>
            <a:off x="971600" y="764704"/>
            <a:ext cx="7344816" cy="5446363"/>
          </a:xfrm>
          <a:prstGeom prst="rect">
            <a:avLst/>
          </a:prstGeom>
          <a:noFill/>
        </p:spPr>
        <p:txBody>
          <a:bodyPr wrap="square" rtlCol="0">
            <a:spAutoFit/>
          </a:bodyPr>
          <a:lstStyle/>
          <a:p>
            <a:pPr>
              <a:lnSpc>
                <a:spcPct val="150000"/>
              </a:lnSpc>
            </a:pPr>
            <a:r>
              <a:rPr lang="zh-CN" altLang="en-US" dirty="0"/>
              <a:t>水门事件（</a:t>
            </a:r>
            <a:r>
              <a:rPr lang="en-US" altLang="zh-CN" dirty="0"/>
              <a:t>Watergate scandal</a:t>
            </a:r>
            <a:r>
              <a:rPr lang="zh-CN" altLang="en-US" dirty="0"/>
              <a:t>，又称水门丑闻），是上世纪</a:t>
            </a:r>
            <a:r>
              <a:rPr lang="en-US" altLang="zh-CN" dirty="0"/>
              <a:t>70</a:t>
            </a:r>
            <a:r>
              <a:rPr lang="zh-CN" altLang="en-US" dirty="0"/>
              <a:t>年代发生在美国的一起震惊世界的政治丑闻。事件开始于</a:t>
            </a:r>
            <a:r>
              <a:rPr lang="en-US" altLang="zh-CN" dirty="0"/>
              <a:t>1972</a:t>
            </a:r>
            <a:r>
              <a:rPr lang="zh-CN" altLang="en-US" dirty="0"/>
              <a:t>年</a:t>
            </a:r>
            <a:r>
              <a:rPr lang="en-US" altLang="zh-CN" dirty="0"/>
              <a:t>6</a:t>
            </a:r>
            <a:r>
              <a:rPr lang="zh-CN" altLang="en-US" dirty="0"/>
              <a:t>月</a:t>
            </a:r>
            <a:r>
              <a:rPr lang="en-US" altLang="zh-CN" dirty="0"/>
              <a:t>17</a:t>
            </a:r>
            <a:r>
              <a:rPr lang="zh-CN" altLang="en-US" dirty="0"/>
              <a:t>日凌晨，水门综合大厦的保全人员偶然发现，从地下车库通往大厦的门锁两次被胶布贴住，他便立刻报警。前来的两名便衣特警出其不意地抓获了</a:t>
            </a:r>
            <a:r>
              <a:rPr lang="en-US" altLang="zh-CN" dirty="0"/>
              <a:t>5</a:t>
            </a:r>
            <a:r>
              <a:rPr lang="zh-CN" altLang="en-US" dirty="0"/>
              <a:t>个潜入民主党全国委员会（总部安装窃听器和拍照文件的嫌犯），之后联邦调查局（</a:t>
            </a:r>
            <a:r>
              <a:rPr lang="en-US" altLang="zh-CN" dirty="0"/>
              <a:t>Federal Bureau of Investigation</a:t>
            </a:r>
            <a:r>
              <a:rPr lang="zh-CN" altLang="en-US" dirty="0"/>
              <a:t>，简称</a:t>
            </a:r>
            <a:r>
              <a:rPr lang="en-US" altLang="zh-CN" dirty="0"/>
              <a:t>FBI</a:t>
            </a:r>
            <a:r>
              <a:rPr lang="zh-CN" altLang="en-US" dirty="0"/>
              <a:t>）找到了这伙人的活动资金，这些钱中有不少联号的百元大钞，由此追查发现，其来源竟然是总统竞选连任委员会（英语：</a:t>
            </a:r>
            <a:r>
              <a:rPr lang="en-US" altLang="zh-CN" dirty="0"/>
              <a:t>Committee for the Re-Election of the President</a:t>
            </a:r>
            <a:r>
              <a:rPr lang="zh-CN" altLang="en-US" dirty="0"/>
              <a:t>）的政治捐款和经费。由于此事，尼克松于</a:t>
            </a:r>
            <a:r>
              <a:rPr lang="en-US" altLang="zh-CN" dirty="0"/>
              <a:t>1974</a:t>
            </a:r>
            <a:r>
              <a:rPr lang="zh-CN" altLang="en-US" dirty="0"/>
              <a:t>年</a:t>
            </a:r>
            <a:r>
              <a:rPr lang="en-US" altLang="zh-CN" dirty="0"/>
              <a:t>8</a:t>
            </a:r>
            <a:r>
              <a:rPr lang="zh-CN" altLang="en-US" dirty="0"/>
              <a:t>月</a:t>
            </a:r>
            <a:r>
              <a:rPr lang="en-US" altLang="zh-CN" dirty="0"/>
              <a:t>8</a:t>
            </a:r>
            <a:r>
              <a:rPr lang="zh-CN" altLang="en-US" dirty="0"/>
              <a:t>日宣布将于次日伊朗门事件（</a:t>
            </a:r>
            <a:r>
              <a:rPr lang="en-US" altLang="zh-CN" dirty="0"/>
              <a:t>Iran-Contra Affair </a:t>
            </a:r>
            <a:r>
              <a:rPr lang="zh-CN" altLang="en-US" dirty="0"/>
              <a:t>或 </a:t>
            </a:r>
            <a:r>
              <a:rPr lang="en-US" altLang="zh-CN" dirty="0" err="1"/>
              <a:t>Irangate</a:t>
            </a:r>
            <a:r>
              <a:rPr lang="zh-CN" altLang="en-US" dirty="0"/>
              <a:t>）是发生在美国</a:t>
            </a:r>
            <a:r>
              <a:rPr lang="en-US" altLang="zh-CN" dirty="0"/>
              <a:t>80</a:t>
            </a:r>
            <a:r>
              <a:rPr lang="zh-CN" altLang="en-US" dirty="0"/>
              <a:t>年代中期的政治丑闻。是指美国里根政府向伊朗秘密出售武器一事被揭露后而造成严重政治危机的事件。因国际新闻界普遍将其与尼克松水门事件相比，故因此得名。辞职，从而成为美国历史上首位辞职的总统</a:t>
            </a:r>
            <a:r>
              <a:rPr lang="zh-CN" altLang="en-US" dirty="0" smtClean="0"/>
              <a:t>。</a:t>
            </a:r>
            <a:endParaRPr lang="zh-CN" altLang="en-US" dirty="0"/>
          </a:p>
        </p:txBody>
      </p:sp>
    </p:spTree>
    <p:extLst>
      <p:ext uri="{BB962C8B-B14F-4D97-AF65-F5344CB8AC3E}">
        <p14:creationId xmlns="" xmlns:p14="http://schemas.microsoft.com/office/powerpoint/2010/main" val="3116024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4018458"/>
          </a:xfrm>
        </p:spPr>
        <p:txBody>
          <a:bodyPr>
            <a:normAutofit/>
          </a:bodyPr>
          <a:lstStyle/>
          <a:p>
            <a:pPr algn="l"/>
            <a:endParaRPr lang="zh-CN" altLang="en-US" sz="3600" i="1" dirty="0">
              <a:solidFill>
                <a:srgbClr val="FF0000"/>
              </a:solidFill>
            </a:endParaRPr>
          </a:p>
        </p:txBody>
      </p:sp>
      <p:pic>
        <p:nvPicPr>
          <p:cNvPr id="4" name="图片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214338"/>
            <a:ext cx="9144000" cy="6858001"/>
          </a:xfrm>
          <a:prstGeom prst="rect">
            <a:avLst/>
          </a:prstGeom>
        </p:spPr>
      </p:pic>
      <p:sp>
        <p:nvSpPr>
          <p:cNvPr id="5" name="TextBox 4"/>
          <p:cNvSpPr txBox="1"/>
          <p:nvPr/>
        </p:nvSpPr>
        <p:spPr>
          <a:xfrm>
            <a:off x="395536" y="260648"/>
            <a:ext cx="8496944" cy="6601807"/>
          </a:xfrm>
          <a:prstGeom prst="rect">
            <a:avLst/>
          </a:prstGeom>
          <a:noFill/>
        </p:spPr>
        <p:txBody>
          <a:bodyPr wrap="square" rtlCol="0">
            <a:spAutoFit/>
          </a:bodyPr>
          <a:lstStyle/>
          <a:p>
            <a:pPr>
              <a:lnSpc>
                <a:spcPct val="150000"/>
              </a:lnSpc>
            </a:pPr>
            <a:r>
              <a:rPr lang="en-US" altLang="zh-CN" sz="2800" dirty="0"/>
              <a:t>1.Congress--the tool to know the view of American people about a proposed </a:t>
            </a:r>
            <a:r>
              <a:rPr lang="en-US" altLang="zh-CN" sz="2800" dirty="0" smtClean="0"/>
              <a:t>bill.</a:t>
            </a:r>
            <a:r>
              <a:rPr lang="en-US" altLang="zh-CN" sz="2800" dirty="0"/>
              <a:t/>
            </a:r>
            <a:br>
              <a:rPr lang="en-US" altLang="zh-CN" sz="2800" dirty="0"/>
            </a:br>
            <a:r>
              <a:rPr lang="en-US" altLang="zh-CN" sz="2800" dirty="0"/>
              <a:t>2.Congress usually holds hearings(</a:t>
            </a:r>
            <a:r>
              <a:rPr lang="zh-CN" altLang="en-US" sz="2800" dirty="0"/>
              <a:t>举行听证会</a:t>
            </a:r>
            <a:r>
              <a:rPr lang="en-US" altLang="zh-CN" sz="2800" dirty="0"/>
              <a:t>) over disputed questions.</a:t>
            </a:r>
            <a:br>
              <a:rPr lang="en-US" altLang="zh-CN" sz="2800" dirty="0"/>
            </a:br>
            <a:r>
              <a:rPr lang="en-US" altLang="zh-CN" sz="2800" dirty="0"/>
              <a:t>3.Congress has the power to call any American citizen to testify(</a:t>
            </a:r>
            <a:r>
              <a:rPr lang="zh-CN" altLang="en-US" sz="2800" dirty="0"/>
              <a:t>作证</a:t>
            </a:r>
            <a:r>
              <a:rPr lang="en-US" altLang="zh-CN" sz="2800" dirty="0"/>
              <a:t>)-to say what they know on the subject under investigation.</a:t>
            </a:r>
            <a:br>
              <a:rPr lang="en-US" altLang="zh-CN" sz="2800" dirty="0"/>
            </a:br>
            <a:r>
              <a:rPr lang="en-US" altLang="zh-CN" sz="2800" dirty="0"/>
              <a:t>Who refuse to testify or give false testimony for contempt of Congress or Perjury(</a:t>
            </a:r>
            <a:r>
              <a:rPr lang="zh-CN" altLang="en-US" sz="2800" dirty="0"/>
              <a:t>伪证罪）</a:t>
            </a:r>
            <a:r>
              <a:rPr lang="zh-CN" altLang="en-US" sz="3000" dirty="0"/>
              <a:t/>
            </a:r>
            <a:br>
              <a:rPr lang="zh-CN" altLang="en-US" sz="3000" dirty="0"/>
            </a:br>
            <a:endParaRPr lang="zh-CN" altLang="en-US" sz="3000" dirty="0"/>
          </a:p>
        </p:txBody>
      </p:sp>
    </p:spTree>
    <p:extLst>
      <p:ext uri="{BB962C8B-B14F-4D97-AF65-F5344CB8AC3E}">
        <p14:creationId xmlns="" xmlns:p14="http://schemas.microsoft.com/office/powerpoint/2010/main" val="4377262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603448"/>
            <a:ext cx="8229600" cy="2021086"/>
          </a:xfrm>
        </p:spPr>
        <p:txBody>
          <a:bodyPr/>
          <a:lstStyle/>
          <a:p>
            <a:r>
              <a:rPr lang="en-US" altLang="zh-CN" dirty="0" smtClean="0"/>
              <a:t>Senate &amp;House</a:t>
            </a:r>
            <a:endParaRPr lang="zh-CN" altLang="en-US" dirty="0"/>
          </a:p>
        </p:txBody>
      </p:sp>
      <p:graphicFrame>
        <p:nvGraphicFramePr>
          <p:cNvPr id="4" name="内容占位符 3"/>
          <p:cNvGraphicFramePr>
            <a:graphicFrameLocks noGrp="1"/>
          </p:cNvGraphicFramePr>
          <p:nvPr>
            <p:ph idx="1"/>
            <p:extLst>
              <p:ext uri="{D42A27DB-BD31-4B8C-83A1-F6EECF244321}">
                <p14:modId xmlns="" xmlns:p14="http://schemas.microsoft.com/office/powerpoint/2010/main" val="1729462842"/>
              </p:ext>
            </p:extLst>
          </p:nvPr>
        </p:nvGraphicFramePr>
        <p:xfrm>
          <a:off x="179512" y="980729"/>
          <a:ext cx="8579296" cy="5521924"/>
        </p:xfrm>
        <a:graphic>
          <a:graphicData uri="http://schemas.openxmlformats.org/drawingml/2006/table">
            <a:tbl>
              <a:tblPr firstRow="1" bandRow="1">
                <a:tableStyleId>{BC89EF96-8CEA-46FF-86C4-4CE0E7609802}</a:tableStyleId>
              </a:tblPr>
              <a:tblGrid>
                <a:gridCol w="1378496"/>
                <a:gridCol w="3806080"/>
                <a:gridCol w="3394720"/>
              </a:tblGrid>
              <a:tr h="1039719">
                <a:tc>
                  <a:txBody>
                    <a:bodyPr/>
                    <a:lstStyle/>
                    <a:p>
                      <a:r>
                        <a:rPr lang="en-US" altLang="zh-CN" sz="1600" dirty="0" err="1" smtClean="0"/>
                        <a:t>Memeber</a:t>
                      </a:r>
                      <a:endParaRPr lang="zh-CN" altLang="en-US" sz="1600" dirty="0"/>
                    </a:p>
                  </a:txBody>
                  <a:tcPr/>
                </a:tc>
                <a:tc>
                  <a:txBody>
                    <a:bodyPr/>
                    <a:lstStyle/>
                    <a:p>
                      <a:r>
                        <a:rPr lang="en-US" altLang="zh-CN" sz="1600" dirty="0" smtClean="0"/>
                        <a:t>Each of 50 states elects</a:t>
                      </a:r>
                      <a:r>
                        <a:rPr lang="en-US" altLang="zh-CN" sz="1600" baseline="0" dirty="0" smtClean="0"/>
                        <a:t> two Senator</a:t>
                      </a:r>
                      <a:endParaRPr lang="zh-CN" altLang="en-US" sz="1600" dirty="0"/>
                    </a:p>
                  </a:txBody>
                  <a:tcPr/>
                </a:tc>
                <a:tc>
                  <a:txBody>
                    <a:bodyPr/>
                    <a:lstStyle/>
                    <a:p>
                      <a:r>
                        <a:rPr lang="en-US" altLang="zh-CN" sz="1600" dirty="0" smtClean="0"/>
                        <a:t>The</a:t>
                      </a:r>
                      <a:r>
                        <a:rPr lang="en-US" altLang="zh-CN" sz="1600" baseline="0" dirty="0" smtClean="0"/>
                        <a:t> Representatives from each state is fixed according to the size of the population the state has</a:t>
                      </a:r>
                      <a:endParaRPr lang="zh-CN" altLang="en-US" sz="1600" dirty="0"/>
                    </a:p>
                  </a:txBody>
                  <a:tcPr/>
                </a:tc>
              </a:tr>
              <a:tr h="802069">
                <a:tc>
                  <a:txBody>
                    <a:bodyPr/>
                    <a:lstStyle/>
                    <a:p>
                      <a:r>
                        <a:rPr lang="en-US" altLang="zh-CN" sz="1600" dirty="0" smtClean="0"/>
                        <a:t>Number</a:t>
                      </a:r>
                      <a:endParaRPr lang="zh-CN" altLang="en-US" sz="1600" dirty="0"/>
                    </a:p>
                  </a:txBody>
                  <a:tcPr/>
                </a:tc>
                <a:tc>
                  <a:txBody>
                    <a:bodyPr/>
                    <a:lstStyle/>
                    <a:p>
                      <a:r>
                        <a:rPr lang="en-US" altLang="zh-CN" sz="1600" dirty="0" smtClean="0"/>
                        <a:t>There</a:t>
                      </a:r>
                      <a:r>
                        <a:rPr lang="en-US" altLang="zh-CN" sz="1600" baseline="0" dirty="0" smtClean="0"/>
                        <a:t> are fewer than one forth as many Senators as  Representatives</a:t>
                      </a:r>
                      <a:endParaRPr lang="zh-CN" altLang="en-US" sz="1600" dirty="0"/>
                    </a:p>
                  </a:txBody>
                  <a:tcPr/>
                </a:tc>
                <a:tc>
                  <a:txBody>
                    <a:bodyPr/>
                    <a:lstStyle/>
                    <a:p>
                      <a:r>
                        <a:rPr lang="en-US" altLang="zh-CN" sz="1600" dirty="0" smtClean="0"/>
                        <a:t>The</a:t>
                      </a:r>
                      <a:r>
                        <a:rPr lang="en-US" altLang="zh-CN" sz="1600" baseline="0" dirty="0" smtClean="0"/>
                        <a:t> total number of Representatives has been fixed at 435</a:t>
                      </a:r>
                      <a:endParaRPr lang="zh-CN" altLang="en-US" sz="1600" dirty="0"/>
                    </a:p>
                  </a:txBody>
                  <a:tcPr/>
                </a:tc>
              </a:tr>
              <a:tr h="844263">
                <a:tc>
                  <a:txBody>
                    <a:bodyPr/>
                    <a:lstStyle/>
                    <a:p>
                      <a:r>
                        <a:rPr lang="en-US" altLang="zh-CN" sz="1600" dirty="0" smtClean="0"/>
                        <a:t>Term</a:t>
                      </a:r>
                      <a:endParaRPr lang="zh-CN" altLang="en-US" sz="1600" dirty="0"/>
                    </a:p>
                  </a:txBody>
                  <a:tcPr/>
                </a:tc>
                <a:tc>
                  <a:txBody>
                    <a:bodyPr/>
                    <a:lstStyle/>
                    <a:p>
                      <a:r>
                        <a:rPr lang="en-US" altLang="zh-CN" sz="1600" dirty="0" smtClean="0"/>
                        <a:t>The</a:t>
                      </a:r>
                      <a:r>
                        <a:rPr lang="en-US" altLang="zh-CN" sz="1600" baseline="0" dirty="0" smtClean="0"/>
                        <a:t> term for Senators is six years.</a:t>
                      </a:r>
                    </a:p>
                    <a:p>
                      <a:r>
                        <a:rPr lang="en-US" altLang="zh-CN" sz="1600" baseline="0" dirty="0" smtClean="0"/>
                        <a:t>But one third of them are elected every two year.(Even-numbered years)</a:t>
                      </a:r>
                      <a:endParaRPr lang="zh-CN" altLang="en-US" sz="1600" dirty="0"/>
                    </a:p>
                  </a:txBody>
                  <a:tcPr/>
                </a:tc>
                <a:tc>
                  <a:txBody>
                    <a:bodyPr/>
                    <a:lstStyle/>
                    <a:p>
                      <a:r>
                        <a:rPr lang="en-US" altLang="zh-CN" sz="1600" dirty="0" smtClean="0"/>
                        <a:t>Representatives elected every two years.</a:t>
                      </a:r>
                      <a:endParaRPr lang="zh-CN" altLang="en-US" sz="1600" dirty="0"/>
                    </a:p>
                  </a:txBody>
                  <a:tcPr/>
                </a:tc>
              </a:tr>
              <a:tr h="857256">
                <a:tc>
                  <a:txBody>
                    <a:bodyPr/>
                    <a:lstStyle/>
                    <a:p>
                      <a:r>
                        <a:rPr lang="en-US" altLang="zh-CN" sz="1600" dirty="0" smtClean="0"/>
                        <a:t>Qualification</a:t>
                      </a:r>
                      <a:endParaRPr lang="zh-CN" altLang="en-US" sz="1600" dirty="0"/>
                    </a:p>
                  </a:txBody>
                  <a:tcPr/>
                </a:tc>
                <a:tc>
                  <a:txBody>
                    <a:bodyPr/>
                    <a:lstStyle/>
                    <a:p>
                      <a:r>
                        <a:rPr lang="en-US" altLang="zh-CN" sz="1600" dirty="0" smtClean="0"/>
                        <a:t>A Senator</a:t>
                      </a:r>
                      <a:r>
                        <a:rPr lang="en-US" altLang="zh-CN" sz="1600" baseline="0" dirty="0" smtClean="0"/>
                        <a:t> must be at least 30 years of age and a citizen of U.S. for 9 years</a:t>
                      </a:r>
                      <a:endParaRPr lang="zh-CN" altLang="en-US" sz="1600" dirty="0"/>
                    </a:p>
                  </a:txBody>
                  <a:tcPr/>
                </a:tc>
                <a:tc>
                  <a:txBody>
                    <a:bodyPr/>
                    <a:lstStyle/>
                    <a:p>
                      <a:r>
                        <a:rPr lang="en-US" altLang="zh-CN" sz="1600" dirty="0" smtClean="0"/>
                        <a:t>Representatives</a:t>
                      </a:r>
                      <a:r>
                        <a:rPr lang="en-US" altLang="zh-CN" sz="1600" baseline="0" dirty="0" smtClean="0"/>
                        <a:t> must be at least 25 years old and over. No limit on the number of terms.</a:t>
                      </a:r>
                      <a:endParaRPr lang="zh-CN" altLang="en-US" sz="1600" dirty="0"/>
                    </a:p>
                  </a:txBody>
                  <a:tcPr/>
                </a:tc>
              </a:tr>
              <a:tr h="1323651">
                <a:tc>
                  <a:txBody>
                    <a:bodyPr/>
                    <a:lstStyle/>
                    <a:p>
                      <a:r>
                        <a:rPr lang="en-US" altLang="zh-CN" sz="1600" dirty="0" smtClean="0"/>
                        <a:t>Exclusive power</a:t>
                      </a:r>
                      <a:endParaRPr lang="zh-CN" altLang="en-US" sz="1600" dirty="0"/>
                    </a:p>
                  </a:txBody>
                  <a:tcPr/>
                </a:tc>
                <a:tc>
                  <a:txBody>
                    <a:bodyPr/>
                    <a:lstStyle/>
                    <a:p>
                      <a:r>
                        <a:rPr lang="en-US" altLang="zh-CN" sz="1600" dirty="0" smtClean="0"/>
                        <a:t>Power</a:t>
                      </a:r>
                      <a:r>
                        <a:rPr lang="en-US" altLang="zh-CN" sz="1600" baseline="0" dirty="0" smtClean="0"/>
                        <a:t> to ratify or reject proposed treaties with Foreign counties.</a:t>
                      </a:r>
                    </a:p>
                    <a:p>
                      <a:r>
                        <a:rPr lang="en-US" altLang="zh-CN" sz="1600" baseline="0" dirty="0" smtClean="0"/>
                        <a:t>Power to confirm or reject important nominations proposed by the President.</a:t>
                      </a:r>
                      <a:endParaRPr lang="zh-CN" altLang="en-US" sz="1600" dirty="0"/>
                    </a:p>
                  </a:txBody>
                  <a:tcPr/>
                </a:tc>
                <a:tc>
                  <a:txBody>
                    <a:bodyPr/>
                    <a:lstStyle/>
                    <a:p>
                      <a:r>
                        <a:rPr lang="en-US" altLang="zh-CN" sz="1600" dirty="0" smtClean="0"/>
                        <a:t>Impeachment</a:t>
                      </a:r>
                      <a:r>
                        <a:rPr lang="en-US" altLang="zh-CN" sz="1600" baseline="0" dirty="0" smtClean="0"/>
                        <a:t> power() and the initiation of revenue bills</a:t>
                      </a:r>
                      <a:endParaRPr lang="zh-CN" altLang="en-US" sz="1600" dirty="0"/>
                    </a:p>
                  </a:txBody>
                  <a:tcPr/>
                </a:tc>
              </a:tr>
              <a:tr h="654966">
                <a:tc>
                  <a:txBody>
                    <a:bodyPr/>
                    <a:lstStyle/>
                    <a:p>
                      <a:r>
                        <a:rPr lang="en-US" altLang="zh-CN" dirty="0" smtClean="0"/>
                        <a:t>Presiding</a:t>
                      </a:r>
                      <a:r>
                        <a:rPr lang="en-US" altLang="zh-CN" baseline="0" dirty="0" smtClean="0"/>
                        <a:t> officer</a:t>
                      </a:r>
                      <a:endParaRPr lang="zh-CN" altLang="en-US" dirty="0"/>
                    </a:p>
                  </a:txBody>
                  <a:tcPr/>
                </a:tc>
                <a:tc>
                  <a:txBody>
                    <a:bodyPr/>
                    <a:lstStyle/>
                    <a:p>
                      <a:r>
                        <a:rPr lang="en-US" altLang="zh-CN" dirty="0" smtClean="0"/>
                        <a:t>Vice President</a:t>
                      </a:r>
                      <a:endParaRPr lang="zh-CN" altLang="en-US" dirty="0"/>
                    </a:p>
                  </a:txBody>
                  <a:tcPr/>
                </a:tc>
                <a:tc>
                  <a:txBody>
                    <a:bodyPr/>
                    <a:lstStyle/>
                    <a:p>
                      <a:r>
                        <a:rPr lang="en-US" altLang="zh-CN" dirty="0" smtClean="0"/>
                        <a:t>Speaker</a:t>
                      </a:r>
                      <a:endParaRPr lang="zh-CN" altLang="en-US" dirty="0"/>
                    </a:p>
                  </a:txBody>
                  <a:tcPr/>
                </a:tc>
              </a:tr>
            </a:tbl>
          </a:graphicData>
        </a:graphic>
      </p:graphicFrame>
    </p:spTree>
    <p:extLst>
      <p:ext uri="{BB962C8B-B14F-4D97-AF65-F5344CB8AC3E}">
        <p14:creationId xmlns="" xmlns:p14="http://schemas.microsoft.com/office/powerpoint/2010/main" val="2047881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dirty="0"/>
          </a:p>
        </p:txBody>
      </p:sp>
      <p:sp>
        <p:nvSpPr>
          <p:cNvPr id="3" name="内容占位符 2"/>
          <p:cNvSpPr>
            <a:spLocks noGrp="1"/>
          </p:cNvSpPr>
          <p:nvPr>
            <p:ph idx="1"/>
          </p:nvPr>
        </p:nvSpPr>
        <p:spPr/>
        <p:txBody>
          <a:bodyPr/>
          <a:lstStyle/>
          <a:p>
            <a:pPr marL="0" indent="0">
              <a:buNone/>
            </a:pPr>
            <a:r>
              <a:rPr lang="en-US" altLang="zh-CN" dirty="0" smtClean="0"/>
              <a:t>The principal function of Congress is to make federal law. To deal with the large amount of work concerning legislation, both Senate and House are divided into a number of small working group known as committees.</a:t>
            </a:r>
            <a:endParaRPr lang="zh-CN" altLang="en-US" dirty="0"/>
          </a:p>
        </p:txBody>
      </p:sp>
      <p:pic>
        <p:nvPicPr>
          <p:cNvPr id="7" name="图片 6"/>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9718" y="1"/>
            <a:ext cx="9153718" cy="6858000"/>
          </a:xfrm>
          <a:prstGeom prst="rect">
            <a:avLst/>
          </a:prstGeom>
        </p:spPr>
      </p:pic>
      <p:sp>
        <p:nvSpPr>
          <p:cNvPr id="8" name="TextBox 7"/>
          <p:cNvSpPr txBox="1"/>
          <p:nvPr/>
        </p:nvSpPr>
        <p:spPr>
          <a:xfrm>
            <a:off x="971600" y="980728"/>
            <a:ext cx="7200800" cy="4448013"/>
          </a:xfrm>
          <a:prstGeom prst="rect">
            <a:avLst/>
          </a:prstGeom>
          <a:noFill/>
        </p:spPr>
        <p:txBody>
          <a:bodyPr wrap="square" rtlCol="0">
            <a:spAutoFit/>
          </a:bodyPr>
          <a:lstStyle/>
          <a:p>
            <a:pPr>
              <a:lnSpc>
                <a:spcPct val="150000"/>
              </a:lnSpc>
            </a:pPr>
            <a:r>
              <a:rPr lang="en-US" altLang="zh-CN" sz="3200" dirty="0"/>
              <a:t>The principal function of Congress is to make federal law. To deal with the large amount of work concerning legislation, both Senate and House are divided into a number of small working group known as committees</a:t>
            </a:r>
            <a:endParaRPr lang="zh-CN" altLang="en-US" sz="3200" dirty="0"/>
          </a:p>
        </p:txBody>
      </p:sp>
    </p:spTree>
    <p:extLst>
      <p:ext uri="{BB962C8B-B14F-4D97-AF65-F5344CB8AC3E}">
        <p14:creationId xmlns="" xmlns:p14="http://schemas.microsoft.com/office/powerpoint/2010/main" val="4165787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6034682"/>
          </a:xfrm>
        </p:spPr>
        <p:txBody>
          <a:bodyPr>
            <a:normAutofit/>
          </a:bodyPr>
          <a:lstStyle/>
          <a:p>
            <a:pPr algn="l"/>
            <a:r>
              <a:rPr lang="en-US" altLang="zh-CN" sz="2400" b="1" dirty="0" smtClean="0"/>
              <a:t>Budget Committees </a:t>
            </a:r>
            <a:r>
              <a:rPr lang="en-US" altLang="zh-CN" sz="2400" dirty="0" smtClean="0"/>
              <a:t>(</a:t>
            </a:r>
            <a:r>
              <a:rPr lang="zh-CN" altLang="en-US" sz="2400" dirty="0" smtClean="0"/>
              <a:t>预算委员会</a:t>
            </a:r>
            <a:r>
              <a:rPr lang="en-US" altLang="zh-CN" sz="2400" dirty="0" smtClean="0"/>
              <a:t>)</a:t>
            </a:r>
            <a:r>
              <a:rPr lang="zh-CN" altLang="en-US" sz="2400" dirty="0" smtClean="0"/>
              <a:t>：</a:t>
            </a:r>
            <a:r>
              <a:rPr lang="en-US" altLang="zh-CN" sz="2400" dirty="0" smtClean="0"/>
              <a:t>make a preliminary study of the federal budget  presented by the President to Congress for deliberation.</a:t>
            </a:r>
            <a:br>
              <a:rPr lang="en-US" altLang="zh-CN" sz="2400" dirty="0" smtClean="0"/>
            </a:br>
            <a:r>
              <a:rPr lang="en-US" altLang="zh-CN" sz="2400" b="1" dirty="0" smtClean="0"/>
              <a:t>Appropriation Committee</a:t>
            </a:r>
            <a:r>
              <a:rPr lang="zh-CN" altLang="en-US" sz="2400" dirty="0" smtClean="0"/>
              <a:t>（拨款委员会）：</a:t>
            </a:r>
            <a:r>
              <a:rPr lang="en-US" altLang="zh-CN" sz="2400" dirty="0" smtClean="0"/>
              <a:t>controls expenditure and appropriation money to finance federal plans</a:t>
            </a:r>
            <a:br>
              <a:rPr lang="en-US" altLang="zh-CN" sz="2400" dirty="0" smtClean="0"/>
            </a:br>
            <a:r>
              <a:rPr lang="en-US" altLang="zh-CN" sz="2400" b="1" dirty="0" smtClean="0"/>
              <a:t>Foreign Relation Committee</a:t>
            </a:r>
            <a:r>
              <a:rPr lang="en-US" altLang="zh-CN" sz="2400" dirty="0" smtClean="0"/>
              <a:t>(</a:t>
            </a:r>
            <a:r>
              <a:rPr lang="zh-CN" altLang="en-US" sz="2400" dirty="0" smtClean="0"/>
              <a:t>外交委员会</a:t>
            </a:r>
            <a:r>
              <a:rPr lang="en-US" altLang="zh-CN" sz="2400" dirty="0" smtClean="0"/>
              <a:t>):studies American foreign policies and examines treaties with foreign countries</a:t>
            </a:r>
            <a:br>
              <a:rPr lang="en-US" altLang="zh-CN" sz="2400" dirty="0" smtClean="0"/>
            </a:br>
            <a:r>
              <a:rPr lang="en-US" altLang="zh-CN" sz="2400" b="1" dirty="0" smtClean="0"/>
              <a:t>Ways and Means Committee</a:t>
            </a:r>
            <a:r>
              <a:rPr lang="en-US" altLang="zh-CN" sz="2400" dirty="0" smtClean="0"/>
              <a:t>(</a:t>
            </a:r>
            <a:r>
              <a:rPr lang="zh-CN" altLang="en-US" sz="2400" dirty="0" smtClean="0"/>
              <a:t>筹款赋税委员会</a:t>
            </a:r>
            <a:r>
              <a:rPr lang="en-US" altLang="zh-CN" sz="2400" dirty="0" smtClean="0"/>
              <a:t>)</a:t>
            </a:r>
            <a:r>
              <a:rPr lang="zh-CN" altLang="en-US" sz="2400" dirty="0" smtClean="0"/>
              <a:t>：</a:t>
            </a:r>
            <a:r>
              <a:rPr lang="en-US" altLang="zh-CN" sz="2400" dirty="0" smtClean="0"/>
              <a:t>deliberate bills for raising revenue and collect taxes and levy tariffs</a:t>
            </a:r>
            <a:br>
              <a:rPr lang="en-US" altLang="zh-CN" sz="2400" dirty="0" smtClean="0"/>
            </a:br>
            <a:r>
              <a:rPr lang="en-US" altLang="zh-CN" sz="2400" b="1" dirty="0" smtClean="0"/>
              <a:t>Investigating Committee</a:t>
            </a:r>
            <a:r>
              <a:rPr lang="en-US" altLang="zh-CN" sz="2400" dirty="0" smtClean="0"/>
              <a:t>(</a:t>
            </a:r>
            <a:r>
              <a:rPr lang="zh-CN" altLang="en-US" sz="2400" dirty="0" smtClean="0"/>
              <a:t>调查委员会</a:t>
            </a:r>
            <a:r>
              <a:rPr lang="en-US" altLang="zh-CN" sz="2400" dirty="0" smtClean="0"/>
              <a:t>)</a:t>
            </a:r>
            <a:r>
              <a:rPr lang="zh-CN" altLang="en-US" sz="2400" dirty="0" smtClean="0"/>
              <a:t>：</a:t>
            </a:r>
            <a:r>
              <a:rPr lang="en-US" altLang="zh-CN" sz="2400" dirty="0" smtClean="0"/>
              <a:t>oversees and investigates work of Administration and the department of government      </a:t>
            </a:r>
            <a:r>
              <a:rPr lang="zh-CN" altLang="en-US" sz="2400" dirty="0" smtClean="0"/>
              <a:t>伊朗门事件</a:t>
            </a:r>
            <a:r>
              <a:rPr lang="en-US" altLang="zh-CN" sz="2400" dirty="0" smtClean="0"/>
              <a:t/>
            </a:r>
            <a:br>
              <a:rPr lang="en-US" altLang="zh-CN" sz="2400" dirty="0" smtClean="0"/>
            </a:br>
            <a:r>
              <a:rPr lang="en-US" altLang="zh-CN" sz="2400" b="1" dirty="0" smtClean="0"/>
              <a:t>Rules Committee</a:t>
            </a:r>
            <a:r>
              <a:rPr lang="en-US" altLang="zh-CN" sz="2400" dirty="0" smtClean="0"/>
              <a:t>(</a:t>
            </a:r>
            <a:r>
              <a:rPr lang="zh-CN" altLang="en-US" sz="2400" dirty="0" smtClean="0"/>
              <a:t>法规委员会</a:t>
            </a:r>
            <a:r>
              <a:rPr lang="en-US" altLang="zh-CN" sz="2400" dirty="0" smtClean="0"/>
              <a:t>)</a:t>
            </a:r>
            <a:r>
              <a:rPr lang="zh-CN" altLang="en-US" sz="2400" dirty="0" smtClean="0"/>
              <a:t>：</a:t>
            </a:r>
            <a:r>
              <a:rPr lang="en-US" altLang="zh-CN" sz="2400" dirty="0" smtClean="0"/>
              <a:t>chooses some of the proposed bills and refers them to Congressman for deliberation</a:t>
            </a:r>
            <a:endParaRPr lang="zh-CN" altLang="en-US" sz="2400" dirty="0"/>
          </a:p>
        </p:txBody>
      </p:sp>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5" name="TextBox 4"/>
          <p:cNvSpPr txBox="1"/>
          <p:nvPr/>
        </p:nvSpPr>
        <p:spPr>
          <a:xfrm>
            <a:off x="0" y="764704"/>
            <a:ext cx="9144000" cy="4832092"/>
          </a:xfrm>
          <a:prstGeom prst="rect">
            <a:avLst/>
          </a:prstGeom>
          <a:noFill/>
        </p:spPr>
        <p:txBody>
          <a:bodyPr wrap="square" rtlCol="0">
            <a:spAutoFit/>
          </a:bodyPr>
          <a:lstStyle/>
          <a:p>
            <a:r>
              <a:rPr lang="en-US" altLang="zh-CN" sz="2200" b="1" dirty="0" smtClean="0">
                <a:solidFill>
                  <a:prstClr val="black"/>
                </a:solidFill>
                <a:cs typeface="+mj-cs"/>
              </a:rPr>
              <a:t>Budget </a:t>
            </a:r>
            <a:r>
              <a:rPr lang="en-US" altLang="zh-CN" sz="2200" b="1" dirty="0">
                <a:solidFill>
                  <a:prstClr val="black"/>
                </a:solidFill>
                <a:cs typeface="+mj-cs"/>
              </a:rPr>
              <a:t>Committees </a:t>
            </a:r>
            <a:r>
              <a:rPr lang="en-US" altLang="zh-CN" sz="2200" dirty="0">
                <a:solidFill>
                  <a:prstClr val="black"/>
                </a:solidFill>
                <a:cs typeface="+mj-cs"/>
              </a:rPr>
              <a:t>(</a:t>
            </a:r>
            <a:r>
              <a:rPr lang="zh-CN" altLang="en-US" sz="2200" dirty="0">
                <a:solidFill>
                  <a:prstClr val="black"/>
                </a:solidFill>
                <a:cs typeface="+mj-cs"/>
              </a:rPr>
              <a:t>预算委员会</a:t>
            </a:r>
            <a:r>
              <a:rPr lang="en-US" altLang="zh-CN" sz="2200" dirty="0">
                <a:solidFill>
                  <a:prstClr val="black"/>
                </a:solidFill>
                <a:cs typeface="+mj-cs"/>
              </a:rPr>
              <a:t>)</a:t>
            </a:r>
            <a:r>
              <a:rPr lang="zh-CN" altLang="en-US" sz="2200" dirty="0">
                <a:solidFill>
                  <a:prstClr val="black"/>
                </a:solidFill>
                <a:cs typeface="+mj-cs"/>
              </a:rPr>
              <a:t>：</a:t>
            </a:r>
            <a:r>
              <a:rPr lang="en-US" altLang="zh-CN" sz="2200" dirty="0">
                <a:solidFill>
                  <a:prstClr val="black"/>
                </a:solidFill>
                <a:cs typeface="+mj-cs"/>
              </a:rPr>
              <a:t>make a preliminary study of the federal budget  presented by the President to Congress for deliberation.</a:t>
            </a:r>
            <a:br>
              <a:rPr lang="en-US" altLang="zh-CN" sz="2200" dirty="0">
                <a:solidFill>
                  <a:prstClr val="black"/>
                </a:solidFill>
                <a:cs typeface="+mj-cs"/>
              </a:rPr>
            </a:br>
            <a:r>
              <a:rPr lang="en-US" altLang="zh-CN" sz="2200" b="1" dirty="0">
                <a:solidFill>
                  <a:prstClr val="black"/>
                </a:solidFill>
                <a:cs typeface="+mj-cs"/>
              </a:rPr>
              <a:t>Appropriation Committee</a:t>
            </a:r>
            <a:r>
              <a:rPr lang="zh-CN" altLang="en-US" sz="2200" dirty="0">
                <a:solidFill>
                  <a:prstClr val="black"/>
                </a:solidFill>
                <a:cs typeface="+mj-cs"/>
              </a:rPr>
              <a:t>（拨款委员会）：</a:t>
            </a:r>
            <a:r>
              <a:rPr lang="en-US" altLang="zh-CN" sz="2200" dirty="0">
                <a:solidFill>
                  <a:prstClr val="black"/>
                </a:solidFill>
                <a:cs typeface="+mj-cs"/>
              </a:rPr>
              <a:t>controls expenditure and appropriation money to finance federal plans</a:t>
            </a:r>
            <a:br>
              <a:rPr lang="en-US" altLang="zh-CN" sz="2200" dirty="0">
                <a:solidFill>
                  <a:prstClr val="black"/>
                </a:solidFill>
                <a:cs typeface="+mj-cs"/>
              </a:rPr>
            </a:br>
            <a:r>
              <a:rPr lang="en-US" altLang="zh-CN" sz="2200" b="1" dirty="0">
                <a:solidFill>
                  <a:prstClr val="black"/>
                </a:solidFill>
                <a:cs typeface="+mj-cs"/>
              </a:rPr>
              <a:t>Foreign Relation Committee</a:t>
            </a:r>
            <a:r>
              <a:rPr lang="en-US" altLang="zh-CN" sz="2200" dirty="0">
                <a:solidFill>
                  <a:prstClr val="black"/>
                </a:solidFill>
                <a:cs typeface="+mj-cs"/>
              </a:rPr>
              <a:t>(</a:t>
            </a:r>
            <a:r>
              <a:rPr lang="zh-CN" altLang="en-US" sz="2200" dirty="0">
                <a:solidFill>
                  <a:prstClr val="black"/>
                </a:solidFill>
                <a:cs typeface="+mj-cs"/>
              </a:rPr>
              <a:t>外交委员会</a:t>
            </a:r>
            <a:r>
              <a:rPr lang="en-US" altLang="zh-CN" sz="2200" dirty="0">
                <a:solidFill>
                  <a:prstClr val="black"/>
                </a:solidFill>
                <a:cs typeface="+mj-cs"/>
              </a:rPr>
              <a:t>):studies American foreign policies and examines treaties with foreign countries</a:t>
            </a:r>
            <a:br>
              <a:rPr lang="en-US" altLang="zh-CN" sz="2200" dirty="0">
                <a:solidFill>
                  <a:prstClr val="black"/>
                </a:solidFill>
                <a:cs typeface="+mj-cs"/>
              </a:rPr>
            </a:br>
            <a:r>
              <a:rPr lang="en-US" altLang="zh-CN" sz="2200" b="1" dirty="0">
                <a:solidFill>
                  <a:prstClr val="black"/>
                </a:solidFill>
                <a:cs typeface="+mj-cs"/>
              </a:rPr>
              <a:t>Ways and Means Committee</a:t>
            </a:r>
            <a:r>
              <a:rPr lang="en-US" altLang="zh-CN" sz="2200" dirty="0">
                <a:solidFill>
                  <a:prstClr val="black"/>
                </a:solidFill>
                <a:cs typeface="+mj-cs"/>
              </a:rPr>
              <a:t>(</a:t>
            </a:r>
            <a:r>
              <a:rPr lang="zh-CN" altLang="en-US" sz="2200" dirty="0">
                <a:solidFill>
                  <a:prstClr val="black"/>
                </a:solidFill>
                <a:cs typeface="+mj-cs"/>
              </a:rPr>
              <a:t>筹款赋税委员会</a:t>
            </a:r>
            <a:r>
              <a:rPr lang="en-US" altLang="zh-CN" sz="2200" dirty="0">
                <a:solidFill>
                  <a:prstClr val="black"/>
                </a:solidFill>
                <a:cs typeface="+mj-cs"/>
              </a:rPr>
              <a:t>)</a:t>
            </a:r>
            <a:r>
              <a:rPr lang="zh-CN" altLang="en-US" sz="2200" dirty="0">
                <a:solidFill>
                  <a:prstClr val="black"/>
                </a:solidFill>
                <a:cs typeface="+mj-cs"/>
              </a:rPr>
              <a:t>：</a:t>
            </a:r>
            <a:r>
              <a:rPr lang="en-US" altLang="zh-CN" sz="2200" dirty="0">
                <a:solidFill>
                  <a:prstClr val="black"/>
                </a:solidFill>
                <a:cs typeface="+mj-cs"/>
              </a:rPr>
              <a:t>deliberate bills for raising revenue and collect taxes and levy tariffs</a:t>
            </a:r>
            <a:br>
              <a:rPr lang="en-US" altLang="zh-CN" sz="2200" dirty="0">
                <a:solidFill>
                  <a:prstClr val="black"/>
                </a:solidFill>
                <a:cs typeface="+mj-cs"/>
              </a:rPr>
            </a:br>
            <a:r>
              <a:rPr lang="en-US" altLang="zh-CN" sz="2200" b="1" dirty="0">
                <a:solidFill>
                  <a:prstClr val="black"/>
                </a:solidFill>
                <a:cs typeface="+mj-cs"/>
              </a:rPr>
              <a:t>Investigating Committee</a:t>
            </a:r>
            <a:r>
              <a:rPr lang="en-US" altLang="zh-CN" sz="2200" dirty="0">
                <a:solidFill>
                  <a:prstClr val="black"/>
                </a:solidFill>
                <a:cs typeface="+mj-cs"/>
              </a:rPr>
              <a:t>(</a:t>
            </a:r>
            <a:r>
              <a:rPr lang="zh-CN" altLang="en-US" sz="2200" dirty="0">
                <a:solidFill>
                  <a:prstClr val="black"/>
                </a:solidFill>
                <a:cs typeface="+mj-cs"/>
              </a:rPr>
              <a:t>调查委员会</a:t>
            </a:r>
            <a:r>
              <a:rPr lang="en-US" altLang="zh-CN" sz="2200" dirty="0">
                <a:solidFill>
                  <a:prstClr val="black"/>
                </a:solidFill>
                <a:cs typeface="+mj-cs"/>
              </a:rPr>
              <a:t>)</a:t>
            </a:r>
            <a:r>
              <a:rPr lang="zh-CN" altLang="en-US" sz="2200" dirty="0">
                <a:solidFill>
                  <a:prstClr val="black"/>
                </a:solidFill>
                <a:cs typeface="+mj-cs"/>
              </a:rPr>
              <a:t>：</a:t>
            </a:r>
            <a:r>
              <a:rPr lang="en-US" altLang="zh-CN" sz="2200" dirty="0">
                <a:solidFill>
                  <a:prstClr val="black"/>
                </a:solidFill>
                <a:cs typeface="+mj-cs"/>
              </a:rPr>
              <a:t>oversees and investigates work of Administration and the department of government      </a:t>
            </a:r>
            <a:r>
              <a:rPr lang="zh-CN" altLang="en-US" sz="2200" dirty="0">
                <a:solidFill>
                  <a:prstClr val="black"/>
                </a:solidFill>
                <a:cs typeface="+mj-cs"/>
              </a:rPr>
              <a:t>伊朗门事件</a:t>
            </a:r>
            <a:r>
              <a:rPr lang="en-US" altLang="zh-CN" sz="2200" dirty="0">
                <a:solidFill>
                  <a:prstClr val="black"/>
                </a:solidFill>
                <a:cs typeface="+mj-cs"/>
              </a:rPr>
              <a:t/>
            </a:r>
            <a:br>
              <a:rPr lang="en-US" altLang="zh-CN" sz="2200" dirty="0">
                <a:solidFill>
                  <a:prstClr val="black"/>
                </a:solidFill>
                <a:cs typeface="+mj-cs"/>
              </a:rPr>
            </a:br>
            <a:r>
              <a:rPr lang="en-US" altLang="zh-CN" sz="2200" b="1" dirty="0">
                <a:solidFill>
                  <a:prstClr val="black"/>
                </a:solidFill>
                <a:cs typeface="+mj-cs"/>
              </a:rPr>
              <a:t>Rules Committee</a:t>
            </a:r>
            <a:r>
              <a:rPr lang="en-US" altLang="zh-CN" sz="2200" dirty="0">
                <a:solidFill>
                  <a:prstClr val="black"/>
                </a:solidFill>
                <a:cs typeface="+mj-cs"/>
              </a:rPr>
              <a:t>(</a:t>
            </a:r>
            <a:r>
              <a:rPr lang="zh-CN" altLang="en-US" sz="2200" dirty="0">
                <a:solidFill>
                  <a:prstClr val="black"/>
                </a:solidFill>
                <a:cs typeface="+mj-cs"/>
              </a:rPr>
              <a:t>法规委员会</a:t>
            </a:r>
            <a:r>
              <a:rPr lang="en-US" altLang="zh-CN" sz="2200" dirty="0">
                <a:solidFill>
                  <a:prstClr val="black"/>
                </a:solidFill>
                <a:cs typeface="+mj-cs"/>
              </a:rPr>
              <a:t>)</a:t>
            </a:r>
            <a:r>
              <a:rPr lang="zh-CN" altLang="en-US" sz="2200" dirty="0">
                <a:solidFill>
                  <a:prstClr val="black"/>
                </a:solidFill>
                <a:cs typeface="+mj-cs"/>
              </a:rPr>
              <a:t>：</a:t>
            </a:r>
            <a:r>
              <a:rPr lang="en-US" altLang="zh-CN" sz="2200" dirty="0">
                <a:solidFill>
                  <a:prstClr val="black"/>
                </a:solidFill>
                <a:cs typeface="+mj-cs"/>
              </a:rPr>
              <a:t>chooses some of the proposed bills and refers them to Congressman for deliberation</a:t>
            </a:r>
            <a:endParaRPr lang="zh-CN" altLang="en-US" sz="2200" dirty="0"/>
          </a:p>
        </p:txBody>
      </p:sp>
    </p:spTree>
    <p:extLst>
      <p:ext uri="{BB962C8B-B14F-4D97-AF65-F5344CB8AC3E}">
        <p14:creationId xmlns="" xmlns:p14="http://schemas.microsoft.com/office/powerpoint/2010/main" val="9942924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3514402"/>
          </a:xfrm>
        </p:spPr>
        <p:txBody>
          <a:bodyPr>
            <a:normAutofit/>
          </a:bodyPr>
          <a:lstStyle/>
          <a:p>
            <a:pPr algn="l"/>
            <a:endParaRPr lang="zh-CN" altLang="en-US" sz="2800" dirty="0"/>
          </a:p>
        </p:txBody>
      </p:sp>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 y="0"/>
            <a:ext cx="9144001" cy="6858000"/>
          </a:xfrm>
          <a:prstGeom prst="rect">
            <a:avLst/>
          </a:prstGeom>
        </p:spPr>
      </p:pic>
      <p:sp>
        <p:nvSpPr>
          <p:cNvPr id="4" name="TextBox 3"/>
          <p:cNvSpPr txBox="1"/>
          <p:nvPr/>
        </p:nvSpPr>
        <p:spPr>
          <a:xfrm>
            <a:off x="1187624" y="908720"/>
            <a:ext cx="6984776" cy="5693866"/>
          </a:xfrm>
          <a:prstGeom prst="rect">
            <a:avLst/>
          </a:prstGeom>
          <a:noFill/>
        </p:spPr>
        <p:txBody>
          <a:bodyPr wrap="square" rtlCol="0">
            <a:spAutoFit/>
          </a:bodyPr>
          <a:lstStyle/>
          <a:p>
            <a:r>
              <a:rPr lang="en-US" altLang="zh-CN" sz="2600" dirty="0">
                <a:solidFill>
                  <a:prstClr val="black"/>
                </a:solidFill>
                <a:cs typeface="+mj-cs"/>
              </a:rPr>
              <a:t>The senate does not have its own rules committee</a:t>
            </a:r>
            <a:br>
              <a:rPr lang="en-US" altLang="zh-CN" sz="2600" dirty="0">
                <a:solidFill>
                  <a:prstClr val="black"/>
                </a:solidFill>
                <a:cs typeface="+mj-cs"/>
              </a:rPr>
            </a:br>
            <a:r>
              <a:rPr lang="en-US" altLang="zh-CN" sz="2600" dirty="0">
                <a:solidFill>
                  <a:prstClr val="black"/>
                </a:solidFill>
                <a:cs typeface="+mj-cs"/>
              </a:rPr>
              <a:t>Opponents use filibuster(</a:t>
            </a:r>
            <a:r>
              <a:rPr lang="zh-CN" altLang="en-US" sz="2600" dirty="0">
                <a:solidFill>
                  <a:prstClr val="black"/>
                </a:solidFill>
                <a:cs typeface="+mj-cs"/>
              </a:rPr>
              <a:t>会议妨碍行为</a:t>
            </a:r>
            <a:r>
              <a:rPr lang="en-US" altLang="zh-CN" sz="2600" dirty="0">
                <a:solidFill>
                  <a:prstClr val="black"/>
                </a:solidFill>
                <a:cs typeface="+mj-cs"/>
              </a:rPr>
              <a:t>) to kill a draft bill</a:t>
            </a:r>
            <a:br>
              <a:rPr lang="en-US" altLang="zh-CN" sz="2600" dirty="0">
                <a:solidFill>
                  <a:prstClr val="black"/>
                </a:solidFill>
                <a:cs typeface="+mj-cs"/>
              </a:rPr>
            </a:br>
            <a:r>
              <a:rPr lang="en-US" altLang="zh-CN" sz="2600" dirty="0">
                <a:solidFill>
                  <a:prstClr val="black"/>
                </a:solidFill>
                <a:cs typeface="+mj-cs"/>
              </a:rPr>
              <a:t>When supporters  are bored with long speeches ,they agree to put the controversial bill aside to other pressing problem</a:t>
            </a:r>
            <a:br>
              <a:rPr lang="en-US" altLang="zh-CN" sz="2600" dirty="0">
                <a:solidFill>
                  <a:prstClr val="black"/>
                </a:solidFill>
                <a:cs typeface="+mj-cs"/>
              </a:rPr>
            </a:br>
            <a:r>
              <a:rPr lang="en-US" altLang="zh-CN" sz="2600" dirty="0">
                <a:solidFill>
                  <a:prstClr val="black"/>
                </a:solidFill>
                <a:cs typeface="+mj-cs"/>
              </a:rPr>
              <a:t>Senate adopted a method known as  cloture\closure(</a:t>
            </a:r>
            <a:r>
              <a:rPr lang="zh-CN" altLang="en-US" sz="2600" dirty="0">
                <a:solidFill>
                  <a:prstClr val="black"/>
                </a:solidFill>
                <a:cs typeface="+mj-cs"/>
              </a:rPr>
              <a:t>讨论终结</a:t>
            </a:r>
            <a:r>
              <a:rPr lang="en-US" altLang="zh-CN" sz="2600" dirty="0">
                <a:solidFill>
                  <a:prstClr val="black"/>
                </a:solidFill>
                <a:cs typeface="+mj-cs"/>
              </a:rPr>
              <a:t>). If  three-fifths of  the Senators agree  to invoke closure, no one Senator  may speak more than one hour on the bill under debate.</a:t>
            </a:r>
            <a:r>
              <a:rPr lang="en-US" altLang="zh-CN" sz="2800" dirty="0">
                <a:solidFill>
                  <a:prstClr val="black"/>
                </a:solidFill>
                <a:cs typeface="+mj-cs"/>
              </a:rPr>
              <a:t/>
            </a:r>
            <a:br>
              <a:rPr lang="en-US" altLang="zh-CN" sz="2800" dirty="0">
                <a:solidFill>
                  <a:prstClr val="black"/>
                </a:solidFill>
                <a:cs typeface="+mj-cs"/>
              </a:rPr>
            </a:br>
            <a:r>
              <a:rPr lang="en-US" altLang="zh-CN" sz="2800" dirty="0">
                <a:solidFill>
                  <a:prstClr val="black"/>
                </a:solidFill>
                <a:cs typeface="+mj-cs"/>
              </a:rPr>
              <a:t> </a:t>
            </a:r>
            <a:endParaRPr lang="zh-CN" altLang="en-US" dirty="0"/>
          </a:p>
        </p:txBody>
      </p:sp>
    </p:spTree>
    <p:extLst>
      <p:ext uri="{BB962C8B-B14F-4D97-AF65-F5344CB8AC3E}">
        <p14:creationId xmlns="" xmlns:p14="http://schemas.microsoft.com/office/powerpoint/2010/main" val="401518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5148063" y="3102846"/>
            <a:ext cx="2808313" cy="76243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Committee Chairman </a:t>
            </a:r>
            <a:endParaRPr lang="zh-CN" altLang="en-US" dirty="0">
              <a:solidFill>
                <a:schemeClr val="tx1"/>
              </a:solidFill>
            </a:endParaRPr>
          </a:p>
        </p:txBody>
      </p:sp>
      <p:grpSp>
        <p:nvGrpSpPr>
          <p:cNvPr id="14" name="组合 13"/>
          <p:cNvGrpSpPr/>
          <p:nvPr/>
        </p:nvGrpSpPr>
        <p:grpSpPr>
          <a:xfrm>
            <a:off x="650302" y="1168360"/>
            <a:ext cx="7272808" cy="5509552"/>
            <a:chOff x="683568" y="1484784"/>
            <a:chExt cx="7272808" cy="5203465"/>
          </a:xfrm>
        </p:grpSpPr>
        <p:sp>
          <p:nvSpPr>
            <p:cNvPr id="4" name="矩形 3"/>
            <p:cNvSpPr/>
            <p:nvPr/>
          </p:nvSpPr>
          <p:spPr>
            <a:xfrm>
              <a:off x="683568" y="1484784"/>
              <a:ext cx="3312368"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A bills draft (</a:t>
              </a:r>
              <a:r>
                <a:rPr lang="en-US" altLang="zh-CN" b="1" dirty="0">
                  <a:solidFill>
                    <a:schemeClr val="tx1"/>
                  </a:solidFill>
                </a:rPr>
                <a:t>assigned  “S” or ”</a:t>
              </a:r>
              <a:r>
                <a:rPr lang="en-US" altLang="zh-CN" b="1" dirty="0" smtClean="0">
                  <a:solidFill>
                    <a:schemeClr val="tx1"/>
                  </a:solidFill>
                </a:rPr>
                <a:t>HR</a:t>
              </a:r>
              <a:r>
                <a:rPr lang="en-US" altLang="zh-CN" dirty="0" smtClean="0">
                  <a:solidFill>
                    <a:schemeClr val="tx1"/>
                  </a:solidFill>
                </a:rPr>
                <a:t>)</a:t>
              </a:r>
              <a:endParaRPr lang="zh-CN" altLang="en-US" dirty="0">
                <a:solidFill>
                  <a:schemeClr val="tx1"/>
                </a:solidFill>
              </a:endParaRPr>
            </a:p>
          </p:txBody>
        </p:sp>
        <p:sp>
          <p:nvSpPr>
            <p:cNvPr id="8" name="矩形 7"/>
            <p:cNvSpPr/>
            <p:nvPr/>
          </p:nvSpPr>
          <p:spPr>
            <a:xfrm>
              <a:off x="5181330" y="1484784"/>
              <a:ext cx="2775046" cy="864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Subcommittee</a:t>
              </a:r>
              <a:r>
                <a:rPr lang="en-US" altLang="zh-CN" b="1" dirty="0">
                  <a:solidFill>
                    <a:schemeClr val="tx1"/>
                  </a:solidFill>
                </a:rPr>
                <a:t>(“hearing”)</a:t>
              </a:r>
              <a:br>
                <a:rPr lang="en-US" altLang="zh-CN" b="1" dirty="0">
                  <a:solidFill>
                    <a:schemeClr val="tx1"/>
                  </a:solidFill>
                </a:rPr>
              </a:br>
              <a:endParaRPr lang="zh-CN" altLang="en-US" b="1" dirty="0">
                <a:solidFill>
                  <a:schemeClr val="tx1"/>
                </a:solidFill>
              </a:endParaRPr>
            </a:p>
          </p:txBody>
        </p:sp>
        <p:sp>
          <p:nvSpPr>
            <p:cNvPr id="10" name="矩形 9"/>
            <p:cNvSpPr/>
            <p:nvPr/>
          </p:nvSpPr>
          <p:spPr>
            <a:xfrm>
              <a:off x="683568" y="3311798"/>
              <a:ext cx="3129611" cy="7200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683569" y="4725144"/>
              <a:ext cx="2625554"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Another chamber</a:t>
              </a:r>
              <a:endParaRPr lang="zh-CN" altLang="en-US" dirty="0">
                <a:solidFill>
                  <a:schemeClr val="tx1"/>
                </a:solidFill>
              </a:endParaRPr>
            </a:p>
          </p:txBody>
        </p:sp>
        <p:sp>
          <p:nvSpPr>
            <p:cNvPr id="12" name="矩形 11"/>
            <p:cNvSpPr/>
            <p:nvPr/>
          </p:nvSpPr>
          <p:spPr>
            <a:xfrm>
              <a:off x="5829402" y="4725144"/>
              <a:ext cx="2126974"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p</a:t>
              </a:r>
              <a:r>
                <a:rPr lang="en-US" altLang="zh-CN" dirty="0" smtClean="0">
                  <a:solidFill>
                    <a:schemeClr val="tx1"/>
                  </a:solidFill>
                </a:rPr>
                <a:t>resident</a:t>
              </a:r>
              <a:endParaRPr lang="zh-CN" altLang="en-US" dirty="0">
                <a:solidFill>
                  <a:schemeClr val="tx1"/>
                </a:solidFill>
              </a:endParaRPr>
            </a:p>
          </p:txBody>
        </p:sp>
        <p:sp>
          <p:nvSpPr>
            <p:cNvPr id="13" name="矩形 12"/>
            <p:cNvSpPr/>
            <p:nvPr/>
          </p:nvSpPr>
          <p:spPr>
            <a:xfrm>
              <a:off x="4677274" y="5953356"/>
              <a:ext cx="3096344" cy="734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solidFill>
                    <a:schemeClr val="tx1"/>
                  </a:solidFill>
                </a:rPr>
                <a:t>Supreme Court</a:t>
              </a:r>
              <a:endParaRPr lang="zh-CN" altLang="en-US" dirty="0">
                <a:solidFill>
                  <a:schemeClr val="tx1"/>
                </a:solidFill>
              </a:endParaRPr>
            </a:p>
          </p:txBody>
        </p:sp>
      </p:grpSp>
      <p:sp>
        <p:nvSpPr>
          <p:cNvPr id="16" name="矩形 15"/>
          <p:cNvSpPr/>
          <p:nvPr/>
        </p:nvSpPr>
        <p:spPr>
          <a:xfrm>
            <a:off x="1043609" y="3244334"/>
            <a:ext cx="2736304" cy="369332"/>
          </a:xfrm>
          <a:prstGeom prst="rect">
            <a:avLst/>
          </a:prstGeom>
        </p:spPr>
        <p:txBody>
          <a:bodyPr wrap="square">
            <a:spAutoFit/>
          </a:bodyPr>
          <a:lstStyle/>
          <a:p>
            <a:r>
              <a:rPr lang="en-US" altLang="zh-CN" dirty="0" smtClean="0"/>
              <a:t> </a:t>
            </a:r>
            <a:endParaRPr lang="zh-CN" altLang="en-US" dirty="0"/>
          </a:p>
        </p:txBody>
      </p:sp>
      <p:sp>
        <p:nvSpPr>
          <p:cNvPr id="17" name="矩形 16"/>
          <p:cNvSpPr/>
          <p:nvPr/>
        </p:nvSpPr>
        <p:spPr>
          <a:xfrm>
            <a:off x="755577" y="3244334"/>
            <a:ext cx="3024336" cy="369332"/>
          </a:xfrm>
          <a:prstGeom prst="rect">
            <a:avLst/>
          </a:prstGeom>
        </p:spPr>
        <p:txBody>
          <a:bodyPr wrap="square">
            <a:spAutoFit/>
          </a:bodyPr>
          <a:lstStyle/>
          <a:p>
            <a:r>
              <a:rPr lang="en-US" altLang="zh-CN" dirty="0"/>
              <a:t>Senate(House) (</a:t>
            </a:r>
            <a:r>
              <a:rPr lang="en-US" altLang="zh-CN" b="1" dirty="0"/>
              <a:t>deliberation</a:t>
            </a:r>
            <a:r>
              <a:rPr lang="en-US" altLang="zh-CN" dirty="0"/>
              <a:t>) </a:t>
            </a:r>
            <a:endParaRPr lang="zh-CN" altLang="en-US" dirty="0"/>
          </a:p>
        </p:txBody>
      </p:sp>
      <p:sp>
        <p:nvSpPr>
          <p:cNvPr id="19" name="右箭头 18"/>
          <p:cNvSpPr/>
          <p:nvPr/>
        </p:nvSpPr>
        <p:spPr>
          <a:xfrm>
            <a:off x="4087314" y="1621162"/>
            <a:ext cx="936104" cy="21900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下箭头 20"/>
          <p:cNvSpPr/>
          <p:nvPr/>
        </p:nvSpPr>
        <p:spPr>
          <a:xfrm>
            <a:off x="6228185" y="2083285"/>
            <a:ext cx="233220" cy="101956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左箭头 23"/>
          <p:cNvSpPr/>
          <p:nvPr/>
        </p:nvSpPr>
        <p:spPr>
          <a:xfrm>
            <a:off x="3962670" y="3429000"/>
            <a:ext cx="936104" cy="18466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下箭头 24"/>
          <p:cNvSpPr/>
          <p:nvPr/>
        </p:nvSpPr>
        <p:spPr>
          <a:xfrm>
            <a:off x="2123728" y="3865283"/>
            <a:ext cx="182758" cy="73404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左右箭头 25"/>
          <p:cNvSpPr/>
          <p:nvPr/>
        </p:nvSpPr>
        <p:spPr>
          <a:xfrm>
            <a:off x="3491880" y="5023151"/>
            <a:ext cx="2160239" cy="134041"/>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下箭头 26"/>
          <p:cNvSpPr/>
          <p:nvPr/>
        </p:nvSpPr>
        <p:spPr>
          <a:xfrm>
            <a:off x="6552219" y="5456294"/>
            <a:ext cx="72008" cy="4434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3491880" y="4599330"/>
            <a:ext cx="2160239" cy="369332"/>
          </a:xfrm>
          <a:prstGeom prst="rect">
            <a:avLst/>
          </a:prstGeom>
          <a:noFill/>
        </p:spPr>
        <p:txBody>
          <a:bodyPr wrap="square" rtlCol="0">
            <a:spAutoFit/>
          </a:bodyPr>
          <a:lstStyle/>
          <a:p>
            <a:r>
              <a:rPr lang="en-US" altLang="zh-CN" b="1" dirty="0" smtClean="0"/>
              <a:t>Reason for objection</a:t>
            </a:r>
            <a:endParaRPr lang="zh-CN" altLang="en-US" b="1" dirty="0"/>
          </a:p>
        </p:txBody>
      </p:sp>
      <p:sp>
        <p:nvSpPr>
          <p:cNvPr id="30" name="TextBox 29"/>
          <p:cNvSpPr txBox="1"/>
          <p:nvPr/>
        </p:nvSpPr>
        <p:spPr>
          <a:xfrm>
            <a:off x="3275857" y="5157192"/>
            <a:ext cx="2520279" cy="369332"/>
          </a:xfrm>
          <a:prstGeom prst="rect">
            <a:avLst/>
          </a:prstGeom>
          <a:noFill/>
        </p:spPr>
        <p:txBody>
          <a:bodyPr wrap="square" rtlCol="0">
            <a:spAutoFit/>
          </a:bodyPr>
          <a:lstStyle/>
          <a:p>
            <a:r>
              <a:rPr lang="en-US" altLang="zh-CN" b="1" dirty="0" smtClean="0"/>
              <a:t>    Comprise agreement</a:t>
            </a:r>
            <a:endParaRPr lang="zh-CN" altLang="en-US" b="1" dirty="0"/>
          </a:p>
        </p:txBody>
      </p:sp>
      <p:sp>
        <p:nvSpPr>
          <p:cNvPr id="31" name="TextBox 30"/>
          <p:cNvSpPr txBox="1"/>
          <p:nvPr/>
        </p:nvSpPr>
        <p:spPr>
          <a:xfrm>
            <a:off x="1835696" y="404664"/>
            <a:ext cx="5832648" cy="58477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altLang="zh-CN" sz="3200" dirty="0" smtClean="0"/>
              <a:t>Legislative  Procedure</a:t>
            </a:r>
            <a:endParaRPr lang="zh-CN" altLang="en-US" sz="3200" dirty="0"/>
          </a:p>
        </p:txBody>
      </p:sp>
      <p:sp>
        <p:nvSpPr>
          <p:cNvPr id="23" name="TextBox 22"/>
          <p:cNvSpPr txBox="1"/>
          <p:nvPr/>
        </p:nvSpPr>
        <p:spPr>
          <a:xfrm>
            <a:off x="-180528" y="404664"/>
            <a:ext cx="1944216" cy="461665"/>
          </a:xfrm>
          <a:prstGeom prst="rect">
            <a:avLst/>
          </a:prstGeom>
          <a:noFill/>
        </p:spPr>
        <p:txBody>
          <a:bodyPr wrap="square" rtlCol="0">
            <a:spAutoFit/>
          </a:bodyPr>
          <a:lstStyle/>
          <a:p>
            <a:r>
              <a:rPr lang="zh-CN" altLang="en-US" sz="2400" b="1" dirty="0" smtClean="0"/>
              <a:t> </a:t>
            </a:r>
            <a:endParaRPr lang="zh-CN" altLang="en-US" sz="2400" b="1" dirty="0"/>
          </a:p>
        </p:txBody>
      </p:sp>
    </p:spTree>
    <p:extLst>
      <p:ext uri="{BB962C8B-B14F-4D97-AF65-F5344CB8AC3E}">
        <p14:creationId xmlns="" xmlns:p14="http://schemas.microsoft.com/office/powerpoint/2010/main" val="1654085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74638"/>
            <a:ext cx="8435280" cy="5962674"/>
          </a:xfrm>
        </p:spPr>
        <p:txBody>
          <a:bodyPr>
            <a:noAutofit/>
          </a:bodyPr>
          <a:lstStyle/>
          <a:p>
            <a:pPr algn="l"/>
            <a:endParaRPr lang="zh-CN" altLang="en-US" sz="2400" dirty="0"/>
          </a:p>
        </p:txBody>
      </p:sp>
      <p:pic>
        <p:nvPicPr>
          <p:cNvPr id="3" name="图片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
        <p:nvSpPr>
          <p:cNvPr id="4" name="TextBox 3"/>
          <p:cNvSpPr txBox="1"/>
          <p:nvPr/>
        </p:nvSpPr>
        <p:spPr>
          <a:xfrm>
            <a:off x="539552" y="620688"/>
            <a:ext cx="7848872" cy="5632311"/>
          </a:xfrm>
          <a:prstGeom prst="rect">
            <a:avLst/>
          </a:prstGeom>
          <a:noFill/>
        </p:spPr>
        <p:txBody>
          <a:bodyPr wrap="square" rtlCol="0">
            <a:spAutoFit/>
          </a:bodyPr>
          <a:lstStyle/>
          <a:p>
            <a:r>
              <a:rPr lang="en-US" altLang="zh-CN" sz="2200" dirty="0">
                <a:solidFill>
                  <a:prstClr val="black"/>
                </a:solidFill>
                <a:cs typeface="+mj-cs"/>
              </a:rPr>
              <a:t>1.After a bill is commended on and amended during the debate of one chamber, it is then voted upon . If most members vote in favor of it, the bill is said passed.</a:t>
            </a:r>
            <a:br>
              <a:rPr lang="en-US" altLang="zh-CN" sz="2200" dirty="0">
                <a:solidFill>
                  <a:prstClr val="black"/>
                </a:solidFill>
                <a:cs typeface="+mj-cs"/>
              </a:rPr>
            </a:br>
            <a:r>
              <a:rPr lang="en-US" altLang="zh-CN" sz="2200" dirty="0">
                <a:solidFill>
                  <a:prstClr val="black"/>
                </a:solidFill>
                <a:cs typeface="+mj-cs"/>
              </a:rPr>
              <a:t>2.In Senate or House, if the yeas(</a:t>
            </a:r>
            <a:r>
              <a:rPr lang="zh-CN" altLang="en-US" sz="2200" dirty="0">
                <a:solidFill>
                  <a:prstClr val="black"/>
                </a:solidFill>
                <a:cs typeface="+mj-cs"/>
              </a:rPr>
              <a:t>赞成者</a:t>
            </a:r>
            <a:r>
              <a:rPr lang="en-US" altLang="zh-CN" sz="2200" dirty="0">
                <a:solidFill>
                  <a:prstClr val="black"/>
                </a:solidFill>
                <a:cs typeface="+mj-cs"/>
              </a:rPr>
              <a:t>) out number  the nays (</a:t>
            </a:r>
            <a:r>
              <a:rPr lang="zh-CN" altLang="en-US" sz="2200" dirty="0">
                <a:solidFill>
                  <a:prstClr val="black"/>
                </a:solidFill>
                <a:cs typeface="+mj-cs"/>
              </a:rPr>
              <a:t>反对者</a:t>
            </a:r>
            <a:r>
              <a:rPr lang="en-US" altLang="zh-CN" sz="2200" dirty="0">
                <a:solidFill>
                  <a:prstClr val="black"/>
                </a:solidFill>
                <a:cs typeface="+mj-cs"/>
              </a:rPr>
              <a:t>)</a:t>
            </a:r>
            <a:r>
              <a:rPr lang="zh-CN" altLang="en-US" sz="2200" dirty="0">
                <a:solidFill>
                  <a:prstClr val="black"/>
                </a:solidFill>
                <a:cs typeface="+mj-cs"/>
              </a:rPr>
              <a:t>， </a:t>
            </a:r>
            <a:r>
              <a:rPr lang="en-US" altLang="zh-CN" sz="2200" dirty="0">
                <a:solidFill>
                  <a:prstClr val="black"/>
                </a:solidFill>
                <a:cs typeface="+mj-cs"/>
              </a:rPr>
              <a:t>the bill is said to cleared the Congress and it becomes known as an Act.</a:t>
            </a:r>
            <a:br>
              <a:rPr lang="en-US" altLang="zh-CN" sz="2200" dirty="0">
                <a:solidFill>
                  <a:prstClr val="black"/>
                </a:solidFill>
                <a:cs typeface="+mj-cs"/>
              </a:rPr>
            </a:br>
            <a:r>
              <a:rPr lang="en-US" altLang="zh-CN" sz="2200" dirty="0">
                <a:solidFill>
                  <a:prstClr val="black"/>
                </a:solidFill>
                <a:cs typeface="+mj-cs"/>
              </a:rPr>
              <a:t>3.The selected member from both chambers will form a “conference committee”</a:t>
            </a:r>
            <a:br>
              <a:rPr lang="en-US" altLang="zh-CN" sz="2200" dirty="0">
                <a:solidFill>
                  <a:prstClr val="black"/>
                </a:solidFill>
                <a:cs typeface="+mj-cs"/>
              </a:rPr>
            </a:br>
            <a:r>
              <a:rPr lang="en-US" altLang="zh-CN" sz="2200" dirty="0">
                <a:solidFill>
                  <a:prstClr val="black"/>
                </a:solidFill>
                <a:cs typeface="+mj-cs"/>
              </a:rPr>
              <a:t> to iron out the different version of two chambers on the same bill.</a:t>
            </a:r>
            <a:br>
              <a:rPr lang="en-US" altLang="zh-CN" sz="2200" dirty="0">
                <a:solidFill>
                  <a:prstClr val="black"/>
                </a:solidFill>
                <a:cs typeface="+mj-cs"/>
              </a:rPr>
            </a:br>
            <a:r>
              <a:rPr lang="en-US" altLang="zh-CN" sz="2200" dirty="0">
                <a:solidFill>
                  <a:prstClr val="black"/>
                </a:solidFill>
                <a:cs typeface="+mj-cs"/>
              </a:rPr>
              <a:t>4.If President does not return the bill within 10 days, it automatically becomes a law  whether he signs it or not. </a:t>
            </a:r>
            <a:br>
              <a:rPr lang="en-US" altLang="zh-CN" sz="2200" dirty="0">
                <a:solidFill>
                  <a:prstClr val="black"/>
                </a:solidFill>
                <a:cs typeface="+mj-cs"/>
              </a:rPr>
            </a:br>
            <a:r>
              <a:rPr lang="en-US" altLang="zh-CN" sz="2200" dirty="0">
                <a:solidFill>
                  <a:prstClr val="black"/>
                </a:solidFill>
                <a:cs typeface="+mj-cs"/>
              </a:rPr>
              <a:t>5.If Congress insists on original bill and pass it again by two thirds majority, the vote is overridden and the bill becomes a law automatically.</a:t>
            </a:r>
            <a:endParaRPr lang="zh-CN" altLang="en-US" sz="2200" dirty="0"/>
          </a:p>
        </p:txBody>
      </p:sp>
    </p:spTree>
    <p:extLst>
      <p:ext uri="{BB962C8B-B14F-4D97-AF65-F5344CB8AC3E}">
        <p14:creationId xmlns="" xmlns:p14="http://schemas.microsoft.com/office/powerpoint/2010/main" val="5265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3"/>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19585" y="-1442"/>
            <a:ext cx="9144000" cy="6858000"/>
          </a:xfrm>
        </p:spPr>
      </p:pic>
      <p:sp>
        <p:nvSpPr>
          <p:cNvPr id="2" name="矩形 1"/>
          <p:cNvSpPr/>
          <p:nvPr/>
        </p:nvSpPr>
        <p:spPr>
          <a:xfrm>
            <a:off x="787422" y="764704"/>
            <a:ext cx="7848872" cy="1384995"/>
          </a:xfrm>
          <a:prstGeom prst="rect">
            <a:avLst/>
          </a:prstGeom>
        </p:spPr>
        <p:txBody>
          <a:bodyPr wrap="square">
            <a:spAutoFit/>
          </a:bodyPr>
          <a:lstStyle/>
          <a:p>
            <a:r>
              <a:rPr lang="en-US" altLang="zh-CN" sz="2800" dirty="0"/>
              <a:t>The reasons for the United States to design such a complicated and time-consuming legislative procedure</a:t>
            </a:r>
            <a:r>
              <a:rPr lang="en-US" altLang="zh-CN" dirty="0"/>
              <a:t>.</a:t>
            </a:r>
            <a:endParaRPr lang="zh-CN" altLang="en-US" dirty="0"/>
          </a:p>
        </p:txBody>
      </p:sp>
      <p:sp>
        <p:nvSpPr>
          <p:cNvPr id="3" name="矩形 2"/>
          <p:cNvSpPr/>
          <p:nvPr/>
        </p:nvSpPr>
        <p:spPr>
          <a:xfrm>
            <a:off x="787422" y="2636912"/>
            <a:ext cx="7745018" cy="3108543"/>
          </a:xfrm>
          <a:prstGeom prst="rect">
            <a:avLst/>
          </a:prstGeom>
        </p:spPr>
        <p:txBody>
          <a:bodyPr wrap="square">
            <a:spAutoFit/>
          </a:bodyPr>
          <a:lstStyle/>
          <a:p>
            <a:r>
              <a:rPr lang="en-US" altLang="zh-CN" sz="2800" dirty="0" smtClean="0"/>
              <a:t>1.The </a:t>
            </a:r>
            <a:r>
              <a:rPr lang="en-US" altLang="zh-CN" sz="2800" dirty="0"/>
              <a:t>complicated legislative procedure is a way of preventing majority dictatorship.</a:t>
            </a:r>
          </a:p>
          <a:p>
            <a:r>
              <a:rPr lang="en-US" altLang="zh-CN" sz="2800" dirty="0" smtClean="0"/>
              <a:t>2.The </a:t>
            </a:r>
            <a:r>
              <a:rPr lang="en-US" altLang="zh-CN" sz="2800" dirty="0"/>
              <a:t>legislative procedure also embodies the principle of separation of power, and checks and balances.</a:t>
            </a:r>
          </a:p>
          <a:p>
            <a:r>
              <a:rPr lang="en-US" altLang="zh-CN" sz="2800" dirty="0" smtClean="0"/>
              <a:t>3.The </a:t>
            </a:r>
            <a:r>
              <a:rPr lang="en-US" altLang="zh-CN" sz="2800" dirty="0"/>
              <a:t>procedure of legislation is also a civics lecture for Americans to know their rights and duties.</a:t>
            </a:r>
          </a:p>
        </p:txBody>
      </p:sp>
    </p:spTree>
    <p:extLst>
      <p:ext uri="{BB962C8B-B14F-4D97-AF65-F5344CB8AC3E}">
        <p14:creationId xmlns="" xmlns:p14="http://schemas.microsoft.com/office/powerpoint/2010/main" val="3308252695"/>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426</TotalTime>
  <Words>957</Words>
  <Application>Microsoft Office PowerPoint</Application>
  <PresentationFormat>全屏显示(4:3)</PresentationFormat>
  <Paragraphs>66</Paragraphs>
  <Slides>14</Slides>
  <Notes>2</Notes>
  <HiddenSlides>0</HiddenSlides>
  <MMClips>0</MMClips>
  <ScaleCrop>false</ScaleCrop>
  <HeadingPairs>
    <vt:vector size="4" baseType="variant">
      <vt:variant>
        <vt:lpstr>主题</vt:lpstr>
      </vt:variant>
      <vt:variant>
        <vt:i4>1</vt:i4>
      </vt:variant>
      <vt:variant>
        <vt:lpstr>幻灯片标题</vt:lpstr>
      </vt:variant>
      <vt:variant>
        <vt:i4>14</vt:i4>
      </vt:variant>
    </vt:vector>
  </HeadingPairs>
  <TitlesOfParts>
    <vt:vector size="15" baseType="lpstr">
      <vt:lpstr>Office 主题​​</vt:lpstr>
      <vt:lpstr>幻灯片 1</vt:lpstr>
      <vt:lpstr>幻灯片 2</vt:lpstr>
      <vt:lpstr>白宫是政府所在地，国会是议会所在地，白宫相当于中南海，国会大厦相当于人民大会堂</vt:lpstr>
      <vt:lpstr>幻灯片 4</vt:lpstr>
      <vt:lpstr>幻灯片 5</vt:lpstr>
      <vt:lpstr>幻灯片 6</vt:lpstr>
      <vt:lpstr>幻灯片 7</vt:lpstr>
      <vt:lpstr>Senate &amp;House</vt:lpstr>
      <vt:lpstr>幻灯片 9</vt:lpstr>
      <vt:lpstr>Budget Committees (预算委员会)：make a preliminary study of the federal budget  presented by the President to Congress for deliberation. Appropriation Committee（拨款委员会）：controls expenditure and appropriation money to finance federal plans Foreign Relation Committee(外交委员会):studies American foreign policies and examines treaties with foreign countries Ways and Means Committee(筹款赋税委员会)：deliberate bills for raising revenue and collect taxes and levy tariffs Investigating Committee(调查委员会)：oversees and investigates work of Administration and the department of government      伊朗门事件 Rules Committee(法规委员会)：chooses some of the proposed bills and refers them to Congressman for deliberation</vt:lpstr>
      <vt:lpstr>幻灯片 11</vt:lpstr>
      <vt:lpstr>幻灯片 12</vt:lpstr>
      <vt:lpstr>幻灯片 13</vt:lpstr>
      <vt:lpstr>幻灯片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bills draft (assigned  “S” or ”HR”)                  Subcommittee(“hearing”) Committee Chairman          Senate(House) (deliberation)                                             another chambr           President     Supreme Court   9</dc:title>
  <dc:creator>wangcaiyin</dc:creator>
  <cp:lastModifiedBy>Administrator</cp:lastModifiedBy>
  <cp:revision>45</cp:revision>
  <dcterms:created xsi:type="dcterms:W3CDTF">2015-05-21T11:31:30Z</dcterms:created>
  <dcterms:modified xsi:type="dcterms:W3CDTF">2016-01-04T14:34:54Z</dcterms:modified>
</cp:coreProperties>
</file>