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757" r:id="rId2"/>
    <p:sldId id="789" r:id="rId3"/>
    <p:sldId id="785" r:id="rId4"/>
    <p:sldId id="657" r:id="rId5"/>
    <p:sldId id="786" r:id="rId6"/>
    <p:sldId id="677" r:id="rId7"/>
    <p:sldId id="552" r:id="rId8"/>
    <p:sldId id="573" r:id="rId9"/>
    <p:sldId id="788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F731"/>
    <a:srgbClr val="A7E8FF"/>
    <a:srgbClr val="FF33CC"/>
    <a:srgbClr val="9F5FCF"/>
    <a:srgbClr val="F3C0F6"/>
    <a:srgbClr val="96F4B3"/>
    <a:srgbClr val="007A37"/>
    <a:srgbClr val="D60093"/>
    <a:srgbClr val="8BE1FF"/>
    <a:srgbClr val="CA20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01" autoAdjust="0"/>
    <p:restoredTop sz="93856" autoAdjust="0"/>
  </p:normalViewPr>
  <p:slideViewPr>
    <p:cSldViewPr snapToGrid="0">
      <p:cViewPr varScale="1">
        <p:scale>
          <a:sx n="75" d="100"/>
          <a:sy n="75" d="100"/>
        </p:scale>
        <p:origin x="101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6DBE96-49DF-48D1-96C4-4C517BC4939C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9D4D1E-A0B0-4DA6-BF44-A78768F456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17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微视频作品</a:t>
            </a:r>
            <a:r>
              <a:rPr lang="zh-CN" altLang="zh-CN" sz="1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绝对不应是简单枯燥的说教式的“传道、授业、解惑”，</a:t>
            </a:r>
            <a:r>
              <a:rPr lang="zh-CN" altLang="en-US" sz="1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</a:t>
            </a:r>
            <a:r>
              <a:rPr lang="zh-CN" altLang="zh-CN" sz="1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能够</a:t>
            </a:r>
            <a:r>
              <a:rPr lang="zh-CN" altLang="zh-CN" sz="1200" b="1" u="sng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以优美的</a:t>
            </a:r>
            <a:r>
              <a:rPr lang="zh-CN" altLang="en-US" sz="1200" b="1" u="sng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音视频及动画</a:t>
            </a:r>
            <a:r>
              <a:rPr lang="zh-CN" altLang="zh-CN" sz="1200" b="1" u="sng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语言吸引人</a:t>
            </a:r>
            <a:r>
              <a:rPr lang="zh-CN" altLang="en-US" sz="1200" b="1" u="sng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1200" b="1" u="sng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以精湛的艺术表现力感染人</a:t>
            </a:r>
            <a:r>
              <a:rPr lang="zh-CN" altLang="zh-CN" sz="1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，使</a:t>
            </a:r>
            <a:r>
              <a:rPr lang="zh-CN" altLang="en-US" sz="1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动画和微视频</a:t>
            </a:r>
            <a:r>
              <a:rPr lang="zh-CN" altLang="zh-CN" sz="1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的教育功能得到最充分的发挥。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9D4D1E-A0B0-4DA6-BF44-A78768F4569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1560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微视频作品</a:t>
            </a:r>
            <a:r>
              <a:rPr lang="zh-CN" altLang="zh-CN" sz="1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绝对不应是简单枯燥的说教式的“传道、授业、解惑”，</a:t>
            </a:r>
            <a:r>
              <a:rPr lang="zh-CN" altLang="en-US" sz="1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</a:t>
            </a:r>
            <a:r>
              <a:rPr lang="zh-CN" altLang="zh-CN" sz="1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能够</a:t>
            </a:r>
            <a:r>
              <a:rPr lang="zh-CN" altLang="zh-CN" sz="1200" b="1" u="sng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以优美的</a:t>
            </a:r>
            <a:r>
              <a:rPr lang="zh-CN" altLang="en-US" sz="1200" b="1" u="sng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音视频及动画</a:t>
            </a:r>
            <a:r>
              <a:rPr lang="zh-CN" altLang="zh-CN" sz="1200" b="1" u="sng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语言吸引人</a:t>
            </a:r>
            <a:r>
              <a:rPr lang="zh-CN" altLang="en-US" sz="1200" b="1" u="sng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1200" b="1" u="sng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以精湛的艺术表现力感染人</a:t>
            </a:r>
            <a:r>
              <a:rPr lang="zh-CN" altLang="zh-CN" sz="1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，使</a:t>
            </a:r>
            <a:r>
              <a:rPr lang="zh-CN" altLang="en-US" sz="1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动画和微视频</a:t>
            </a:r>
            <a:r>
              <a:rPr lang="zh-CN" altLang="zh-CN" sz="1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的教育功能得到最充分的发挥。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9D4D1E-A0B0-4DA6-BF44-A78768F4569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108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18FB-39B4-406F-8D05-8C49A46D5F34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A3A9C-5518-4200-860A-C300E290CA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18FB-39B4-406F-8D05-8C49A46D5F34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A3A9C-5518-4200-860A-C300E290CA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18FB-39B4-406F-8D05-8C49A46D5F34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A3A9C-5518-4200-860A-C300E290CA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28800" y="643725"/>
            <a:ext cx="6572256" cy="96044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18FB-39B4-406F-8D05-8C49A46D5F34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A3A9C-5518-4200-860A-C300E290CA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18FB-39B4-406F-8D05-8C49A46D5F34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A3A9C-5518-4200-860A-C300E290CA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18FB-39B4-406F-8D05-8C49A46D5F34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A3A9C-5518-4200-860A-C300E290CA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18FB-39B4-406F-8D05-8C49A46D5F34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A3A9C-5518-4200-860A-C300E290CA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18FB-39B4-406F-8D05-8C49A46D5F34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A3A9C-5518-4200-860A-C300E290CA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18FB-39B4-406F-8D05-8C49A46D5F34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A3A9C-5518-4200-860A-C300E290CA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18FB-39B4-406F-8D05-8C49A46D5F34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A3A9C-5518-4200-860A-C300E290CA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18FB-39B4-406F-8D05-8C49A46D5F34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A3A9C-5518-4200-860A-C300E290CA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5A18FB-39B4-406F-8D05-8C49A46D5F34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7A3A9C-5518-4200-860A-C300E290CA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4&#32508;&#21512;&#20219;&#21153;.ppt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4&#32508;&#21512;&#20219;&#21153;.ppt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&#32032;&#26448;/&#25945;&#23460;&#65288;&#31227;+&#25671;&#65289;.wmv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3.jpeg"/><Relationship Id="rId2" Type="http://schemas.openxmlformats.org/officeDocument/2006/relationships/hyperlink" Target="&#32032;&#26448;/&#32769;&#24072;&#30340;&#29983;&#26085;.wmv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32032;&#26448;/&#36828;&#31163;&#20154;&#36857;&#12290;&#25671;.mp4" TargetMode="External"/><Relationship Id="rId11" Type="http://schemas.openxmlformats.org/officeDocument/2006/relationships/image" Target="../media/image5.jpeg"/><Relationship Id="rId5" Type="http://schemas.openxmlformats.org/officeDocument/2006/relationships/image" Target="../media/image2.jpeg"/><Relationship Id="rId10" Type="http://schemas.openxmlformats.org/officeDocument/2006/relationships/hyperlink" Target="&#32032;&#26448;/&#29066;&#19990;&#30028;-&#38271;&#38236;&#22836;.mp4" TargetMode="External"/><Relationship Id="rId4" Type="http://schemas.openxmlformats.org/officeDocument/2006/relationships/hyperlink" Target="&#32032;&#26448;/&#37326;&#29983;&#21160;&#29289;&#22855;&#35266;&#65306;&#25289;_baofeng.mp4" TargetMode="External"/><Relationship Id="rId9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8.jpeg"/><Relationship Id="rId2" Type="http://schemas.openxmlformats.org/officeDocument/2006/relationships/hyperlink" Target="&#31243;&#24207;&#19982;&#24494;&#35270;&#39057;/&#30334;&#21512;&#33457;&#65306;&#38899;&#20048;&#36816;&#29992;.m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&#31243;&#24207;&#19982;&#24494;&#35270;&#39057;/6&#12289;&#36208;&#36817;&#34583;&#29275;.mp4" TargetMode="External"/><Relationship Id="rId5" Type="http://schemas.openxmlformats.org/officeDocument/2006/relationships/image" Target="../media/image7.jpeg"/><Relationship Id="rId4" Type="http://schemas.openxmlformats.org/officeDocument/2006/relationships/hyperlink" Target="&#31243;&#24207;&#19982;&#24494;&#35270;&#39057;/&#32769;&#24072;&#30340;&#29983;&#26085;.wmv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&#26032;&#32032;&#26448;/&#21457;&#23637;&#19982;&#29615;&#22659;&#65306;&#23545;&#27604;.mp4" TargetMode="External"/><Relationship Id="rId3" Type="http://schemas.openxmlformats.org/officeDocument/2006/relationships/image" Target="../media/image9.jpeg"/><Relationship Id="rId7" Type="http://schemas.openxmlformats.org/officeDocument/2006/relationships/image" Target="../media/image12.jpeg"/><Relationship Id="rId2" Type="http://schemas.openxmlformats.org/officeDocument/2006/relationships/hyperlink" Target="&#31243;&#24207;&#19982;&#24494;&#35270;&#39057;/8%20&#35802;&#20449;&#32771;&#35797;&#24191;&#21578;&#29255;.wmv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hyperlink" Target="&#31243;&#24207;&#19982;&#24494;&#35270;&#39057;/&#21457;&#23637;%20&#21247;&#24536;&#29615;&#20445;/VIDEO_TS/&#21457;&#23637;&#19982;&#29615;&#22659;.VOB" TargetMode="External"/><Relationship Id="rId9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19.jpeg"/><Relationship Id="rId2" Type="http://schemas.openxmlformats.org/officeDocument/2006/relationships/hyperlink" Target="&#31243;&#24207;&#19982;&#24494;&#35270;&#39057;/&#37027;&#24180;&#36793;&#22478;_baofeng.mp4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&#31243;&#24207;&#19982;&#24494;&#35270;&#39057;/&#24773;&#33287;&#31185;&#25216;1.mp4" TargetMode="External"/><Relationship Id="rId5" Type="http://schemas.openxmlformats.org/officeDocument/2006/relationships/image" Target="../media/image18.jpeg"/><Relationship Id="rId4" Type="http://schemas.openxmlformats.org/officeDocument/2006/relationships/hyperlink" Target="&#31243;&#24207;&#19982;&#24494;&#35270;&#39057;/15%20&#32426;&#20013;&#27426;&#36814;&#20320;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9041131-0219-4099-B963-9989C360C476}"/>
              </a:ext>
            </a:extLst>
          </p:cNvPr>
          <p:cNvSpPr txBox="1"/>
          <p:nvPr/>
        </p:nvSpPr>
        <p:spPr>
          <a:xfrm>
            <a:off x="3037840" y="2590800"/>
            <a:ext cx="7559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微视频设计与创作建议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pres?slideindex=1&amp;slidetitle="/>
          </p:cNvPr>
          <p:cNvSpPr/>
          <p:nvPr/>
        </p:nvSpPr>
        <p:spPr>
          <a:xfrm>
            <a:off x="249026" y="209574"/>
            <a:ext cx="11645901" cy="2429717"/>
          </a:xfrm>
          <a:prstGeom prst="rect">
            <a:avLst/>
          </a:prstGeom>
          <a:solidFill>
            <a:srgbClr val="7030A0">
              <a:alpha val="80000"/>
            </a:srgb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zh-CN" sz="3600" b="1" u="sng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以优美的</a:t>
            </a:r>
            <a:r>
              <a:rPr lang="zh-CN" altLang="en-US" sz="3600" b="1" u="sng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音视频及动画</a:t>
            </a:r>
            <a:r>
              <a:rPr lang="zh-CN" altLang="zh-CN" sz="3600" b="1" u="sng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语言吸引人</a:t>
            </a:r>
            <a:r>
              <a:rPr lang="zh-CN" altLang="en-US" sz="3600" b="1" u="sng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600" b="1" u="sng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以精湛的艺术表现力感染人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9926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pres?slideindex=1&amp;slidetitle="/>
          </p:cNvPr>
          <p:cNvSpPr/>
          <p:nvPr/>
        </p:nvSpPr>
        <p:spPr>
          <a:xfrm>
            <a:off x="546099" y="1449795"/>
            <a:ext cx="11645901" cy="2918090"/>
          </a:xfrm>
          <a:prstGeom prst="rect">
            <a:avLst/>
          </a:prstGeom>
          <a:solidFill>
            <a:srgbClr val="7030A0">
              <a:alpha val="80000"/>
            </a:srgb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zh-CN" sz="3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以视频图像为</a:t>
            </a:r>
            <a:r>
              <a:rPr lang="zh-CN" altLang="en-US" sz="3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主要表现形式</a:t>
            </a:r>
            <a:r>
              <a:rPr lang="zh-CN" altLang="zh-CN" sz="3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，辅之以对白、解说、字幕、音乐、效果声等元素，根据蒙太奇的原理，运用画面</a:t>
            </a:r>
            <a:r>
              <a:rPr lang="zh-CN" altLang="en-US" sz="3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与镜头来</a:t>
            </a:r>
            <a:r>
              <a:rPr lang="zh-CN" altLang="zh-CN" sz="3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讲述故事、抒发情感、阐述思想的特殊</a:t>
            </a:r>
            <a:r>
              <a:rPr lang="zh-CN" altLang="en-US" sz="3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“语言”</a:t>
            </a:r>
            <a:r>
              <a:rPr lang="zh-CN" altLang="zh-CN" sz="3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3000" b="1"/>
              <a:t>基于网络的自组织学习系统</a:t>
            </a:r>
            <a:endParaRPr lang="zh-CN" altLang="en-US" sz="3000" b="1" dirty="0"/>
          </a:p>
        </p:txBody>
      </p:sp>
      <p:sp>
        <p:nvSpPr>
          <p:cNvPr id="7" name="文本占位符 6"/>
          <p:cNvSpPr txBox="1"/>
          <p:nvPr/>
        </p:nvSpPr>
        <p:spPr>
          <a:xfrm>
            <a:off x="673768" y="3693542"/>
            <a:ext cx="4521480" cy="2975482"/>
          </a:xfrm>
          <a:prstGeom prst="roundRect">
            <a:avLst/>
          </a:prstGeom>
          <a:solidFill>
            <a:srgbClr val="FFFF0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3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视听语言</a:t>
            </a:r>
            <a:r>
              <a:rPr lang="zh-CN" altLang="zh-CN" sz="3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的基本元素是</a:t>
            </a:r>
            <a:r>
              <a:rPr lang="zh-CN" altLang="en-US" sz="3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画面和</a:t>
            </a:r>
            <a:r>
              <a:rPr lang="zh-CN" altLang="zh-CN" sz="3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镜头，</a:t>
            </a:r>
            <a:r>
              <a:rPr lang="zh-CN" altLang="en-US" sz="3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每一个镜头都是由反映一定内容的画面构成的。</a:t>
            </a:r>
            <a:endParaRPr lang="zh-CN" altLang="en-US" sz="34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下箭头 8"/>
          <p:cNvSpPr/>
          <p:nvPr/>
        </p:nvSpPr>
        <p:spPr>
          <a:xfrm>
            <a:off x="2682940" y="3013656"/>
            <a:ext cx="503135" cy="679886"/>
          </a:xfrm>
          <a:prstGeom prst="down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10" name="右箭头 9"/>
          <p:cNvSpPr/>
          <p:nvPr/>
        </p:nvSpPr>
        <p:spPr>
          <a:xfrm>
            <a:off x="5195249" y="4816603"/>
            <a:ext cx="906565" cy="552353"/>
          </a:xfrm>
          <a:prstGeom prst="right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3" name="圆角矩形 2"/>
          <p:cNvSpPr/>
          <p:nvPr/>
        </p:nvSpPr>
        <p:spPr>
          <a:xfrm>
            <a:off x="6153151" y="3228930"/>
            <a:ext cx="5541544" cy="3533447"/>
          </a:xfrm>
          <a:prstGeom prst="roundRect">
            <a:avLst/>
          </a:prstGeom>
          <a:solidFill>
            <a:srgbClr val="4BFF9C"/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将许多镜头组织成段落，再将若干个段落组成一个完整的电视节目的结构方式，我们称之为逻辑性要素，即我们通常讲的：蒙太奇。</a:t>
            </a:r>
          </a:p>
        </p:txBody>
      </p:sp>
      <p:sp>
        <p:nvSpPr>
          <p:cNvPr id="8" name="矩形 7"/>
          <p:cNvSpPr/>
          <p:nvPr/>
        </p:nvSpPr>
        <p:spPr>
          <a:xfrm>
            <a:off x="724010" y="239550"/>
            <a:ext cx="11020927" cy="1173382"/>
          </a:xfrm>
          <a:prstGeom prst="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5 . </a:t>
            </a:r>
            <a:r>
              <a:rPr lang="zh-CN" altLang="en-US" sz="44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影视语言的类型</a:t>
            </a:r>
          </a:p>
        </p:txBody>
      </p:sp>
      <p:sp>
        <p:nvSpPr>
          <p:cNvPr id="4" name="矩形 3"/>
          <p:cNvSpPr/>
          <p:nvPr/>
        </p:nvSpPr>
        <p:spPr>
          <a:xfrm>
            <a:off x="673768" y="1627832"/>
            <a:ext cx="11020927" cy="1385823"/>
          </a:xfrm>
          <a:prstGeom prst="rect">
            <a:avLst/>
          </a:prstGeom>
          <a:solidFill>
            <a:srgbClr val="F3C0F6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>
              <a:defRPr/>
            </a:pPr>
            <a:r>
              <a:rPr lang="zh-CN" altLang="en-US" sz="3600" b="1" dirty="0">
                <a:solidFill>
                  <a:prstClr val="black">
                    <a:lumMod val="95000"/>
                    <a:lumOff val="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微视频</a:t>
            </a:r>
            <a:r>
              <a:rPr lang="zh-CN" altLang="zh-CN" sz="3600" b="1" dirty="0">
                <a:solidFill>
                  <a:prstClr val="black">
                    <a:lumMod val="95000"/>
                    <a:lumOff val="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是利用</a:t>
            </a:r>
            <a:r>
              <a:rPr lang="zh-CN" altLang="en-US" sz="3600" b="1" dirty="0">
                <a:solidFill>
                  <a:prstClr val="black">
                    <a:lumMod val="95000"/>
                    <a:lumOff val="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视听</a:t>
            </a:r>
            <a:r>
              <a:rPr lang="zh-CN" altLang="zh-CN" sz="3600" b="1" dirty="0">
                <a:solidFill>
                  <a:prstClr val="black">
                    <a:lumMod val="95000"/>
                    <a:lumOff val="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语言来反映作者的所见、所闻、所思、所感、所识、所为</a:t>
            </a:r>
            <a:r>
              <a:rPr lang="en-US" altLang="zh-CN" sz="3600" b="1" dirty="0">
                <a:solidFill>
                  <a:prstClr val="black">
                    <a:lumMod val="95000"/>
                    <a:lumOff val="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3600" b="1" dirty="0">
                <a:solidFill>
                  <a:prstClr val="black">
                    <a:lumMod val="95000"/>
                    <a:lumOff val="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的特殊载体。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4377" y="2351313"/>
            <a:ext cx="5362361" cy="2180493"/>
          </a:xfrm>
          <a:prstGeom prst="rect">
            <a:avLst/>
          </a:prstGeom>
          <a:solidFill>
            <a:srgbClr val="97FFC6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展示性语言中最重要的是画面与镜头。这里需要特别强调的是：镜头所指的活动活动，不是指人或物的活动，而是利用摄像机镜头通过推、拉、摇移等的运动产生的动态效果。</a:t>
            </a:r>
          </a:p>
        </p:txBody>
      </p:sp>
      <p:pic>
        <p:nvPicPr>
          <p:cNvPr id="9" name="Picture 3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212" y="2411605"/>
            <a:ext cx="2717471" cy="2080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48687" y="2431702"/>
            <a:ext cx="3208217" cy="205991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1" name="图片 10">
            <a:hlinkClick r:id="rId6" action="ppaction://hlinkfile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71212" y="4662435"/>
            <a:ext cx="3725069" cy="2023271"/>
          </a:xfrm>
          <a:prstGeom prst="rect">
            <a:avLst/>
          </a:prstGeom>
        </p:spPr>
      </p:pic>
      <p:pic>
        <p:nvPicPr>
          <p:cNvPr id="12" name="图片 11">
            <a:hlinkClick r:id="rId8" action="ppaction://hlinkfile"/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9623685" y="4692580"/>
            <a:ext cx="2273674" cy="1993127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7633746" y="3524312"/>
            <a:ext cx="756516" cy="781037"/>
          </a:xfrm>
          <a:prstGeom prst="ellipse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angle"/>
            </a:sp3d>
          </a:bodyPr>
          <a:lstStyle/>
          <a:p>
            <a:pPr algn="ctr"/>
            <a:r>
              <a:rPr lang="zh-CN" altLang="en-US" sz="2800" dirty="0">
                <a:solidFill>
                  <a:srgbClr val="7030A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推</a:t>
            </a:r>
          </a:p>
        </p:txBody>
      </p:sp>
      <p:sp>
        <p:nvSpPr>
          <p:cNvPr id="13" name="椭圆 12"/>
          <p:cNvSpPr/>
          <p:nvPr/>
        </p:nvSpPr>
        <p:spPr>
          <a:xfrm>
            <a:off x="11013440" y="3728130"/>
            <a:ext cx="756516" cy="781037"/>
          </a:xfrm>
          <a:prstGeom prst="ellipse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angle"/>
            </a:sp3d>
          </a:bodyPr>
          <a:lstStyle/>
          <a:p>
            <a:pPr algn="ctr"/>
            <a:r>
              <a:rPr lang="zh-CN" altLang="en-US" sz="2800" dirty="0">
                <a:solidFill>
                  <a:srgbClr val="7030A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拉</a:t>
            </a:r>
          </a:p>
        </p:txBody>
      </p:sp>
      <p:sp>
        <p:nvSpPr>
          <p:cNvPr id="14" name="椭圆 13"/>
          <p:cNvSpPr/>
          <p:nvPr/>
        </p:nvSpPr>
        <p:spPr>
          <a:xfrm>
            <a:off x="8459441" y="5676231"/>
            <a:ext cx="756516" cy="781037"/>
          </a:xfrm>
          <a:prstGeom prst="ellipse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angle"/>
            </a:sp3d>
          </a:bodyPr>
          <a:lstStyle/>
          <a:p>
            <a:pPr algn="ctr"/>
            <a:r>
              <a:rPr lang="zh-CN" altLang="en-US" sz="2800" dirty="0">
                <a:solidFill>
                  <a:srgbClr val="7030A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摇</a:t>
            </a:r>
          </a:p>
        </p:txBody>
      </p:sp>
      <p:sp>
        <p:nvSpPr>
          <p:cNvPr id="15" name="椭圆 14"/>
          <p:cNvSpPr/>
          <p:nvPr/>
        </p:nvSpPr>
        <p:spPr>
          <a:xfrm>
            <a:off x="11013440" y="5688317"/>
            <a:ext cx="756516" cy="781037"/>
          </a:xfrm>
          <a:prstGeom prst="ellipse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angle"/>
            </a:sp3d>
          </a:bodyPr>
          <a:lstStyle/>
          <a:p>
            <a:pPr algn="ctr"/>
            <a:r>
              <a:rPr lang="zh-CN" altLang="en-US" sz="2800" dirty="0">
                <a:solidFill>
                  <a:srgbClr val="7030A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移</a:t>
            </a:r>
          </a:p>
        </p:txBody>
      </p:sp>
      <p:pic>
        <p:nvPicPr>
          <p:cNvPr id="17" name="图片 16">
            <a:hlinkClick r:id="rId10" action="ppaction://hlinkfile"/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4652" y="4616907"/>
            <a:ext cx="5256235" cy="1975771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200967" y="363061"/>
            <a:ext cx="3595781" cy="1891766"/>
          </a:xfrm>
          <a:prstGeom prst="rect">
            <a:avLst/>
          </a:prstGeom>
          <a:solidFill>
            <a:srgbClr val="D600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>
              <a:lnSpc>
                <a:spcPts val="6600"/>
              </a:lnSpc>
            </a:pP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ts val="6600"/>
              </a:lnSpc>
            </a:pP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展示性语言</a:t>
            </a:r>
          </a:p>
        </p:txBody>
      </p:sp>
      <p:sp>
        <p:nvSpPr>
          <p:cNvPr id="20" name="矩形 19"/>
          <p:cNvSpPr/>
          <p:nvPr/>
        </p:nvSpPr>
        <p:spPr>
          <a:xfrm>
            <a:off x="3975652" y="363063"/>
            <a:ext cx="7911548" cy="1881373"/>
          </a:xfrm>
          <a:prstGeom prst="rect">
            <a:avLst/>
          </a:prstGeom>
          <a:solidFill>
            <a:srgbClr val="FF99FF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在显示终端看得见、听得到的信息，主要有：画面、音效、对白、旁白、解说、字幕等元素。</a:t>
            </a:r>
          </a:p>
        </p:txBody>
      </p:sp>
    </p:spTree>
    <p:extLst>
      <p:ext uri="{BB962C8B-B14F-4D97-AF65-F5344CB8AC3E}">
        <p14:creationId xmlns:p14="http://schemas.microsoft.com/office/powerpoint/2010/main" val="11162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3" grpId="0" animBg="1"/>
      <p:bldP spid="14" grpId="0" animBg="1"/>
      <p:bldP spid="15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4801" y="238538"/>
            <a:ext cx="11675164" cy="1886476"/>
          </a:xfrm>
          <a:prstGeom prst="rect">
            <a:avLst/>
          </a:prstGeom>
          <a:solidFill>
            <a:srgbClr val="F3C0F6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4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除了画面与镜头之外，语言（解说、对白、旁白、独白等）、字幕、音乐和效果声，都是影视和动画的重要展示性元素，必须艺术地运用才能起到渲染气氛，增强感染力的作用。</a:t>
            </a:r>
          </a:p>
        </p:txBody>
      </p:sp>
      <p:pic>
        <p:nvPicPr>
          <p:cNvPr id="6" name="图片 5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799" y="2272393"/>
            <a:ext cx="3723856" cy="299534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7" name="矩形 6"/>
          <p:cNvSpPr/>
          <p:nvPr/>
        </p:nvSpPr>
        <p:spPr>
          <a:xfrm>
            <a:off x="304800" y="5417864"/>
            <a:ext cx="3723855" cy="1333533"/>
          </a:xfrm>
          <a:prstGeom prst="rect">
            <a:avLst/>
          </a:prstGeom>
          <a:solidFill>
            <a:srgbClr val="A2FA7A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紧扣微视频主题选择和运用音乐，能很好地渲染气氛，将故事情节推向高潮。</a:t>
            </a:r>
          </a:p>
        </p:txBody>
      </p:sp>
      <p:sp>
        <p:nvSpPr>
          <p:cNvPr id="8" name="矩形 7"/>
          <p:cNvSpPr/>
          <p:nvPr/>
        </p:nvSpPr>
        <p:spPr>
          <a:xfrm>
            <a:off x="8097075" y="5417862"/>
            <a:ext cx="3909393" cy="1333533"/>
          </a:xfrm>
          <a:prstGeom prst="rect">
            <a:avLst/>
          </a:prstGeom>
          <a:solidFill>
            <a:srgbClr val="A2FA7A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解说和对白运用得好，也能增强作品的表现力和感染力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4214186" y="5417863"/>
            <a:ext cx="3697358" cy="1333533"/>
          </a:xfrm>
          <a:prstGeom prst="rect">
            <a:avLst/>
          </a:prstGeom>
          <a:solidFill>
            <a:srgbClr val="A2FA7A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即使主题很明确、人们很熟悉的乐曲，恰到好处的使用仍能获得很好的效果。</a:t>
            </a:r>
          </a:p>
        </p:txBody>
      </p:sp>
      <p:pic>
        <p:nvPicPr>
          <p:cNvPr id="11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0877" y="2266122"/>
            <a:ext cx="3723856" cy="2983421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29697" name="Picture 1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042563" y="2244435"/>
            <a:ext cx="3873789" cy="3030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828800" y="228600"/>
            <a:ext cx="1143000" cy="137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0063" y="228602"/>
            <a:ext cx="3312979" cy="2554791"/>
          </a:xfrm>
          <a:prstGeom prst="rect">
            <a:avLst/>
          </a:prstGeom>
          <a:solidFill>
            <a:srgbClr val="D600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>
              <a:lnSpc>
                <a:spcPts val="6600"/>
              </a:lnSpc>
            </a:pP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ts val="6600"/>
              </a:lnSpc>
            </a:pP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逻辑性语言</a:t>
            </a:r>
          </a:p>
        </p:txBody>
      </p:sp>
      <p:sp>
        <p:nvSpPr>
          <p:cNvPr id="16" name="矩形 15"/>
          <p:cNvSpPr/>
          <p:nvPr/>
        </p:nvSpPr>
        <p:spPr>
          <a:xfrm>
            <a:off x="3952406" y="228600"/>
            <a:ext cx="7847083" cy="2554793"/>
          </a:xfrm>
          <a:prstGeom prst="rect">
            <a:avLst/>
          </a:prstGeom>
          <a:solidFill>
            <a:srgbClr val="50F03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根据主题和剧情的需要，将展示性语言元素组合到一起，以形成主题明确、逻辑清晰的影视节目的结构方式。</a:t>
            </a:r>
          </a:p>
        </p:txBody>
      </p:sp>
      <p:pic>
        <p:nvPicPr>
          <p:cNvPr id="2" name="图片 1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112" y="2927520"/>
            <a:ext cx="5096869" cy="3714440"/>
          </a:xfrm>
          <a:prstGeom prst="rect">
            <a:avLst/>
          </a:prstGeom>
        </p:spPr>
      </p:pic>
      <p:pic>
        <p:nvPicPr>
          <p:cNvPr id="7" name="图片 6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5095" y="2946091"/>
            <a:ext cx="6021524" cy="197760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77802" y="5074418"/>
            <a:ext cx="2100106" cy="15825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78391" y="5094514"/>
            <a:ext cx="1969477" cy="1567543"/>
          </a:xfrm>
          <a:prstGeom prst="rect">
            <a:avLst/>
          </a:prstGeom>
        </p:spPr>
      </p:pic>
      <p:pic>
        <p:nvPicPr>
          <p:cNvPr id="11" name="图片 10">
            <a:hlinkClick r:id="rId8" action="ppaction://hlinkfile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28255" y="5104563"/>
            <a:ext cx="1764269" cy="1557494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1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1644" y="176918"/>
            <a:ext cx="11565650" cy="1084916"/>
          </a:xfrm>
          <a:prstGeom prst="rect">
            <a:avLst/>
          </a:prstGeom>
          <a:solidFill>
            <a:srgbClr val="69F729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蒙太奇</a:t>
            </a:r>
            <a:r>
              <a:rPr lang="zh-CN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是法语</a:t>
            </a:r>
            <a:r>
              <a:rPr lang="en-US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Montage</a:t>
            </a:r>
            <a:r>
              <a:rPr lang="zh-CN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的音译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，是</a:t>
            </a:r>
            <a:r>
              <a:rPr lang="zh-CN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建筑学术语，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</a:t>
            </a:r>
            <a:r>
              <a:rPr lang="zh-CN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构成、装配。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1644" y="1355104"/>
            <a:ext cx="5536642" cy="5286856"/>
          </a:xfrm>
          <a:prstGeom prst="rect">
            <a:avLst/>
          </a:prstGeom>
          <a:solidFill>
            <a:srgbClr val="A3EFF7"/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如果说画面、音效、字幕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等，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是影视编导与观众交流的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语汇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，那么，把画面、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字幕、语言、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效等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构成镜头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，再将这些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镜头组接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来，构成完整的影视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节目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的结构方式，就是“语法”，即逻辑性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技巧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。这种逻辑性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技巧中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最重要的就是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蒙太奇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的思维和手法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55637" y="1355104"/>
            <a:ext cx="2143336" cy="2774769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9936" y="1355104"/>
            <a:ext cx="2059915" cy="2774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10520624" y="1355104"/>
            <a:ext cx="1386671" cy="2774769"/>
          </a:xfrm>
          <a:prstGeom prst="rect">
            <a:avLst/>
          </a:prstGeom>
          <a:solidFill>
            <a:srgbClr val="F3C0F6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互不相识的一对男女青年。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8004" y="4223143"/>
            <a:ext cx="4009290" cy="2418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5955637" y="4223143"/>
            <a:ext cx="1781594" cy="2418817"/>
          </a:xfrm>
          <a:prstGeom prst="rect">
            <a:avLst/>
          </a:prstGeom>
          <a:solidFill>
            <a:srgbClr val="F3C0F6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蒙太奇使他们变成了同桌的你或是</a:t>
            </a:r>
            <a:endParaRPr lang="en-US" altLang="zh-CN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3376" y="264911"/>
            <a:ext cx="11596688" cy="308119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任何一部影视作品，都是通过推、拉、摇、移等多种镜头，多种景别的画面及淡出、淡入、切等特技和音效、解说、字幕等要素组合到一起，共同作用来完成。这种组合方法就是蒙太奇。</a:t>
            </a:r>
          </a:p>
        </p:txBody>
      </p:sp>
      <p:pic>
        <p:nvPicPr>
          <p:cNvPr id="8" name="图片 7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343" y="3516924"/>
            <a:ext cx="3889917" cy="2994408"/>
          </a:xfrm>
          <a:prstGeom prst="rect">
            <a:avLst/>
          </a:prstGeom>
        </p:spPr>
      </p:pic>
      <p:pic>
        <p:nvPicPr>
          <p:cNvPr id="9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9969" y="3526971"/>
            <a:ext cx="3717890" cy="3004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3789" y="3516923"/>
            <a:ext cx="3785793" cy="3014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5015</TotalTime>
  <Words>672</Words>
  <Application>Microsoft Office PowerPoint</Application>
  <PresentationFormat>宽屏</PresentationFormat>
  <Paragraphs>33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华文琥珀</vt:lpstr>
      <vt:lpstr>楷体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基于网络的自组织学习系统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学教育技术，上教育技术！http://www.etthink.com</dc:creator>
  <cp:keywords>学教育技术，上教育技术！http:/www.etthink.com</cp:keywords>
  <cp:lastModifiedBy>孙 方</cp:lastModifiedBy>
  <cp:revision>924</cp:revision>
  <dcterms:created xsi:type="dcterms:W3CDTF">2017-12-21T02:57:00Z</dcterms:created>
  <dcterms:modified xsi:type="dcterms:W3CDTF">2020-05-11T13:35:00Z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2052-11.3.0.8513</vt:lpwstr>
  </property>
</Properties>
</file>