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61" r:id="rId6"/>
    <p:sldId id="267" r:id="rId7"/>
    <p:sldId id="263" r:id="rId8"/>
    <p:sldId id="264" r:id="rId9"/>
    <p:sldId id="265" r:id="rId10"/>
    <p:sldId id="268" r:id="rId11"/>
    <p:sldId id="266" r:id="rId12"/>
    <p:sldId id="269" r:id="rId13"/>
    <p:sldId id="275" r:id="rId14"/>
    <p:sldId id="271" r:id="rId15"/>
    <p:sldId id="272" r:id="rId16"/>
    <p:sldId id="276" r:id="rId17"/>
    <p:sldId id="274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700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722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406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856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143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461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143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470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964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294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010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22873-EB22-4AAC-B7A4-EE61FC89CBEA}" type="datetimeFigureOut">
              <a:rPr lang="zh-CN" altLang="en-US" smtClean="0"/>
              <a:t>2015/11/10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63D78-796A-4B70-8F4F-1317B4A8BB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教育技术课件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/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pPr marL="0" indent="0">
              <a:buNone/>
            </a:pPr>
            <a:r>
              <a:rPr lang="en-US" altLang="zh-CN" dirty="0" smtClean="0"/>
              <a:t>                                                        </a:t>
            </a:r>
            <a:r>
              <a:rPr lang="en-US" altLang="zh-CN" dirty="0" smtClean="0"/>
              <a:t> </a:t>
            </a:r>
            <a:r>
              <a:rPr lang="zh-CN" altLang="en-US" b="1" dirty="0" smtClean="0"/>
              <a:t>外国语</a:t>
            </a:r>
            <a:r>
              <a:rPr lang="zh-CN" altLang="en-US" b="1" dirty="0" smtClean="0"/>
              <a:t>学院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dirty="0" smtClean="0"/>
              <a:t>                                                         </a:t>
            </a:r>
            <a:r>
              <a:rPr lang="zh-CN" altLang="en-US" b="1" dirty="0" smtClean="0"/>
              <a:t>英语</a:t>
            </a:r>
            <a:r>
              <a:rPr lang="en-US" altLang="zh-CN" b="1" dirty="0" smtClean="0"/>
              <a:t>123</a:t>
            </a:r>
            <a:r>
              <a:rPr lang="zh-CN" altLang="en-US" b="1" dirty="0" smtClean="0"/>
              <a:t>班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                                               </a:t>
            </a:r>
            <a:r>
              <a:rPr lang="zh-CN" altLang="en-US" b="1" dirty="0" smtClean="0"/>
              <a:t>苏</a:t>
            </a:r>
            <a:r>
              <a:rPr lang="zh-CN" altLang="en-US" b="1" dirty="0" smtClean="0"/>
              <a:t>托托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                                               </a:t>
            </a:r>
            <a:r>
              <a:rPr lang="en-US" altLang="zh-CN" b="1" dirty="0" smtClean="0"/>
              <a:t>20120401050520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88199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90548" cy="6892911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zh-CN" altLang="en-US" b="1" dirty="0" smtClean="0"/>
              <a:t>名称：秦腔</a:t>
            </a:r>
            <a:endParaRPr lang="en-US" altLang="zh-CN" b="1" dirty="0" smtClean="0"/>
          </a:p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05077"/>
            <a:ext cx="2123728" cy="158783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517233"/>
            <a:ext cx="2235920" cy="13118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7" y="764705"/>
            <a:ext cx="3964309" cy="454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96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en-US" altLang="zh-CN" b="1" dirty="0" smtClean="0"/>
          </a:p>
          <a:p>
            <a:pPr marL="0" indent="0">
              <a:buNone/>
            </a:pPr>
            <a:r>
              <a:rPr lang="zh-CN" altLang="en-US" b="1" dirty="0" smtClean="0"/>
              <a:t>一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教学目标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dirty="0" smtClean="0"/>
              <a:t>    1.</a:t>
            </a:r>
            <a:r>
              <a:rPr lang="zh-CN" altLang="en-US" dirty="0" smtClean="0"/>
              <a:t>了解有关秦文化的基本知识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   2.</a:t>
            </a:r>
            <a:r>
              <a:rPr lang="zh-CN" altLang="en-US" dirty="0" smtClean="0"/>
              <a:t>初步了解贾平凹散文的特点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   3.</a:t>
            </a:r>
            <a:r>
              <a:rPr lang="zh-CN" altLang="en-US" dirty="0" smtClean="0"/>
              <a:t>学习文章</a:t>
            </a:r>
            <a:r>
              <a:rPr lang="en-US" altLang="zh-CN" dirty="0" smtClean="0"/>
              <a:t>«</a:t>
            </a:r>
            <a:r>
              <a:rPr lang="zh-CN" altLang="en-US" dirty="0" smtClean="0"/>
              <a:t>秦腔</a:t>
            </a:r>
            <a:r>
              <a:rPr lang="en-US" altLang="zh-CN" dirty="0" smtClean="0"/>
              <a:t>»</a:t>
            </a:r>
            <a:r>
              <a:rPr lang="zh-CN" altLang="en-US" dirty="0" smtClean="0"/>
              <a:t>，将秦腔，秦地，秦人及其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</a:t>
            </a:r>
            <a:r>
              <a:rPr lang="zh-CN" altLang="en-US" dirty="0" smtClean="0"/>
              <a:t>文化和生活有机结合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   4.</a:t>
            </a:r>
            <a:r>
              <a:rPr lang="zh-CN" altLang="en-US" dirty="0" smtClean="0"/>
              <a:t>重点介绍关中的风土人情，介绍秦腔这一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       国家非物质文化遗产。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6659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zh-CN" altLang="en-US" b="1" dirty="0" smtClean="0"/>
              <a:t>二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教学重点与难点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dirty="0" smtClean="0"/>
              <a:t>    </a:t>
            </a:r>
            <a:r>
              <a:rPr lang="zh-CN" altLang="zh-CN" dirty="0"/>
              <a:t>•</a:t>
            </a:r>
            <a:r>
              <a:rPr lang="zh-CN" altLang="en-US" dirty="0" smtClean="0"/>
              <a:t>教学重点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①</a:t>
            </a:r>
            <a:r>
              <a:rPr lang="zh-CN" altLang="en-US" dirty="0" smtClean="0"/>
              <a:t>理清文章思路，把握主要内容。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②</a:t>
            </a:r>
            <a:r>
              <a:rPr lang="zh-CN" altLang="en-US" dirty="0" smtClean="0"/>
              <a:t>品味文章语言，学习其表达的主要技巧。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    •</a:t>
            </a:r>
            <a:r>
              <a:rPr lang="zh-CN" altLang="en-US" dirty="0" smtClean="0"/>
              <a:t>教学难点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①</a:t>
            </a:r>
            <a:r>
              <a:rPr lang="zh-CN" altLang="en-US" dirty="0" smtClean="0"/>
              <a:t>其理论如何运用于实践。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②</a:t>
            </a:r>
            <a:r>
              <a:rPr lang="zh-CN" altLang="en-US" dirty="0" smtClean="0"/>
              <a:t>了解秦地的地理结构与秦腔的旋律惟妙惟肖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</a:t>
            </a:r>
            <a:r>
              <a:rPr lang="zh-CN" altLang="en-US" dirty="0" smtClean="0"/>
              <a:t>地统一。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682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zh-CN" altLang="en-US" b="1" dirty="0" smtClean="0"/>
              <a:t>三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教学媒体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</a:t>
            </a:r>
            <a:r>
              <a:rPr lang="zh-CN" altLang="en-US" dirty="0" smtClean="0"/>
              <a:t>投影仪，黑板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zh-CN" altLang="en-US" b="1" dirty="0" smtClean="0"/>
              <a:t>四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教学方法</a:t>
            </a:r>
            <a:endParaRPr lang="en-US" altLang="zh-CN" b="1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</a:t>
            </a:r>
            <a:r>
              <a:rPr lang="zh-CN" altLang="en-US" dirty="0" smtClean="0"/>
              <a:t>讲授，演示，练习</a:t>
            </a:r>
            <a:endParaRPr lang="en-US" altLang="zh-CN" dirty="0" smtClean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6388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 dirty="0"/>
              <a:t>五</a:t>
            </a:r>
            <a:r>
              <a:rPr lang="en-US" altLang="zh-CN" b="1" dirty="0"/>
              <a:t>.</a:t>
            </a:r>
            <a:r>
              <a:rPr lang="zh-CN" altLang="en-US" b="1" dirty="0"/>
              <a:t>教学过程</a:t>
            </a:r>
            <a:r>
              <a:rPr lang="en-US" altLang="zh-CN" dirty="0"/>
              <a:t/>
            </a:r>
            <a:br>
              <a:rPr lang="en-US" altLang="zh-CN" dirty="0"/>
            </a:b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CN" dirty="0"/>
              <a:t>(1).</a:t>
            </a:r>
            <a:r>
              <a:rPr lang="zh-CN" altLang="en-US" dirty="0"/>
              <a:t>导入课文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①</a:t>
            </a:r>
            <a:r>
              <a:rPr lang="zh-CN" altLang="en-US" dirty="0"/>
              <a:t>播放一二段秦腔的音频，让学习者对秦腔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</a:t>
            </a:r>
            <a:r>
              <a:rPr lang="zh-CN" altLang="en-US" dirty="0"/>
              <a:t>有一定感性的认识。</a:t>
            </a:r>
          </a:p>
        </p:txBody>
      </p:sp>
      <p:pic>
        <p:nvPicPr>
          <p:cNvPr id="7" name="内容占位符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268760"/>
            <a:ext cx="3744416" cy="4320480"/>
          </a:xfrm>
        </p:spPr>
      </p:pic>
    </p:spTree>
    <p:extLst>
      <p:ext uri="{BB962C8B-B14F-4D97-AF65-F5344CB8AC3E}">
        <p14:creationId xmlns:p14="http://schemas.microsoft.com/office/powerpoint/2010/main" val="186113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内容占位符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②</a:t>
            </a:r>
            <a:r>
              <a:rPr lang="zh-CN" altLang="en-US" dirty="0"/>
              <a:t>简介秦腔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包括</a:t>
            </a:r>
            <a:r>
              <a:rPr lang="zh-CN" altLang="en-US" dirty="0"/>
              <a:t>秦腔</a:t>
            </a:r>
            <a:r>
              <a:rPr lang="zh-CN" altLang="en-US" dirty="0" smtClean="0"/>
              <a:t>的起源</a:t>
            </a:r>
            <a:r>
              <a:rPr lang="zh-CN" altLang="en-US" dirty="0"/>
              <a:t>，其发展历史</a:t>
            </a:r>
            <a:r>
              <a:rPr lang="zh-CN" altLang="en-US" dirty="0" smtClean="0"/>
              <a:t>，在</a:t>
            </a:r>
            <a:r>
              <a:rPr lang="zh-CN" altLang="en-US" dirty="0"/>
              <a:t>秦地人民生活中的作用以及其对后世的影响。</a:t>
            </a:r>
            <a:endParaRPr lang="en-US" altLang="zh-CN" dirty="0"/>
          </a:p>
          <a:p>
            <a:endParaRPr lang="zh-CN" altLang="en-US" dirty="0"/>
          </a:p>
        </p:txBody>
      </p:sp>
      <p:pic>
        <p:nvPicPr>
          <p:cNvPr id="17" name="内容占位符 1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7" y="1649326"/>
            <a:ext cx="2938476" cy="3651882"/>
          </a:xfrm>
        </p:spPr>
      </p:pic>
    </p:spTree>
    <p:extLst>
      <p:ext uri="{BB962C8B-B14F-4D97-AF65-F5344CB8AC3E}">
        <p14:creationId xmlns:p14="http://schemas.microsoft.com/office/powerpoint/2010/main" val="41214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内容占位符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③</a:t>
            </a:r>
            <a:r>
              <a:rPr lang="zh-CN" altLang="en-US" dirty="0"/>
              <a:t>作者简介：涉及贾平凹先生的生平，其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</a:t>
            </a:r>
            <a:r>
              <a:rPr lang="zh-CN" altLang="en-US" dirty="0"/>
              <a:t>在秦腔创作史上的地位和其创作对于后世的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</a:t>
            </a:r>
            <a:r>
              <a:rPr lang="zh-CN" altLang="en-US" dirty="0"/>
              <a:t>影响。</a:t>
            </a:r>
          </a:p>
          <a:p>
            <a:endParaRPr lang="zh-CN" altLang="en-US" dirty="0"/>
          </a:p>
        </p:txBody>
      </p:sp>
      <p:pic>
        <p:nvPicPr>
          <p:cNvPr id="9" name="内容占位符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624" y="1711731"/>
            <a:ext cx="3006800" cy="3989775"/>
          </a:xfrm>
        </p:spPr>
      </p:pic>
    </p:spTree>
    <p:extLst>
      <p:ext uri="{BB962C8B-B14F-4D97-AF65-F5344CB8AC3E}">
        <p14:creationId xmlns:p14="http://schemas.microsoft.com/office/powerpoint/2010/main" val="298097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n-US" altLang="zh-CN" dirty="0" smtClean="0"/>
              <a:t>(2).</a:t>
            </a:r>
            <a:r>
              <a:rPr lang="zh-CN" altLang="en-US" dirty="0" smtClean="0"/>
              <a:t>阅读课文，把握课文，梳理结构。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    ①</a:t>
            </a:r>
            <a:r>
              <a:rPr lang="zh-CN" altLang="en-US" dirty="0" smtClean="0"/>
              <a:t>让学习者阅读</a:t>
            </a:r>
            <a:r>
              <a:rPr lang="en-US" altLang="zh-CN" dirty="0" smtClean="0"/>
              <a:t>«</a:t>
            </a:r>
            <a:r>
              <a:rPr lang="zh-CN" altLang="en-US" dirty="0" smtClean="0"/>
              <a:t>秦腔</a:t>
            </a:r>
            <a:r>
              <a:rPr lang="en-US" altLang="zh-CN" dirty="0" smtClean="0"/>
              <a:t>»</a:t>
            </a:r>
            <a:r>
              <a:rPr lang="zh-CN" altLang="en-US" dirty="0" smtClean="0"/>
              <a:t>课文，给文章划分</a:t>
            </a:r>
            <a:endParaRPr lang="en-US" altLang="zh-CN" dirty="0" smtClean="0"/>
          </a:p>
          <a:p>
            <a:r>
              <a:rPr lang="en-US" altLang="zh-CN" dirty="0" smtClean="0"/>
              <a:t> </a:t>
            </a:r>
            <a:r>
              <a:rPr lang="zh-CN" altLang="en-US" dirty="0" smtClean="0"/>
              <a:t>结构，并归纳大意。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    ②</a:t>
            </a:r>
            <a:r>
              <a:rPr lang="zh-CN" altLang="en-US" dirty="0" smtClean="0"/>
              <a:t>老师引导学生共同学习文章，最后划为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zh-CN" altLang="en-US" dirty="0" smtClean="0"/>
              <a:t>三个部分，并给出了其大意。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6059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zh-CN" altLang="en-US" dirty="0"/>
              <a:t>文章三部分的</a:t>
            </a:r>
            <a:r>
              <a:rPr lang="zh-CN" altLang="en-US" dirty="0" smtClean="0"/>
              <a:t>大意</a:t>
            </a:r>
            <a:endParaRPr lang="en-US" altLang="zh-CN" dirty="0" smtClean="0"/>
          </a:p>
          <a:p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387919"/>
              </p:ext>
            </p:extLst>
          </p:nvPr>
        </p:nvGraphicFramePr>
        <p:xfrm>
          <a:off x="539552" y="1268760"/>
          <a:ext cx="8229370" cy="5153992"/>
        </p:xfrm>
        <a:graphic>
          <a:graphicData uri="http://schemas.openxmlformats.org/drawingml/2006/table">
            <a:tbl>
              <a:tblPr/>
              <a:tblGrid>
                <a:gridCol w="1957972"/>
                <a:gridCol w="3135699"/>
                <a:gridCol w="3135699"/>
              </a:tblGrid>
              <a:tr h="98670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文章</a:t>
                      </a:r>
                      <a:endParaRPr lang="zh-CN" altLang="en-US" sz="2800" b="1" dirty="0"/>
                    </a:p>
                  </a:txBody>
                  <a:tcPr marL="92746" marR="92746"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方法</a:t>
                      </a:r>
                      <a:endParaRPr lang="zh-CN" altLang="en-US" sz="2800" b="1" dirty="0"/>
                    </a:p>
                  </a:txBody>
                  <a:tcPr marL="92746" marR="927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目的</a:t>
                      </a:r>
                      <a:endParaRPr lang="zh-CN" altLang="en-US" sz="2800" b="1" dirty="0"/>
                    </a:p>
                  </a:txBody>
                  <a:tcPr marL="92746" marR="927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/>
                        <a:t>第一部分</a:t>
                      </a:r>
                    </a:p>
                    <a:p>
                      <a:endParaRPr lang="zh-CN" altLang="en-US" dirty="0"/>
                    </a:p>
                  </a:txBody>
                  <a:tcPr marL="92746" marR="927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比较</a:t>
                      </a:r>
                      <a:endParaRPr lang="zh-CN" altLang="en-US" b="1" dirty="0"/>
                    </a:p>
                  </a:txBody>
                  <a:tcPr marL="92746" marR="927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/>
                        <a:t>•</a:t>
                      </a:r>
                      <a:r>
                        <a:rPr lang="zh-CN" altLang="en-US" b="1" dirty="0" smtClean="0"/>
                        <a:t>道出秦腔高亢宏大之特点</a:t>
                      </a:r>
                      <a:endParaRPr lang="en-US" altLang="zh-CN" b="1" dirty="0" smtClean="0"/>
                    </a:p>
                    <a:p>
                      <a:r>
                        <a:rPr lang="en-US" altLang="zh-CN" b="1" baseline="0" dirty="0" smtClean="0"/>
                        <a:t>•</a:t>
                      </a:r>
                      <a:r>
                        <a:rPr lang="zh-CN" altLang="en-US" b="1" baseline="0" dirty="0" smtClean="0"/>
                        <a:t>指出其与秦地历史，风俗</a:t>
                      </a:r>
                      <a:endParaRPr lang="en-US" altLang="zh-CN" b="1" baseline="0" dirty="0" smtClean="0"/>
                    </a:p>
                    <a:p>
                      <a:r>
                        <a:rPr lang="en-US" altLang="zh-CN" b="1" baseline="0" dirty="0" smtClean="0"/>
                        <a:t>  </a:t>
                      </a:r>
                      <a:r>
                        <a:rPr lang="zh-CN" altLang="en-US" b="1" baseline="0" dirty="0" smtClean="0"/>
                        <a:t>人情密不可分</a:t>
                      </a:r>
                      <a:r>
                        <a:rPr lang="zh-CN" altLang="en-US" baseline="0" dirty="0" smtClean="0"/>
                        <a:t>。</a:t>
                      </a:r>
                      <a:endParaRPr lang="zh-CN" altLang="en-US" dirty="0"/>
                    </a:p>
                  </a:txBody>
                  <a:tcPr marL="92746" marR="927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72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第二部分</a:t>
                      </a:r>
                      <a:endParaRPr lang="zh-CN" altLang="en-US" sz="2400" b="1" dirty="0"/>
                    </a:p>
                  </a:txBody>
                  <a:tcPr marL="92746" marR="927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比喻，拟人等</a:t>
                      </a:r>
                      <a:endParaRPr lang="zh-CN" altLang="en-US" b="1" dirty="0"/>
                    </a:p>
                  </a:txBody>
                  <a:tcPr marL="92746" marR="927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r>
                        <a:rPr lang="zh-CN" altLang="en-US" b="1" dirty="0" smtClean="0"/>
                        <a:t>表现出秦人对秦腔的喜爱与</a:t>
                      </a:r>
                      <a:endParaRPr lang="en-US" altLang="zh-CN" b="1" dirty="0" smtClean="0"/>
                    </a:p>
                    <a:p>
                      <a:r>
                        <a:rPr lang="en-US" altLang="zh-CN" b="1" dirty="0" smtClean="0"/>
                        <a:t> </a:t>
                      </a:r>
                      <a:r>
                        <a:rPr lang="zh-CN" altLang="en-US" b="1" dirty="0" smtClean="0"/>
                        <a:t>痴迷。</a:t>
                      </a:r>
                      <a:endParaRPr lang="zh-CN" altLang="en-US" b="1" dirty="0"/>
                    </a:p>
                  </a:txBody>
                  <a:tcPr marL="92746" marR="927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219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第三部分</a:t>
                      </a:r>
                      <a:endParaRPr lang="zh-CN" altLang="en-US" sz="2400" b="1" dirty="0"/>
                    </a:p>
                  </a:txBody>
                  <a:tcPr marL="92746" marR="927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强调</a:t>
                      </a:r>
                      <a:endParaRPr lang="zh-CN" altLang="en-US" b="1" dirty="0"/>
                    </a:p>
                  </a:txBody>
                  <a:tcPr marL="92746" marR="927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r>
                        <a:rPr lang="zh-CN" altLang="en-US" b="1" dirty="0" smtClean="0"/>
                        <a:t>只有秦腔才能充分地承载秦人的喜怒哀乐</a:t>
                      </a:r>
                      <a:r>
                        <a:rPr lang="zh-CN" altLang="en-US" dirty="0" smtClean="0"/>
                        <a:t>。</a:t>
                      </a:r>
                      <a:endParaRPr lang="zh-CN" altLang="en-US" dirty="0"/>
                    </a:p>
                  </a:txBody>
                  <a:tcPr marL="92746" marR="927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996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 smtClean="0"/>
              <a:t>(3).</a:t>
            </a:r>
            <a:r>
              <a:rPr lang="zh-CN" altLang="en-US" dirty="0" smtClean="0"/>
              <a:t>研讨课文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    </a:t>
            </a:r>
            <a:r>
              <a:rPr lang="zh-CN" altLang="zh-CN" dirty="0" smtClean="0"/>
              <a:t>①</a:t>
            </a:r>
            <a:r>
              <a:rPr lang="zh-CN" altLang="en-US" dirty="0" smtClean="0"/>
              <a:t>第一部分研讨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</a:t>
            </a:r>
            <a:r>
              <a:rPr lang="zh-CN" altLang="en-US" dirty="0" smtClean="0"/>
              <a:t>让学习者阅读第一部分的内容，概括出秦人，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</a:t>
            </a:r>
            <a:r>
              <a:rPr lang="zh-CN" altLang="en-US" dirty="0" smtClean="0"/>
              <a:t>秦地，秦腔的特点：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</a:t>
            </a:r>
            <a:r>
              <a:rPr lang="zh-CN" altLang="en-US" dirty="0" smtClean="0"/>
              <a:t>秦人</a:t>
            </a:r>
            <a:r>
              <a:rPr lang="en-US" altLang="zh-CN" dirty="0" smtClean="0"/>
              <a:t>―</a:t>
            </a:r>
            <a:r>
              <a:rPr lang="zh-CN" altLang="en-US" dirty="0" smtClean="0"/>
              <a:t>“二楞”</a:t>
            </a:r>
            <a:r>
              <a:rPr lang="zh-CN" altLang="en-US" dirty="0" smtClean="0"/>
              <a:t>粗犷，</a:t>
            </a:r>
            <a:r>
              <a:rPr lang="zh-CN" altLang="en-US" dirty="0" smtClean="0"/>
              <a:t>朴实豪放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</a:t>
            </a:r>
            <a:r>
              <a:rPr lang="zh-CN" altLang="en-US" dirty="0" smtClean="0"/>
              <a:t>秦地</a:t>
            </a:r>
            <a:r>
              <a:rPr lang="en-US" altLang="zh-CN" dirty="0" smtClean="0"/>
              <a:t>―</a:t>
            </a:r>
            <a:r>
              <a:rPr lang="zh-CN" altLang="en-US" dirty="0" smtClean="0"/>
              <a:t>空旷平坦，厚重实在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</a:t>
            </a:r>
            <a:r>
              <a:rPr lang="zh-CN" altLang="en-US" dirty="0" smtClean="0"/>
              <a:t>秦腔</a:t>
            </a:r>
            <a:r>
              <a:rPr lang="en-US" altLang="zh-CN" dirty="0" smtClean="0"/>
              <a:t>―</a:t>
            </a:r>
            <a:r>
              <a:rPr lang="zh-CN" altLang="en-US" dirty="0" smtClean="0"/>
              <a:t>高亢激昂，沧桑悲凉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441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 smtClean="0"/>
              <a:t>②第二部分研讨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       </a:t>
            </a:r>
            <a:r>
              <a:rPr lang="zh-CN" altLang="en-US" dirty="0" smtClean="0"/>
              <a:t>让学习者仔细阅读第二部分内容，之后在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老师的引导下</a:t>
            </a:r>
            <a:r>
              <a:rPr lang="en-US" altLang="zh-CN" dirty="0" smtClean="0"/>
              <a:t> </a:t>
            </a:r>
            <a:r>
              <a:rPr lang="zh-CN" altLang="en-US" dirty="0" smtClean="0"/>
              <a:t>分成四个层次，并归纳大意。</a:t>
            </a:r>
            <a:r>
              <a:rPr lang="en-US" altLang="zh-CN" dirty="0" smtClean="0"/>
              <a:t> </a:t>
            </a:r>
          </a:p>
          <a:p>
            <a:pPr marL="0" indent="0">
              <a:buNone/>
            </a:pPr>
            <a:r>
              <a:rPr lang="en-US" altLang="zh-CN" dirty="0" smtClean="0"/>
              <a:t>         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2772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zh-CN" altLang="en-US" dirty="0" smtClean="0"/>
              <a:t>四层次及其大意</a:t>
            </a:r>
            <a:endParaRPr lang="en-US" altLang="zh-CN" dirty="0" smtClean="0"/>
          </a:p>
          <a:p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779460"/>
              </p:ext>
            </p:extLst>
          </p:nvPr>
        </p:nvGraphicFramePr>
        <p:xfrm>
          <a:off x="323528" y="1052736"/>
          <a:ext cx="8230130" cy="5108082"/>
        </p:xfrm>
        <a:graphic>
          <a:graphicData uri="http://schemas.openxmlformats.org/drawingml/2006/table">
            <a:tbl>
              <a:tblPr/>
              <a:tblGrid>
                <a:gridCol w="1738536"/>
                <a:gridCol w="6491594"/>
              </a:tblGrid>
              <a:tr h="1509485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层次</a:t>
                      </a:r>
                      <a:endParaRPr lang="zh-CN" altLang="en-US" b="1" dirty="0"/>
                    </a:p>
                  </a:txBody>
                  <a:tcPr marL="106907" marR="106907"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大意</a:t>
                      </a:r>
                      <a:endParaRPr lang="zh-CN" altLang="en-US" b="1" dirty="0"/>
                    </a:p>
                  </a:txBody>
                  <a:tcPr marL="106907" marR="106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3197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第一层次</a:t>
                      </a:r>
                      <a:endParaRPr lang="zh-CN" altLang="en-US" b="1" dirty="0"/>
                    </a:p>
                  </a:txBody>
                  <a:tcPr marL="106907" marR="106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r>
                        <a:rPr lang="zh-CN" altLang="en-US" b="1" dirty="0" smtClean="0"/>
                        <a:t>看戏演戏的情景，秦人对秦腔的热爱。</a:t>
                      </a:r>
                      <a:endParaRPr lang="zh-CN" altLang="en-US" b="1" dirty="0"/>
                    </a:p>
                  </a:txBody>
                  <a:tcPr marL="106907" marR="1069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第二层次</a:t>
                      </a:r>
                      <a:endParaRPr lang="zh-CN" altLang="en-US" b="1" dirty="0"/>
                    </a:p>
                  </a:txBody>
                  <a:tcPr marL="106907" marR="106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r>
                        <a:rPr lang="zh-CN" altLang="en-US" b="1" dirty="0" smtClean="0"/>
                        <a:t>看戏演戏的情景，秦人对秦腔的痴迷。</a:t>
                      </a:r>
                      <a:endParaRPr lang="zh-CN" altLang="en-US" b="1" dirty="0"/>
                    </a:p>
                  </a:txBody>
                  <a:tcPr marL="106907" marR="1069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第三层次</a:t>
                      </a:r>
                      <a:endParaRPr lang="zh-CN" altLang="en-US" b="1" dirty="0"/>
                    </a:p>
                  </a:txBody>
                  <a:tcPr marL="106907" marR="106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r>
                        <a:rPr lang="zh-CN" altLang="en-US" b="1" dirty="0" smtClean="0"/>
                        <a:t>秦腔的演出实际上是在演秦人生活中的悲喜剧</a:t>
                      </a:r>
                      <a:r>
                        <a:rPr lang="zh-CN" altLang="en-US" dirty="0" smtClean="0"/>
                        <a:t>。</a:t>
                      </a:r>
                      <a:endParaRPr lang="zh-CN" altLang="en-US" dirty="0"/>
                    </a:p>
                  </a:txBody>
                  <a:tcPr marL="106907" marR="1069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520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/>
                        <a:t>第四层次</a:t>
                      </a:r>
                      <a:endParaRPr lang="zh-CN" altLang="en-US" b="1" dirty="0"/>
                    </a:p>
                  </a:txBody>
                  <a:tcPr marL="106907" marR="106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en-US" altLang="zh-CN" dirty="0" smtClean="0"/>
                    </a:p>
                    <a:p>
                      <a:r>
                        <a:rPr lang="zh-CN" altLang="en-US" b="1" dirty="0" smtClean="0"/>
                        <a:t>秦腔在秦人生活中的重要地位</a:t>
                      </a:r>
                      <a:r>
                        <a:rPr lang="zh-CN" altLang="en-US" dirty="0" smtClean="0"/>
                        <a:t>。</a:t>
                      </a:r>
                      <a:endParaRPr lang="zh-CN" altLang="en-US" dirty="0"/>
                    </a:p>
                  </a:txBody>
                  <a:tcPr marL="106907" marR="1069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34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 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③第三部分研讨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•</a:t>
            </a:r>
            <a:r>
              <a:rPr lang="zh-CN" altLang="en-US" dirty="0" smtClean="0"/>
              <a:t>老师举出文章中几个例子，并找出几个词语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•</a:t>
            </a:r>
            <a:r>
              <a:rPr lang="zh-CN" altLang="en-US" dirty="0" smtClean="0"/>
              <a:t>让学习者判断这几个词语能否呼唤位置？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•</a:t>
            </a:r>
            <a:r>
              <a:rPr lang="zh-CN" altLang="en-US" dirty="0" smtClean="0"/>
              <a:t>让学习者讨论并总结出原因以及作者这样写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zh-CN" altLang="en-US" dirty="0" smtClean="0"/>
              <a:t>的意图。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9655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>
                <a:latin typeface="Calibri"/>
              </a:rPr>
              <a:t>  ④归纳主题</a:t>
            </a:r>
            <a:endParaRPr lang="en-US" altLang="zh-CN" dirty="0" smtClean="0">
              <a:latin typeface="Calibri"/>
            </a:endParaRPr>
          </a:p>
          <a:p>
            <a:pPr marL="0" indent="0">
              <a:buNone/>
            </a:pPr>
            <a:r>
              <a:rPr lang="en-US" altLang="zh-CN" dirty="0">
                <a:latin typeface="Calibri"/>
              </a:rPr>
              <a:t> </a:t>
            </a:r>
            <a:r>
              <a:rPr lang="en-US" altLang="zh-CN" dirty="0" smtClean="0">
                <a:latin typeface="Calibri"/>
              </a:rPr>
              <a:t>      </a:t>
            </a:r>
            <a:r>
              <a:rPr lang="zh-CN" altLang="en-US" dirty="0" smtClean="0">
                <a:latin typeface="Calibri"/>
              </a:rPr>
              <a:t>老师引导学生归纳文章的主题。</a:t>
            </a:r>
            <a:endParaRPr lang="en-US" altLang="zh-CN" dirty="0" smtClean="0">
              <a:latin typeface="Calibri"/>
            </a:endParaRPr>
          </a:p>
          <a:p>
            <a:pPr marL="0" indent="0">
              <a:buNone/>
            </a:pPr>
            <a:r>
              <a:rPr lang="en-US" altLang="zh-CN" dirty="0">
                <a:latin typeface="Calibri"/>
              </a:rPr>
              <a:t> </a:t>
            </a:r>
            <a:r>
              <a:rPr lang="en-US" altLang="zh-CN" dirty="0" smtClean="0">
                <a:latin typeface="Calibri"/>
              </a:rPr>
              <a:t>        •</a:t>
            </a:r>
            <a:r>
              <a:rPr lang="zh-CN" altLang="en-US" dirty="0" smtClean="0">
                <a:latin typeface="Calibri"/>
              </a:rPr>
              <a:t>作者对故土的热爱；</a:t>
            </a:r>
            <a:endParaRPr lang="en-US" altLang="zh-CN" dirty="0" smtClean="0">
              <a:latin typeface="Calibri"/>
            </a:endParaRPr>
          </a:p>
          <a:p>
            <a:pPr marL="0" indent="0">
              <a:buNone/>
            </a:pPr>
            <a:r>
              <a:rPr lang="en-US" altLang="zh-CN" dirty="0">
                <a:latin typeface="Calibri"/>
              </a:rPr>
              <a:t> </a:t>
            </a:r>
            <a:r>
              <a:rPr lang="en-US" altLang="zh-CN" dirty="0" smtClean="0">
                <a:latin typeface="Calibri"/>
              </a:rPr>
              <a:t>        •</a:t>
            </a:r>
            <a:r>
              <a:rPr lang="zh-CN" altLang="en-US" dirty="0" smtClean="0">
                <a:latin typeface="Calibri"/>
              </a:rPr>
              <a:t>对于黄土地人民的赞美；</a:t>
            </a:r>
            <a:endParaRPr lang="en-US" altLang="zh-CN" dirty="0" smtClean="0">
              <a:latin typeface="Calibri"/>
            </a:endParaRPr>
          </a:p>
          <a:p>
            <a:pPr marL="0" indent="0">
              <a:buNone/>
            </a:pPr>
            <a:r>
              <a:rPr lang="en-US" altLang="zh-CN" dirty="0">
                <a:latin typeface="Calibri"/>
              </a:rPr>
              <a:t> </a:t>
            </a:r>
            <a:r>
              <a:rPr lang="en-US" altLang="zh-CN" dirty="0" smtClean="0">
                <a:latin typeface="Calibri"/>
              </a:rPr>
              <a:t>        •</a:t>
            </a:r>
            <a:r>
              <a:rPr lang="zh-CN" altLang="en-US" dirty="0" smtClean="0">
                <a:latin typeface="Calibri"/>
              </a:rPr>
              <a:t>实质上是表达黄土地与老百姓生生不息的</a:t>
            </a:r>
            <a:endParaRPr lang="en-US" altLang="zh-CN" dirty="0" smtClean="0">
              <a:latin typeface="Calibri"/>
            </a:endParaRPr>
          </a:p>
          <a:p>
            <a:pPr marL="0" indent="0">
              <a:buNone/>
            </a:pPr>
            <a:r>
              <a:rPr lang="en-US" altLang="zh-CN" dirty="0">
                <a:latin typeface="Calibri"/>
              </a:rPr>
              <a:t> </a:t>
            </a:r>
            <a:r>
              <a:rPr lang="en-US" altLang="zh-CN" dirty="0" smtClean="0">
                <a:latin typeface="Calibri"/>
              </a:rPr>
              <a:t>          </a:t>
            </a:r>
            <a:r>
              <a:rPr lang="zh-CN" altLang="en-US" dirty="0" smtClean="0">
                <a:latin typeface="Calibri"/>
              </a:rPr>
              <a:t>命运之声。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901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/>
              <a:t>六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板书设计</a:t>
            </a:r>
            <a:endParaRPr lang="en-US" altLang="zh-CN" b="1" dirty="0" smtClean="0"/>
          </a:p>
          <a:p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/>
              <a:t>  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b="1" dirty="0" smtClean="0"/>
              <a:t>秦地</a:t>
            </a:r>
            <a:r>
              <a:rPr lang="en-US" altLang="zh-CN" sz="2400" dirty="0" smtClean="0"/>
              <a:t>              </a:t>
            </a:r>
            <a:r>
              <a:rPr lang="zh-CN" altLang="en-US" sz="2400" b="1" dirty="0" smtClean="0"/>
              <a:t>空旷平坦，厚重实在</a:t>
            </a:r>
            <a:r>
              <a:rPr lang="en-US" altLang="zh-CN" sz="2400" b="1" dirty="0" smtClean="0"/>
              <a:t>                                   </a:t>
            </a:r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r>
              <a:rPr lang="en-US" altLang="zh-CN" sz="2400" dirty="0" smtClean="0"/>
              <a:t>                                                                                 </a:t>
            </a:r>
            <a:r>
              <a:rPr lang="en-US" altLang="zh-CN" sz="2400" b="1" dirty="0" smtClean="0">
                <a:latin typeface="Calibri"/>
              </a:rPr>
              <a:t>①</a:t>
            </a:r>
            <a:r>
              <a:rPr lang="zh-CN" altLang="en-US" sz="2400" b="1" dirty="0" smtClean="0">
                <a:latin typeface="Calibri"/>
              </a:rPr>
              <a:t>与秦人一样死不离窝</a:t>
            </a:r>
            <a:endParaRPr lang="en-US" altLang="zh-CN" sz="2400" b="1" dirty="0" smtClean="0"/>
          </a:p>
          <a:p>
            <a:pPr marL="0" indent="0">
              <a:buNone/>
            </a:pPr>
            <a:r>
              <a:rPr lang="en-US" altLang="zh-CN" sz="2400" dirty="0">
                <a:latin typeface="Calibri"/>
              </a:rPr>
              <a:t> </a:t>
            </a:r>
            <a:r>
              <a:rPr lang="en-US" altLang="zh-CN" sz="2400" dirty="0" smtClean="0">
                <a:latin typeface="Calibri"/>
              </a:rPr>
              <a:t>                                                                                </a:t>
            </a:r>
            <a:r>
              <a:rPr lang="en-US" altLang="zh-CN" sz="2400" b="1" dirty="0" smtClean="0">
                <a:latin typeface="Calibri"/>
              </a:rPr>
              <a:t>②</a:t>
            </a:r>
            <a:r>
              <a:rPr lang="en-US" altLang="zh-CN" sz="2400" b="1" dirty="0" smtClean="0"/>
              <a:t>  </a:t>
            </a:r>
            <a:r>
              <a:rPr lang="zh-CN" altLang="en-US" sz="2400" b="1" dirty="0" smtClean="0"/>
              <a:t>与秦川构造惟妙惟肖</a:t>
            </a:r>
            <a:r>
              <a:rPr lang="en-US" altLang="zh-CN" sz="2400" b="1" dirty="0" smtClean="0"/>
              <a:t>      </a:t>
            </a:r>
          </a:p>
          <a:p>
            <a:pPr marL="0" indent="0">
              <a:buNone/>
            </a:pPr>
            <a:r>
              <a:rPr lang="zh-CN" altLang="en-US" sz="2400" dirty="0" smtClean="0"/>
              <a:t>        秦腔         </a:t>
            </a:r>
            <a:r>
              <a:rPr lang="zh-CN" altLang="en-US" sz="2400" b="1" dirty="0" smtClean="0"/>
              <a:t>高亢激昂，朴实粗犷               ③与秦人一样朴实粗犷</a:t>
            </a:r>
            <a:endParaRPr lang="en-US" altLang="zh-CN" sz="2400" b="1" dirty="0" smtClean="0"/>
          </a:p>
          <a:p>
            <a:pPr marL="0" indent="0">
              <a:buNone/>
            </a:pPr>
            <a:r>
              <a:rPr lang="en-US" altLang="zh-CN" sz="2400" dirty="0" smtClean="0"/>
              <a:t>                                                                                 </a:t>
            </a:r>
            <a:r>
              <a:rPr lang="en-US" altLang="zh-CN" sz="2400" b="1" dirty="0" smtClean="0">
                <a:latin typeface="Calibri"/>
              </a:rPr>
              <a:t>④</a:t>
            </a:r>
            <a:r>
              <a:rPr lang="zh-CN" altLang="en-US" sz="2400" b="1" dirty="0" smtClean="0">
                <a:latin typeface="Calibri"/>
              </a:rPr>
              <a:t>承载着秦人喜怒哀乐</a:t>
            </a:r>
            <a:endParaRPr lang="en-US" altLang="zh-CN" sz="2400" b="1" dirty="0" smtClean="0">
              <a:latin typeface="Calibri"/>
            </a:endParaRPr>
          </a:p>
          <a:p>
            <a:pPr marL="0" indent="0">
              <a:buNone/>
            </a:pPr>
            <a:r>
              <a:rPr lang="en-US" altLang="zh-CN" sz="2400" dirty="0">
                <a:latin typeface="Calibri"/>
              </a:rPr>
              <a:t> </a:t>
            </a:r>
            <a:r>
              <a:rPr lang="en-US" altLang="zh-CN" sz="2400" dirty="0" smtClean="0">
                <a:latin typeface="Calibri"/>
              </a:rPr>
              <a:t>                                                                                </a:t>
            </a:r>
            <a:r>
              <a:rPr lang="en-US" altLang="zh-CN" sz="2400" b="1" dirty="0" smtClean="0">
                <a:latin typeface="Calibri"/>
              </a:rPr>
              <a:t>⑤</a:t>
            </a:r>
            <a:r>
              <a:rPr lang="zh-CN" altLang="en-US" sz="2400" b="1" dirty="0" smtClean="0">
                <a:latin typeface="Calibri"/>
              </a:rPr>
              <a:t>三千万老陕无限痴迷</a:t>
            </a:r>
            <a:endParaRPr lang="en-US" altLang="zh-CN" sz="2400" b="1" dirty="0" smtClean="0"/>
          </a:p>
          <a:p>
            <a:endParaRPr lang="en-US" altLang="zh-CN" dirty="0"/>
          </a:p>
          <a:p>
            <a:pPr marL="0" indent="0">
              <a:buNone/>
            </a:pPr>
            <a:r>
              <a:rPr lang="zh-CN" altLang="en-US" sz="2400" b="1" dirty="0" smtClean="0"/>
              <a:t>秦人</a:t>
            </a:r>
            <a:r>
              <a:rPr lang="zh-CN" altLang="en-US" sz="2400" dirty="0" smtClean="0"/>
              <a:t>                  </a:t>
            </a:r>
            <a:r>
              <a:rPr lang="zh-CN" altLang="en-US" sz="2400" b="1" dirty="0" smtClean="0"/>
              <a:t>二楞粗犷，朴实豪放</a:t>
            </a:r>
            <a:endParaRPr lang="en-US" altLang="zh-CN" sz="2400" b="1" dirty="0" smtClean="0"/>
          </a:p>
        </p:txBody>
      </p:sp>
      <p:cxnSp>
        <p:nvCxnSpPr>
          <p:cNvPr id="7" name="直接连接符 6"/>
          <p:cNvCxnSpPr/>
          <p:nvPr/>
        </p:nvCxnSpPr>
        <p:spPr>
          <a:xfrm>
            <a:off x="755576" y="2132856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23528" y="2132856"/>
            <a:ext cx="0" cy="3456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23528" y="2132856"/>
            <a:ext cx="1584176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323528" y="3861048"/>
            <a:ext cx="1584176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539552" y="3645024"/>
            <a:ext cx="100811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665566" y="3676382"/>
            <a:ext cx="9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秦腔</a:t>
            </a:r>
            <a:endParaRPr lang="zh-CN" altLang="en-US" b="1" dirty="0"/>
          </a:p>
        </p:txBody>
      </p:sp>
      <p:cxnSp>
        <p:nvCxnSpPr>
          <p:cNvPr id="20" name="直接连接符 19"/>
          <p:cNvCxnSpPr/>
          <p:nvPr/>
        </p:nvCxnSpPr>
        <p:spPr>
          <a:xfrm>
            <a:off x="665566" y="5733256"/>
            <a:ext cx="12421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4644008" y="2996952"/>
            <a:ext cx="1008112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V="1">
            <a:off x="4644008" y="3429000"/>
            <a:ext cx="100811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4644008" y="3861048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4644008" y="3861048"/>
            <a:ext cx="100811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4644008" y="3861048"/>
            <a:ext cx="1008112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71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6" cy="6857997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pPr marL="0" indent="0">
              <a:buNone/>
            </a:pPr>
            <a:r>
              <a:rPr lang="en-US" altLang="zh-CN" dirty="0" smtClean="0"/>
              <a:t>                          </a:t>
            </a:r>
          </a:p>
        </p:txBody>
      </p:sp>
      <p:sp>
        <p:nvSpPr>
          <p:cNvPr id="4" name="矩形 3"/>
          <p:cNvSpPr/>
          <p:nvPr/>
        </p:nvSpPr>
        <p:spPr>
          <a:xfrm>
            <a:off x="1968569" y="2541119"/>
            <a:ext cx="471795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谢谢观赏</a:t>
            </a:r>
            <a:endParaRPr lang="zh-CN" altLang="en-US" sz="8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085183"/>
            <a:ext cx="1344385" cy="177281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763576"/>
            <a:ext cx="1617418" cy="197045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2"/>
            <a:ext cx="9143999" cy="119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67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676</Words>
  <Application>Microsoft Office PowerPoint</Application>
  <PresentationFormat>全屏显示(4:3)</PresentationFormat>
  <Paragraphs>127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主题​​</vt:lpstr>
      <vt:lpstr>教育技术课件</vt:lpstr>
      <vt:lpstr>PowerPoint 演示文稿</vt:lpstr>
      <vt:lpstr>PowerPoint 演示文稿</vt:lpstr>
      <vt:lpstr>PowerPoint 演示文稿</vt:lpstr>
      <vt:lpstr>PowerPoint 演示文稿</vt:lpstr>
      <vt:lpstr>五.教学过程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http://www.deepbbs.org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教育技术课件</dc:title>
  <dc:creator>深度联盟http://www.deepbbs.org</dc:creator>
  <cp:lastModifiedBy>深度联盟http://www.deepbbs.org</cp:lastModifiedBy>
  <cp:revision>26</cp:revision>
  <dcterms:created xsi:type="dcterms:W3CDTF">2015-11-03T12:46:30Z</dcterms:created>
  <dcterms:modified xsi:type="dcterms:W3CDTF">2015-11-10T13:17:03Z</dcterms:modified>
</cp:coreProperties>
</file>