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2.xml" ContentType="application/vnd.openxmlformats-officedocument.them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2"/>
  </p:sldMasterIdLst>
  <p:notesMasterIdLst>
    <p:notesMasterId r:id="rId15"/>
  </p:notes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126" y="-90"/>
      </p:cViewPr>
      <p:guideLst>
        <p:guide orient="horz" pos="2159"/>
        <p:guide pos="39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7377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/>
              <a:t>1.</a:t>
            </a:r>
            <a:r>
              <a:rPr lang="zh-CN" altLang="en-US"/>
              <a:t>作为音乐教师，除了专业知识扎实外，还应该具备教师的基本素养和能力</a:t>
            </a:r>
          </a:p>
          <a:p>
            <a:r>
              <a:rPr lang="zh-CN" altLang="en-US"/>
              <a:t>语言表达和板书</a:t>
            </a:r>
          </a:p>
          <a:p>
            <a:r>
              <a:rPr lang="en-US" altLang="zh-CN"/>
              <a:t>2.</a:t>
            </a:r>
            <a:r>
              <a:rPr lang="zh-CN" altLang="en-US"/>
              <a:t>要会做</a:t>
            </a:r>
            <a:r>
              <a:rPr lang="en-US" altLang="zh-CN"/>
              <a:t>ppt</a:t>
            </a:r>
            <a:r>
              <a:rPr lang="zh-CN" altLang="en-US"/>
              <a:t>，同时要求会录音、处理声音，会拍照，处理图片，会拍视频，处理视频。</a:t>
            </a:r>
          </a:p>
          <a:p>
            <a:r>
              <a:rPr lang="en-US" altLang="zh-CN"/>
              <a:t>3.</a:t>
            </a:r>
            <a:r>
              <a:rPr lang="zh-CN" altLang="en-US"/>
              <a:t>制作教学素材和教学课程，如拍摄教学片，微课视频</a:t>
            </a:r>
          </a:p>
          <a:p>
            <a:r>
              <a:rPr lang="en-US" altLang="zh-CN"/>
              <a:t>4.</a:t>
            </a:r>
            <a:r>
              <a:rPr lang="zh-CN" altLang="en-US"/>
              <a:t>更高要求，活跃课堂气氛，课后引发学生兴趣。制作微信课程、如</a:t>
            </a:r>
            <a:r>
              <a:rPr lang="en-US" altLang="zh-CN"/>
              <a:t>“</a:t>
            </a:r>
            <a:r>
              <a:rPr lang="zh-CN" altLang="en-US"/>
              <a:t>蝌蚪课</a:t>
            </a:r>
            <a:r>
              <a:rPr lang="en-US" altLang="zh-CN"/>
              <a:t>”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请同学们浏览文件包内的课件。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信息技术下，老师的作业可以发布到网络上，手机短信上。</a:t>
            </a:r>
          </a:p>
          <a:p>
            <a:r>
              <a:rPr lang="zh-CN" altLang="en-US"/>
              <a:t>板书可以用</a:t>
            </a:r>
            <a:r>
              <a:rPr lang="en-US" altLang="zh-CN"/>
              <a:t>PPT</a:t>
            </a:r>
            <a:r>
              <a:rPr lang="zh-CN" altLang="en-US"/>
              <a:t>代替</a:t>
            </a:r>
          </a:p>
          <a:p>
            <a:r>
              <a:rPr lang="zh-CN" altLang="en-US"/>
              <a:t>危险的实验可以用模拟实验室替代</a:t>
            </a:r>
          </a:p>
          <a:p>
            <a:r>
              <a:rPr lang="zh-CN" altLang="en-US"/>
              <a:t>练习可以在网络上进行</a:t>
            </a:r>
          </a:p>
          <a:p>
            <a:r>
              <a:rPr lang="zh-CN" altLang="en-US"/>
              <a:t>二维码扫码可以传递信息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学习过程是学习者利用信息和环境获取知识和技能的认知过程。</a:t>
            </a:r>
          </a:p>
          <a:p>
            <a:r>
              <a:rPr lang="zh-CN" altLang="en-US"/>
              <a:t>学习资源是学习过程中所用利用的各种信息和环境条件。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/>
              <a:t>2</a:t>
            </a:r>
            <a:r>
              <a:rPr lang="zh-CN" altLang="en-US"/>
              <a:t>，并非所有的教学资源都能够促进教学，如何设计和组织教学过程，需要综合而系统的考虑。</a:t>
            </a:r>
          </a:p>
          <a:p>
            <a:r>
              <a:rPr lang="zh-CN" altLang="en-US"/>
              <a:t>如：电视教学片以生动有趣，内容丰富和教学信息量巨大见长，但如果一直观看教学片，重点和难点都不到强调，学生没有练习的机会，教学进度不参考学生的接受速度，师生没有互动，教学效果依然不好。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目前教育技术所处的阶段是，利用现代信息技术开发教育资源，优化教育过程。</a:t>
            </a: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4"/>
          <p:cNvGrpSpPr/>
          <p:nvPr>
            <p:custDataLst>
              <p:tags r:id="rId1"/>
            </p:custDataLst>
          </p:nvPr>
        </p:nvGrpSpPr>
        <p:grpSpPr bwMode="auto">
          <a:xfrm rot="10800000">
            <a:off x="-13881" y="-27384"/>
            <a:ext cx="4669721" cy="3400797"/>
            <a:chOff x="0" y="0"/>
            <a:chExt cx="5942" cy="4337"/>
          </a:xfrm>
        </p:grpSpPr>
        <p:sp>
          <p:nvSpPr>
            <p:cNvPr id="12" name="AutoShape 5" descr="#wm#_43_31_*Z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3" name="AutoShape 6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4" name="AutoShape 7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8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9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10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  <p:sp>
        <p:nvSpPr>
          <p:cNvPr id="18" name="直角三角形 17"/>
          <p:cNvSpPr/>
          <p:nvPr/>
        </p:nvSpPr>
        <p:spPr bwMode="auto">
          <a:xfrm rot="10800000">
            <a:off x="10665800" y="2761061"/>
            <a:ext cx="1514367" cy="1561082"/>
          </a:xfrm>
          <a:prstGeom prst="rt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9" name="等腰三角形 18"/>
          <p:cNvSpPr/>
          <p:nvPr/>
        </p:nvSpPr>
        <p:spPr bwMode="auto">
          <a:xfrm rot="5400000">
            <a:off x="10482162" y="3862887"/>
            <a:ext cx="2203655" cy="1101829"/>
          </a:xfrm>
          <a:prstGeom prst="triangle">
            <a:avLst/>
          </a:prstGeom>
          <a:solidFill>
            <a:srgbClr val="8EE5C7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" name="等腰三角形 19"/>
          <p:cNvSpPr/>
          <p:nvPr/>
        </p:nvSpPr>
        <p:spPr bwMode="auto">
          <a:xfrm>
            <a:off x="9931248" y="5699270"/>
            <a:ext cx="2203656" cy="1158730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流程图: 合并 20"/>
          <p:cNvSpPr/>
          <p:nvPr/>
        </p:nvSpPr>
        <p:spPr bwMode="auto">
          <a:xfrm>
            <a:off x="8737600" y="5699270"/>
            <a:ext cx="2111838" cy="1066373"/>
          </a:xfrm>
          <a:prstGeom prst="flowChartMerge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2" name="流程图: 摘录 21"/>
          <p:cNvSpPr/>
          <p:nvPr/>
        </p:nvSpPr>
        <p:spPr bwMode="auto">
          <a:xfrm rot="16200000">
            <a:off x="10568432" y="5153901"/>
            <a:ext cx="2168203" cy="1055275"/>
          </a:xfrm>
          <a:prstGeom prst="flowChartExtract">
            <a:avLst/>
          </a:prstGeom>
          <a:solidFill>
            <a:srgbClr val="94DE9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hasCustomPrompt="1"/>
          </p:nvPr>
        </p:nvSpPr>
        <p:spPr>
          <a:xfrm>
            <a:off x="1583268" y="2852738"/>
            <a:ext cx="8879417" cy="792162"/>
          </a:xfrm>
        </p:spPr>
        <p:txBody>
          <a:bodyPr/>
          <a:lstStyle>
            <a:lvl1pPr algn="ctr">
              <a:defRPr sz="4400"/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编辑标题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1583268" y="3644901"/>
            <a:ext cx="8879417" cy="618441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rgbClr val="7BC489"/>
                </a:solidFill>
              </a:defRPr>
            </a:lvl1pPr>
          </a:lstStyle>
          <a:p>
            <a:pPr lvl="0"/>
            <a:r>
              <a:rPr lang="zh-CN" altLang="zh-CN" noProof="0" dirty="0" smtClean="0">
                <a:sym typeface="Arial" panose="020B0604020202020204" pitchFamily="34" charset="0"/>
              </a:rPr>
              <a:t>编辑副标题</a:t>
            </a: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1269999"/>
            <a:ext cx="9984532" cy="723600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2000" y="2277304"/>
            <a:ext cx="10368000" cy="3888000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400"/>
            </a:lvl1pPr>
            <a:lvl2pPr marL="742950" indent="-285750">
              <a:buFont typeface="Arial" panose="020B0604020202020204" pitchFamily="34" charset="0"/>
              <a:buChar char="•"/>
              <a:defRPr sz="2000"/>
            </a:lvl2pPr>
            <a:lvl3pPr marL="1200150" indent="-285750">
              <a:buFont typeface="Arial" panose="020B0604020202020204" pitchFamily="34" charset="0"/>
              <a:buChar char="•"/>
              <a:defRPr sz="1800"/>
            </a:lvl3pPr>
            <a:lvl4pPr marL="1657350" indent="-285750">
              <a:buFont typeface="Arial" panose="020B0604020202020204" pitchFamily="34" charset="0"/>
              <a:buChar char="•"/>
              <a:defRPr sz="1800"/>
            </a:lvl4pPr>
            <a:lvl5pPr marL="2114550" indent="-28575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112602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72345" y="2599505"/>
            <a:ext cx="4307349" cy="3236400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1pPr>
            <a:lvl2pPr marL="800100" indent="-34290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2pPr>
            <a:lvl3pPr marL="12001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3pPr>
            <a:lvl4pPr marL="16573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4pPr>
            <a:lvl5pPr marL="2114550" indent="-285750"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+mn-ea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grpSp>
        <p:nvGrpSpPr>
          <p:cNvPr id="9" name="Group 3" descr="#wm#_43_21_*Z"/>
          <p:cNvGrpSpPr/>
          <p:nvPr/>
        </p:nvGrpSpPr>
        <p:grpSpPr bwMode="auto">
          <a:xfrm>
            <a:off x="1200153" y="977901"/>
            <a:ext cx="1655488" cy="1152525"/>
            <a:chOff x="0" y="0"/>
            <a:chExt cx="2436" cy="1814"/>
          </a:xfrm>
        </p:grpSpPr>
        <p:sp>
          <p:nvSpPr>
            <p:cNvPr id="10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</a:p>
          </p:txBody>
        </p:sp>
        <p:sp>
          <p:nvSpPr>
            <p:cNvPr id="11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1631504" y="1196752"/>
            <a:ext cx="10081683" cy="720725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908720"/>
            <a:ext cx="10060451" cy="781968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83265" y="2636912"/>
            <a:ext cx="8880000" cy="1004512"/>
          </a:xfrm>
        </p:spPr>
        <p:txBody>
          <a:bodyPr>
            <a:normAutofit/>
          </a:bodyPr>
          <a:lstStyle>
            <a:lvl1pPr algn="ctr">
              <a:defRPr sz="44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3" name="Group 4"/>
          <p:cNvGrpSpPr/>
          <p:nvPr>
            <p:custDataLst>
              <p:tags r:id="rId1"/>
            </p:custDataLst>
          </p:nvPr>
        </p:nvGrpSpPr>
        <p:grpSpPr bwMode="auto">
          <a:xfrm>
            <a:off x="7546959" y="3429000"/>
            <a:ext cx="4669721" cy="3400797"/>
            <a:chOff x="0" y="0"/>
            <a:chExt cx="5942" cy="4337"/>
          </a:xfrm>
        </p:grpSpPr>
        <p:sp>
          <p:nvSpPr>
            <p:cNvPr id="14" name="AutoShape 5" descr="#wm#_43_31_*Z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16200000">
              <a:off x="3884" y="659"/>
              <a:ext cx="2718" cy="1359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5" name="AutoShape 6" descr="#wm#_43_31_*Z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rot="10800000">
              <a:off x="0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6" name="AutoShape 7" descr="#wm#_43_31_*Z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10800000">
              <a:off x="1564" y="1485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7" name="AutoShape 8" descr="#wm#_43_31_*Z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15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94DE9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8" name="AutoShape 9" descr="#wm#_43_31_*Z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166" y="1482"/>
              <a:ext cx="2718" cy="1360"/>
            </a:xfrm>
            <a:prstGeom prst="triangle">
              <a:avLst>
                <a:gd name="adj" fmla="val 50000"/>
              </a:avLst>
            </a:prstGeom>
            <a:solidFill>
              <a:srgbClr val="8EE5C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  <p:sp>
          <p:nvSpPr>
            <p:cNvPr id="19" name="AutoShape 10" descr="#wm#_43_31_*Z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 rot="10800000">
              <a:off x="3166" y="2977"/>
              <a:ext cx="2719" cy="1360"/>
            </a:xfrm>
            <a:prstGeom prst="triangle">
              <a:avLst>
                <a:gd name="adj" fmla="val 50000"/>
              </a:avLst>
            </a:prstGeom>
            <a:solidFill>
              <a:srgbClr val="EBF0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norm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760661" y="2662480"/>
            <a:ext cx="6038400" cy="328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56107" y="2673856"/>
            <a:ext cx="3844800" cy="331200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grpSp>
        <p:nvGrpSpPr>
          <p:cNvPr id="8" name="Group 3" descr="#wm#_43_21_*Z"/>
          <p:cNvGrpSpPr/>
          <p:nvPr/>
        </p:nvGrpSpPr>
        <p:grpSpPr bwMode="auto">
          <a:xfrm>
            <a:off x="1271464" y="977901"/>
            <a:ext cx="1702289" cy="1152525"/>
            <a:chOff x="0" y="0"/>
            <a:chExt cx="2436" cy="1814"/>
          </a:xfrm>
        </p:grpSpPr>
        <p:sp>
          <p:nvSpPr>
            <p:cNvPr id="9" name="Rectangle 4" descr="#wm#_43_21_*Z"/>
            <p:cNvSpPr>
              <a:spLocks noChangeArrowheads="1"/>
            </p:cNvSpPr>
            <p:nvPr/>
          </p:nvSpPr>
          <p:spPr bwMode="auto">
            <a:xfrm>
              <a:off x="0" y="0"/>
              <a:ext cx="1814" cy="1814"/>
            </a:xfrm>
            <a:prstGeom prst="rect">
              <a:avLst/>
            </a:prstGeom>
            <a:noFill/>
            <a:ln w="6350" cap="flat" cmpd="sng">
              <a:solidFill>
                <a:srgbClr val="0E965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r>
                <a:rPr lang="en-US" altLang="zh-CN" sz="4000">
                  <a:solidFill>
                    <a:srgbClr val="0E9651"/>
                  </a:solidFill>
                </a:rPr>
                <a:t> </a:t>
              </a:r>
            </a:p>
          </p:txBody>
        </p:sp>
        <p:sp>
          <p:nvSpPr>
            <p:cNvPr id="10" name="Rectangle 5" descr="#wm#_43_21_*Z"/>
            <p:cNvSpPr>
              <a:spLocks noChangeArrowheads="1"/>
            </p:cNvSpPr>
            <p:nvPr/>
          </p:nvSpPr>
          <p:spPr bwMode="auto">
            <a:xfrm>
              <a:off x="1304" y="340"/>
              <a:ext cx="1133" cy="1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0170" tIns="46990" rIns="90170" bIns="46990" anchor="ctr"/>
            <a:lstStyle/>
            <a:p>
              <a:endParaRPr lang="zh-CN" altLang="en-US" sz="2800">
                <a:solidFill>
                  <a:srgbClr val="0E9651"/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261269" y="1193232"/>
            <a:ext cx="8059200" cy="723600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044517" y="1270001"/>
            <a:ext cx="2743200" cy="5389563"/>
          </a:xfrm>
        </p:spPr>
        <p:txBody>
          <a:bodyPr vert="eaVert"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14917" y="1270001"/>
            <a:ext cx="8026400" cy="5389563"/>
          </a:xfr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554100"/>
            <a:ext cx="2844800" cy="259277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0" y="6554100"/>
            <a:ext cx="3860800" cy="259277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554100"/>
            <a:ext cx="2844800" cy="259277"/>
          </a:xfrm>
        </p:spPr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911424" y="1268760"/>
            <a:ext cx="10886876" cy="4719290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23486" y="1196107"/>
            <a:ext cx="8546214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1" y="2133602"/>
            <a:ext cx="10960100" cy="4035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>
                <a:sym typeface="Arial" panose="020B0604020202020204" pitchFamily="34" charset="0"/>
              </a:rPr>
              <a:t>单击此处编辑母版文本样式</a:t>
            </a:r>
          </a:p>
          <a:p>
            <a:pPr lvl="1"/>
            <a:r>
              <a:rPr lang="zh-CN" altLang="zh-CN" dirty="0" smtClean="0">
                <a:sym typeface="Arial" panose="020B0604020202020204" pitchFamily="34" charset="0"/>
              </a:rPr>
              <a:t>第二级</a:t>
            </a:r>
          </a:p>
          <a:p>
            <a:pPr lvl="2"/>
            <a:r>
              <a:rPr lang="zh-CN" altLang="zh-CN" dirty="0" smtClean="0">
                <a:sym typeface="Arial" panose="020B0604020202020204" pitchFamily="34" charset="0"/>
              </a:rPr>
              <a:t>第三级</a:t>
            </a:r>
          </a:p>
          <a:p>
            <a:pPr lvl="3"/>
            <a:r>
              <a:rPr lang="zh-CN" altLang="zh-CN" dirty="0" smtClean="0">
                <a:sym typeface="Arial" panose="020B0604020202020204" pitchFamily="34" charset="0"/>
              </a:rPr>
              <a:t>第四级</a:t>
            </a:r>
          </a:p>
          <a:p>
            <a:pPr lvl="4"/>
            <a:r>
              <a:rPr lang="zh-CN" altLang="zh-CN" dirty="0" smtClean="0">
                <a:sym typeface="Arial" panose="020B0604020202020204" pitchFamily="34" charset="0"/>
              </a:rP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81328"/>
            <a:ext cx="3860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81328"/>
            <a:ext cx="2844800" cy="404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42DC46DD-F88D-48BD-91A1-8675D8F8656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等腰三角形 4"/>
          <p:cNvSpPr/>
          <p:nvPr/>
        </p:nvSpPr>
        <p:spPr>
          <a:xfrm rot="5400000">
            <a:off x="-431800" y="483870"/>
            <a:ext cx="1725930" cy="864235"/>
          </a:xfrm>
          <a:prstGeom prst="triangle">
            <a:avLst>
              <a:gd name="adj" fmla="val 50000"/>
            </a:avLst>
          </a:prstGeom>
          <a:solidFill>
            <a:srgbClr val="94DE94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等腰三角形 5"/>
          <p:cNvSpPr/>
          <p:nvPr/>
        </p:nvSpPr>
        <p:spPr>
          <a:xfrm rot="10800000">
            <a:off x="10795" y="-127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8EE5C7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等腰三角形 6"/>
          <p:cNvSpPr/>
          <p:nvPr/>
        </p:nvSpPr>
        <p:spPr>
          <a:xfrm>
            <a:off x="961390" y="31750"/>
            <a:ext cx="1727200" cy="863600"/>
          </a:xfrm>
          <a:prstGeom prst="triangle">
            <a:avLst>
              <a:gd name="adj" fmla="val 50000"/>
            </a:avLst>
          </a:prstGeom>
          <a:solidFill>
            <a:srgbClr val="EBF092"/>
          </a:solidFill>
          <a:ln w="9525">
            <a:noFill/>
            <a:miter/>
          </a:ln>
        </p:spPr>
        <p:txBody>
          <a:bodyPr anchor="t"/>
          <a:lstStyle/>
          <a:p>
            <a:pPr lvl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rgbClr val="0E9651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0E9651"/>
          </a:solidFill>
          <a:latin typeface="Arial" panose="020B0604020202020204" pitchFamily="34" charset="0"/>
          <a:ea typeface="黑体" panose="02010609060101010101" pitchFamily="49" charset="-122"/>
          <a:sym typeface="Arial" panose="020B0604020202020204" pitchFamily="34" charset="0"/>
        </a:defRPr>
      </a:lvl9pPr>
    </p:titleStyle>
    <p:bodyStyle>
      <a:lvl1pPr marL="15875" indent="-15875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bg2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ctrTitle"/>
            <p:custDataLst>
              <p:tags r:id="rId2"/>
            </p:custDataLst>
          </p:nvPr>
        </p:nvSpPr>
        <p:spPr/>
        <p:txBody>
          <a:bodyPr vert="horz" wrap="square" lIns="90170" tIns="46990" rIns="90170" bIns="46990" numCol="1" anchor="ctr" anchorCtr="0" compatLnSpc="1">
            <a:normAutofit/>
          </a:bodyPr>
          <a:lstStyle/>
          <a:p>
            <a:r>
              <a:rPr lang="zh-CN" altLang="en-US" dirty="0" smtClean="0">
                <a:latin typeface="+mj-lt"/>
              </a:rPr>
              <a:t>现代教育技术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83055" y="4035425"/>
            <a:ext cx="8879205" cy="908685"/>
          </a:xfrm>
        </p:spPr>
        <p:txBody>
          <a:bodyPr vert="horz" wrap="square" lIns="90170" tIns="46990" rIns="90170" bIns="46990" numCol="1" anchor="t" anchorCtr="0" compatLnSpc="1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altLang="zh-CN" dirty="0" smtClean="0">
                <a:solidFill>
                  <a:srgbClr val="00B050"/>
                </a:solidFill>
                <a:latin typeface="+mn-lt"/>
              </a:rPr>
              <a:t>14</a:t>
            </a:r>
            <a:r>
              <a:rPr lang="zh-CN" altLang="en-US" dirty="0" smtClean="0">
                <a:solidFill>
                  <a:srgbClr val="00B050"/>
                </a:solidFill>
                <a:latin typeface="+mn-lt"/>
              </a:rPr>
              <a:t>音乐</a:t>
            </a:r>
            <a:r>
              <a:rPr lang="en-US" altLang="zh-CN" dirty="0" smtClean="0">
                <a:solidFill>
                  <a:srgbClr val="00B050"/>
                </a:solidFill>
                <a:latin typeface="+mn-lt"/>
              </a:rPr>
              <a:t>1</a:t>
            </a:r>
            <a:r>
              <a:rPr lang="zh-CN" altLang="en-US" dirty="0" smtClean="0">
                <a:solidFill>
                  <a:srgbClr val="00B050"/>
                </a:solidFill>
                <a:latin typeface="+mn-lt"/>
              </a:rPr>
              <a:t>班、</a:t>
            </a:r>
            <a:r>
              <a:rPr lang="en-US" altLang="zh-CN" dirty="0" smtClean="0">
                <a:solidFill>
                  <a:srgbClr val="00B050"/>
                </a:solidFill>
                <a:latin typeface="+mn-lt"/>
              </a:rPr>
              <a:t>14</a:t>
            </a:r>
            <a:r>
              <a:rPr lang="zh-CN" altLang="en-US" dirty="0" smtClean="0">
                <a:solidFill>
                  <a:srgbClr val="00B050"/>
                </a:solidFill>
                <a:latin typeface="+mn-lt"/>
              </a:rPr>
              <a:t>音乐</a:t>
            </a:r>
            <a:r>
              <a:rPr lang="en-US" altLang="zh-CN" dirty="0" smtClean="0">
                <a:solidFill>
                  <a:srgbClr val="00B050"/>
                </a:solidFill>
                <a:latin typeface="+mn-lt"/>
              </a:rPr>
              <a:t>2</a:t>
            </a:r>
            <a:r>
              <a:rPr lang="zh-CN" altLang="en-US" dirty="0" smtClean="0">
                <a:solidFill>
                  <a:srgbClr val="00B050"/>
                </a:solidFill>
                <a:latin typeface="+mn-lt"/>
              </a:rPr>
              <a:t>班</a:t>
            </a:r>
          </a:p>
          <a:p>
            <a:pPr>
              <a:lnSpc>
                <a:spcPct val="90000"/>
              </a:lnSpc>
            </a:pPr>
            <a:r>
              <a:rPr lang="zh-CN" altLang="en-US" dirty="0" smtClean="0">
                <a:solidFill>
                  <a:srgbClr val="00B050"/>
                </a:solidFill>
                <a:latin typeface="+mn-lt"/>
              </a:rPr>
              <a:t>徐菲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>
            <a:clrChange>
              <a:clrFrom>
                <a:srgbClr val="DDE1E3">
                  <a:alpha val="100000"/>
                </a:srgbClr>
              </a:clrFrom>
              <a:clrTo>
                <a:srgbClr val="DDE1E3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84455" y="2534920"/>
            <a:ext cx="6210300" cy="421132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5457" y="1259839"/>
            <a:ext cx="9984532" cy="723600"/>
          </a:xfrm>
        </p:spPr>
        <p:txBody>
          <a:bodyPr/>
          <a:lstStyle/>
          <a:p>
            <a:r>
              <a:rPr lang="zh-CN" altLang="en-US"/>
              <a:t>学习教育技术的意义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3615" y="2534920"/>
            <a:ext cx="6096635" cy="4211320"/>
          </a:xfrm>
          <a:prstGeom prst="rect">
            <a:avLst/>
          </a:prstGeom>
        </p:spPr>
      </p:pic>
      <p:pic>
        <p:nvPicPr>
          <p:cNvPr id="6" name="图片 5" descr="mmexport14877443741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06660" y="4896485"/>
            <a:ext cx="1965960" cy="1965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教育技术的基本概念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2800">
                <a:solidFill>
                  <a:srgbClr val="FF0000"/>
                </a:solidFill>
              </a:rPr>
              <a:t>教育中的技术</a:t>
            </a:r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sz="2800">
                <a:solidFill>
                  <a:srgbClr val="FF0000"/>
                </a:solidFill>
              </a:rPr>
              <a:t>教育的技术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你所知道的教育中的技术有哪些？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11860" y="2277110"/>
            <a:ext cx="3866515" cy="3888105"/>
          </a:xfrm>
          <a:ln w="38100">
            <a:solidFill>
              <a:srgbClr val="00B050"/>
            </a:solidFill>
            <a:prstDash val="dash"/>
          </a:ln>
        </p:spPr>
        <p:txBody>
          <a:bodyPr>
            <a:normAutofit lnSpcReduction="10000"/>
          </a:bodyPr>
          <a:lstStyle/>
          <a:p>
            <a:r>
              <a:rPr lang="zh-CN" altLang="en-US"/>
              <a:t>黑板、粉笔</a:t>
            </a:r>
          </a:p>
          <a:p>
            <a:r>
              <a:rPr lang="zh-CN" altLang="en-US">
                <a:sym typeface="+mn-ea"/>
              </a:rPr>
              <a:t>投影仪、扩音器</a:t>
            </a:r>
          </a:p>
          <a:p>
            <a:r>
              <a:rPr lang="zh-CN" altLang="en-US"/>
              <a:t>录音机、复读机</a:t>
            </a:r>
          </a:p>
          <a:p>
            <a:r>
              <a:rPr lang="zh-CN" altLang="en-US"/>
              <a:t>点读笔、学习机</a:t>
            </a:r>
          </a:p>
          <a:p>
            <a:r>
              <a:rPr lang="zh-CN" altLang="en-US"/>
              <a:t>电视、电影</a:t>
            </a:r>
          </a:p>
          <a:p>
            <a:r>
              <a:rPr lang="en-US" altLang="zh-CN"/>
              <a:t>IPA</a:t>
            </a:r>
            <a:r>
              <a:rPr lang="zh-CN" altLang="en-US"/>
              <a:t>、手机、移动智能终端</a:t>
            </a:r>
          </a:p>
          <a:p>
            <a:r>
              <a:rPr lang="en-US" altLang="zh-CN"/>
              <a:t>……</a:t>
            </a:r>
          </a:p>
          <a:p>
            <a:endParaRPr lang="zh-CN" altLang="en-US"/>
          </a:p>
          <a:p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7190740" y="2205990"/>
            <a:ext cx="3866515" cy="3888105"/>
          </a:xfrm>
          <a:prstGeom prst="rect">
            <a:avLst/>
          </a:prstGeom>
          <a:noFill/>
          <a:ln w="38100">
            <a:solidFill>
              <a:srgbClr val="00B050"/>
            </a:solidFill>
            <a:prstDash val="dash"/>
          </a:ln>
        </p:spPr>
        <p:txBody>
          <a:bodyPr vert="horz" wrap="square" lIns="91440" tIns="45720" rIns="91440" bIns="45720" numCol="1" rtlCol="0" anchor="t" anchorCtr="0" compatLnSpc="1">
            <a:normAutofit lnSpcReduction="10000"/>
          </a:bodyPr>
          <a:lstStyle>
            <a:lvl1pPr marL="2857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1pPr>
            <a:lvl2pPr marL="7429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2pPr>
            <a:lvl3pPr marL="12001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3pPr>
            <a:lvl4pPr marL="16573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4pPr>
            <a:lvl5pPr marL="2114550" indent="-285750" algn="l" rtl="0"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ea"/>
                <a:ea typeface="+mn-ea"/>
                <a:cs typeface="+mn-cs"/>
                <a:sym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>
                <a:sym typeface="+mn-ea"/>
              </a:rPr>
              <a:t>板书设计</a:t>
            </a:r>
          </a:p>
          <a:p>
            <a:pPr lvl="0" algn="l"/>
            <a:r>
              <a:rPr lang="zh-CN" altLang="en-US">
                <a:sym typeface="+mn-ea"/>
              </a:rPr>
              <a:t>图片素材收集、处理</a:t>
            </a:r>
          </a:p>
          <a:p>
            <a:pPr lvl="0" algn="l"/>
            <a:r>
              <a:rPr lang="zh-CN" altLang="en-US">
                <a:sym typeface="+mn-ea"/>
              </a:rPr>
              <a:t>声音素材收集、处理</a:t>
            </a:r>
          </a:p>
          <a:p>
            <a:pPr lvl="0" algn="l"/>
            <a:r>
              <a:rPr lang="zh-CN" altLang="en-US">
                <a:sym typeface="+mn-ea"/>
              </a:rPr>
              <a:t>点读笔教材规划</a:t>
            </a:r>
          </a:p>
          <a:p>
            <a:pPr lvl="0" algn="l"/>
            <a:r>
              <a:rPr lang="zh-CN" altLang="en-US">
                <a:sym typeface="+mn-ea"/>
              </a:rPr>
              <a:t>学习机课程策划开发</a:t>
            </a:r>
          </a:p>
          <a:p>
            <a:pPr lvl="0" algn="l"/>
            <a:r>
              <a:rPr lang="zh-CN" altLang="en-US">
                <a:sym typeface="+mn-ea"/>
              </a:rPr>
              <a:t>网络课程</a:t>
            </a:r>
          </a:p>
          <a:p>
            <a:pPr lvl="0" algn="l"/>
            <a:r>
              <a:rPr lang="zh-CN" altLang="en-US">
                <a:sym typeface="+mn-ea"/>
              </a:rPr>
              <a:t>网络学习资源</a:t>
            </a:r>
          </a:p>
          <a:p>
            <a:pPr lvl="0" algn="l"/>
            <a:r>
              <a:rPr lang="en-US" altLang="zh-CN">
                <a:sym typeface="+mn-ea"/>
              </a:rPr>
              <a:t>……</a:t>
            </a:r>
          </a:p>
          <a:p>
            <a:pPr lvl="0" algn="l"/>
            <a:endParaRPr lang="zh-CN" altLang="en-US">
              <a:sym typeface="+mn-ea"/>
            </a:endParaRPr>
          </a:p>
          <a:p>
            <a:pPr lvl="0" algn="l"/>
            <a:endParaRPr lang="zh-CN" altLang="en-US">
              <a:sym typeface="+mn-ea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5082540" y="3509645"/>
            <a:ext cx="1803400" cy="1281430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504190" tIns="179705" rIns="21590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内容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教育本身也有技术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课程教学设计</a:t>
            </a:r>
          </a:p>
          <a:p>
            <a:r>
              <a:rPr lang="zh-CN" altLang="en-US" dirty="0"/>
              <a:t>写教案</a:t>
            </a:r>
          </a:p>
          <a:p>
            <a:r>
              <a:rPr lang="zh-CN" altLang="en-US" dirty="0"/>
              <a:t>课堂组织</a:t>
            </a:r>
          </a:p>
          <a:p>
            <a:r>
              <a:rPr lang="zh-CN" altLang="en-US" dirty="0"/>
              <a:t>学生管理</a:t>
            </a:r>
          </a:p>
          <a:p>
            <a:r>
              <a:rPr lang="en-US" altLang="zh-CN" dirty="0"/>
              <a:t>……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2793365" y="4765040"/>
            <a:ext cx="1482725" cy="8128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软技术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5740400" y="4765040"/>
            <a:ext cx="2073275" cy="8128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物化技术</a:t>
            </a:r>
          </a:p>
        </p:txBody>
      </p:sp>
      <p:sp>
        <p:nvSpPr>
          <p:cNvPr id="6" name="圆角矩形 5"/>
          <p:cNvSpPr/>
          <p:nvPr/>
        </p:nvSpPr>
        <p:spPr>
          <a:xfrm>
            <a:off x="9277985" y="4765040"/>
            <a:ext cx="2073275" cy="8128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zh-CN" sz="3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rPr>
              <a:t>教育技术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583430" y="4994910"/>
            <a:ext cx="65341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+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219440" y="5010150"/>
            <a:ext cx="65341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/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  <p:bldP spid="6" grpId="0" animBg="1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几个例子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课件</a:t>
            </a:r>
            <a:endParaRPr lang="en-US" altLang="zh-CN" dirty="0" smtClean="0"/>
          </a:p>
          <a:p>
            <a:r>
              <a:rPr lang="en-US" altLang="zh-CN" sz="1600" dirty="0" smtClean="0">
                <a:solidFill>
                  <a:srgbClr val="FF0000"/>
                </a:solidFill>
              </a:rPr>
              <a:t>(1.</a:t>
            </a:r>
            <a:r>
              <a:rPr lang="zh-CN" altLang="en-US" sz="1600" dirty="0" smtClean="0">
                <a:solidFill>
                  <a:srgbClr val="FF0000"/>
                </a:solidFill>
              </a:rPr>
              <a:t>思考</a:t>
            </a:r>
            <a:r>
              <a:rPr lang="zh-CN" altLang="en-US" sz="1600" dirty="0">
                <a:solidFill>
                  <a:srgbClr val="FF0000"/>
                </a:solidFill>
              </a:rPr>
              <a:t>好课件的</a:t>
            </a:r>
            <a:r>
              <a:rPr lang="zh-CN" altLang="en-US" sz="1600" dirty="0" smtClean="0">
                <a:solidFill>
                  <a:srgbClr val="FF0000"/>
                </a:solidFill>
              </a:rPr>
              <a:t>标准，并在文件包里选取你最喜欢的三个课件如果</a:t>
            </a:r>
            <a:r>
              <a:rPr lang="zh-CN" altLang="en-US" sz="1600" dirty="0">
                <a:solidFill>
                  <a:srgbClr val="FF0000"/>
                </a:solidFill>
              </a:rPr>
              <a:t>是你</a:t>
            </a:r>
            <a:r>
              <a:rPr lang="zh-CN" altLang="en-US" sz="1600" dirty="0" smtClean="0">
                <a:solidFill>
                  <a:srgbClr val="FF0000"/>
                </a:solidFill>
              </a:rPr>
              <a:t>，</a:t>
            </a:r>
            <a:r>
              <a:rPr lang="en-US" altLang="zh-CN" sz="1600" dirty="0" smtClean="0">
                <a:solidFill>
                  <a:srgbClr val="FF0000"/>
                </a:solidFill>
              </a:rPr>
              <a:t>2.</a:t>
            </a:r>
            <a:r>
              <a:rPr lang="zh-CN" altLang="en-US" sz="1600" dirty="0" smtClean="0">
                <a:solidFill>
                  <a:srgbClr val="FF0000"/>
                </a:solidFill>
              </a:rPr>
              <a:t>你</a:t>
            </a:r>
            <a:r>
              <a:rPr lang="zh-CN" altLang="en-US" sz="1600" dirty="0">
                <a:solidFill>
                  <a:srgbClr val="FF0000"/>
                </a:solidFill>
              </a:rPr>
              <a:t>愿意将课件做成什么样子？</a:t>
            </a:r>
            <a:r>
              <a:rPr lang="zh-CN" altLang="en-US" sz="1600" dirty="0" smtClean="0">
                <a:solidFill>
                  <a:srgbClr val="FF0000"/>
                </a:solidFill>
              </a:rPr>
              <a:t>）</a:t>
            </a:r>
            <a:endParaRPr lang="en-US" altLang="zh-CN" sz="1600" dirty="0" smtClean="0">
              <a:solidFill>
                <a:srgbClr val="FF0000"/>
              </a:solidFill>
            </a:endParaRPr>
          </a:p>
          <a:p>
            <a:r>
              <a:rPr lang="zh-CN" altLang="en-US" dirty="0" smtClean="0"/>
              <a:t>慕课</a:t>
            </a:r>
            <a:endParaRPr lang="en-US" altLang="zh-CN" dirty="0" smtClean="0"/>
          </a:p>
          <a:p>
            <a:r>
              <a:rPr lang="zh-CN" altLang="en-US" sz="1600" dirty="0">
                <a:solidFill>
                  <a:srgbClr val="FF0000"/>
                </a:solidFill>
              </a:rPr>
              <a:t>（在教育技术人论坛里选学一门慕课，并坚持下来）</a:t>
            </a:r>
          </a:p>
          <a:p>
            <a:r>
              <a:rPr lang="zh-CN" altLang="en-US" dirty="0" smtClean="0"/>
              <a:t>公开课</a:t>
            </a:r>
            <a:endParaRPr lang="en-US" altLang="zh-CN" dirty="0" smtClean="0"/>
          </a:p>
          <a:p>
            <a:r>
              <a:rPr lang="en-US" altLang="zh-CN" sz="1600" dirty="0">
                <a:solidFill>
                  <a:srgbClr val="FF0000"/>
                </a:solidFill>
              </a:rPr>
              <a:t>(</a:t>
            </a:r>
            <a:r>
              <a:rPr lang="zh-CN" altLang="en-US" sz="1600" dirty="0">
                <a:solidFill>
                  <a:srgbClr val="FF0000"/>
                </a:solidFill>
              </a:rPr>
              <a:t>浏览一些你感兴趣的公开课，并记录下来，长期关注</a:t>
            </a:r>
            <a:r>
              <a:rPr lang="en-US" altLang="zh-CN" sz="1600" dirty="0" smtClean="0">
                <a:solidFill>
                  <a:srgbClr val="FF0000"/>
                </a:solidFill>
              </a:rPr>
              <a:t>)</a:t>
            </a:r>
            <a:endParaRPr lang="en-US" altLang="zh-CN" dirty="0"/>
          </a:p>
          <a:p>
            <a:r>
              <a:rPr lang="zh-CN" altLang="en-US" dirty="0"/>
              <a:t>微信订阅</a:t>
            </a:r>
            <a:r>
              <a:rPr lang="zh-CN" altLang="en-US" dirty="0" smtClean="0"/>
              <a:t>号</a:t>
            </a:r>
            <a:endParaRPr lang="en-US" altLang="zh-CN" dirty="0" smtClean="0"/>
          </a:p>
          <a:p>
            <a:r>
              <a:rPr lang="zh-CN" altLang="en-US" sz="1600" dirty="0">
                <a:solidFill>
                  <a:srgbClr val="FF0000"/>
                </a:solidFill>
              </a:rPr>
              <a:t>（</a:t>
            </a:r>
            <a:r>
              <a:rPr lang="zh-CN" altLang="en-US" sz="1600" dirty="0" smtClean="0">
                <a:solidFill>
                  <a:srgbClr val="FF0000"/>
                </a:solidFill>
              </a:rPr>
              <a:t>选一些跟</a:t>
            </a:r>
            <a:r>
              <a:rPr lang="zh-CN" altLang="en-US" sz="1600" dirty="0">
                <a:solidFill>
                  <a:srgbClr val="FF0000"/>
                </a:solidFill>
              </a:rPr>
              <a:t>个人</a:t>
            </a:r>
            <a:r>
              <a:rPr lang="zh-CN" altLang="en-US" sz="1600" dirty="0" smtClean="0">
                <a:solidFill>
                  <a:srgbClr val="FF0000"/>
                </a:solidFill>
              </a:rPr>
              <a:t>兴趣和所</a:t>
            </a:r>
            <a:r>
              <a:rPr lang="zh-CN" altLang="en-US" sz="1600" dirty="0">
                <a:solidFill>
                  <a:srgbClr val="FF0000"/>
                </a:solidFill>
              </a:rPr>
              <a:t>学专业相关的订阅号，长期关注）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你能再举一些例子吗？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信息技术在教育中的应用</a:t>
            </a:r>
          </a:p>
          <a:p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05627" y="1229359"/>
            <a:ext cx="9984532" cy="723600"/>
          </a:xfrm>
        </p:spPr>
        <p:txBody>
          <a:bodyPr/>
          <a:lstStyle/>
          <a:p>
            <a:r>
              <a:rPr lang="zh-CN" altLang="en-US"/>
              <a:t>教育技术的定义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92505" y="2212975"/>
            <a:ext cx="10368280" cy="4336415"/>
          </a:xfrm>
        </p:spPr>
        <p:txBody>
          <a:bodyPr/>
          <a:lstStyle/>
          <a:p>
            <a:r>
              <a:rPr lang="zh-CN" altLang="en-US"/>
              <a:t>根据</a:t>
            </a:r>
            <a:r>
              <a:rPr lang="en-US" altLang="zh-CN"/>
              <a:t>1994</a:t>
            </a:r>
            <a:r>
              <a:rPr lang="zh-CN" altLang="en-US"/>
              <a:t>年的定义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111250" y="2907030"/>
            <a:ext cx="2052320" cy="2512060"/>
            <a:chOff x="3085" y="4578"/>
            <a:chExt cx="3232" cy="3956"/>
          </a:xfrm>
        </p:grpSpPr>
        <p:sp>
          <p:nvSpPr>
            <p:cNvPr id="4" name="圆角矩形 3"/>
            <p:cNvSpPr/>
            <p:nvPr/>
          </p:nvSpPr>
          <p:spPr>
            <a:xfrm>
              <a:off x="3085" y="4578"/>
              <a:ext cx="3232" cy="3957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552" y="5125"/>
              <a:ext cx="2203" cy="154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理论</a:t>
              </a:r>
            </a:p>
          </p:txBody>
        </p:sp>
        <p:sp>
          <p:nvSpPr>
            <p:cNvPr id="6" name="椭圆 5"/>
            <p:cNvSpPr/>
            <p:nvPr/>
          </p:nvSpPr>
          <p:spPr>
            <a:xfrm>
              <a:off x="3600" y="6306"/>
              <a:ext cx="2203" cy="154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实践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216525" y="2212975"/>
            <a:ext cx="1918970" cy="4095750"/>
            <a:chOff x="8215" y="3485"/>
            <a:chExt cx="3022" cy="6450"/>
          </a:xfrm>
        </p:grpSpPr>
        <p:sp>
          <p:nvSpPr>
            <p:cNvPr id="8" name="矩形 7"/>
            <p:cNvSpPr/>
            <p:nvPr/>
          </p:nvSpPr>
          <p:spPr>
            <a:xfrm>
              <a:off x="8215" y="3485"/>
              <a:ext cx="3023" cy="6451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215" y="3501"/>
              <a:ext cx="2991" cy="12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设计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8215" y="4788"/>
              <a:ext cx="2991" cy="12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开发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8215" y="6075"/>
              <a:ext cx="2991" cy="12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利用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8215" y="7362"/>
              <a:ext cx="2991" cy="12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管理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215" y="8649"/>
              <a:ext cx="2991" cy="1287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ctr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评价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813800" y="2907030"/>
            <a:ext cx="2052320" cy="2512060"/>
            <a:chOff x="13880" y="4578"/>
            <a:chExt cx="3232" cy="3956"/>
          </a:xfrm>
        </p:grpSpPr>
        <p:sp>
          <p:nvSpPr>
            <p:cNvPr id="14" name="圆角矩形 13"/>
            <p:cNvSpPr/>
            <p:nvPr/>
          </p:nvSpPr>
          <p:spPr>
            <a:xfrm>
              <a:off x="13880" y="4578"/>
              <a:ext cx="3232" cy="3957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4185" y="5125"/>
              <a:ext cx="2621" cy="1544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学习资源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14209" y="6306"/>
              <a:ext cx="2572" cy="1400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学习过程</a:t>
              </a:r>
            </a:p>
          </p:txBody>
        </p:sp>
      </p:grpSp>
      <p:sp>
        <p:nvSpPr>
          <p:cNvPr id="20" name="右箭头 19"/>
          <p:cNvSpPr/>
          <p:nvPr/>
        </p:nvSpPr>
        <p:spPr>
          <a:xfrm>
            <a:off x="4011295" y="3867150"/>
            <a:ext cx="868045" cy="683895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21" name="右箭头 20"/>
          <p:cNvSpPr/>
          <p:nvPr/>
        </p:nvSpPr>
        <p:spPr>
          <a:xfrm>
            <a:off x="7541260" y="3867150"/>
            <a:ext cx="868045" cy="683895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教育技术的本质特征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开发和利用各种学习资源</a:t>
            </a:r>
          </a:p>
          <a:p>
            <a:r>
              <a:rPr lang="zh-CN" altLang="en-US"/>
              <a:t>系统的方法设计和组织教学过程</a:t>
            </a:r>
          </a:p>
          <a:p>
            <a:r>
              <a:rPr lang="zh-CN" altLang="en-US"/>
              <a:t>追求教学最优化</a:t>
            </a:r>
          </a:p>
          <a:p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95467" y="1269999"/>
            <a:ext cx="9984532" cy="723600"/>
          </a:xfrm>
        </p:spPr>
        <p:txBody>
          <a:bodyPr/>
          <a:lstStyle/>
          <a:p>
            <a:r>
              <a:rPr lang="zh-CN" altLang="en-US"/>
              <a:t>教育技术主要应用领域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386080" y="2338070"/>
            <a:ext cx="5299710" cy="4183380"/>
            <a:chOff x="6222" y="3586"/>
            <a:chExt cx="8346" cy="6588"/>
          </a:xfrm>
        </p:grpSpPr>
        <p:sp>
          <p:nvSpPr>
            <p:cNvPr id="4" name="椭圆 3"/>
            <p:cNvSpPr/>
            <p:nvPr/>
          </p:nvSpPr>
          <p:spPr>
            <a:xfrm>
              <a:off x="7654" y="3586"/>
              <a:ext cx="4968" cy="4776"/>
            </a:xfrm>
            <a:prstGeom prst="ellipse">
              <a:avLst/>
            </a:prstGeom>
            <a:solidFill>
              <a:schemeClr val="accent1">
                <a:alpha val="54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en-US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   </a:t>
              </a:r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en-US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en-US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    </a:t>
              </a:r>
              <a:r>
                <a:rPr kumimoji="0" lang="zh-CN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学校教育</a:t>
              </a:r>
            </a:p>
          </p:txBody>
        </p:sp>
        <p:sp>
          <p:nvSpPr>
            <p:cNvPr id="5" name="椭圆 4"/>
            <p:cNvSpPr/>
            <p:nvPr/>
          </p:nvSpPr>
          <p:spPr>
            <a:xfrm>
              <a:off x="6222" y="5398"/>
              <a:ext cx="4968" cy="4776"/>
            </a:xfrm>
            <a:prstGeom prst="ellipse">
              <a:avLst/>
            </a:prstGeom>
            <a:solidFill>
              <a:schemeClr val="accent1">
                <a:alpha val="56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2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远程教育</a:t>
              </a:r>
            </a:p>
          </p:txBody>
        </p:sp>
        <p:sp>
          <p:nvSpPr>
            <p:cNvPr id="6" name="椭圆 5"/>
            <p:cNvSpPr/>
            <p:nvPr/>
          </p:nvSpPr>
          <p:spPr>
            <a:xfrm>
              <a:off x="9600" y="5398"/>
              <a:ext cx="4968" cy="4776"/>
            </a:xfrm>
            <a:prstGeom prst="ellipse">
              <a:avLst/>
            </a:prstGeom>
            <a:solidFill>
              <a:schemeClr val="accent1">
                <a:alpha val="56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algn="l" defTabSz="914400" rtl="0" eaLnBrk="1" fontAlgn="base" latinLnBrk="0" hangingPunct="1">
                <a:buClrTx/>
                <a:buSzTx/>
                <a:buFont typeface="Arial" panose="020B0604020202020204" pitchFamily="34" charset="0"/>
                <a:buNone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</a:t>
              </a:r>
            </a:p>
            <a:p>
              <a:pPr marL="0" marR="0" algn="l" defTabSz="914400" rtl="0" eaLnBrk="1" fontAlgn="base" latinLnBrk="0" hangingPunct="1">
                <a:buClrTx/>
                <a:buSzTx/>
                <a:buFont typeface="Arial" panose="020B0604020202020204" pitchFamily="34" charset="0"/>
                <a:buNone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  </a:t>
              </a:r>
            </a:p>
            <a:p>
              <a:pPr marL="0" marR="0" algn="l" defTabSz="914400" rtl="0" eaLnBrk="1" fontAlgn="base" latinLnBrk="0" hangingPunct="1">
                <a:buClrTx/>
                <a:buSzTx/>
                <a:buFont typeface="Arial" panose="020B0604020202020204" pitchFamily="34" charset="0"/>
                <a:buNone/>
              </a:pPr>
              <a:r>
                <a:rPr kumimoji="0" lang="en-US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        </a:t>
              </a:r>
              <a:r>
                <a:rPr kumimoji="0" lang="zh-CN" altLang="zh-CN" sz="2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企业培训</a:t>
              </a:r>
            </a:p>
          </p:txBody>
        </p:sp>
      </p:grpSp>
      <p:sp>
        <p:nvSpPr>
          <p:cNvPr id="8" name="右箭头 7"/>
          <p:cNvSpPr/>
          <p:nvPr/>
        </p:nvSpPr>
        <p:spPr>
          <a:xfrm>
            <a:off x="3735705" y="3061970"/>
            <a:ext cx="1950085" cy="365760"/>
          </a:xfrm>
          <a:prstGeom prst="rightArrow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704330" y="2588260"/>
            <a:ext cx="2948940" cy="3742690"/>
            <a:chOff x="12310" y="2228"/>
            <a:chExt cx="4644" cy="5894"/>
          </a:xfrm>
        </p:grpSpPr>
        <p:sp>
          <p:nvSpPr>
            <p:cNvPr id="9" name="文本框 8"/>
            <p:cNvSpPr txBox="1"/>
            <p:nvPr/>
          </p:nvSpPr>
          <p:spPr>
            <a:xfrm>
              <a:off x="12310" y="2228"/>
              <a:ext cx="4285" cy="9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>
                  <a:gradFill>
                    <a:gsLst>
                      <a:gs pos="0">
                        <a:srgbClr val="C00000"/>
                      </a:gs>
                      <a:gs pos="100000">
                        <a:srgbClr val="846C21"/>
                      </a:gs>
                    </a:gsLst>
                    <a:lin ang="5400000" scaled="0"/>
                  </a:gradFill>
                </a:rPr>
                <a:t>课堂教学应用</a:t>
              </a: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2418" y="3634"/>
              <a:ext cx="4536" cy="4488"/>
              <a:chOff x="12334" y="3647"/>
              <a:chExt cx="4536" cy="448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2334" y="3647"/>
                <a:ext cx="4177" cy="4489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indent="0" algn="ctr" defTabSz="914400" rtl="0" eaLnBrk="1" fontAlgn="base" latinLnBrk="0" hangingPunct="1"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zh-CN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12334" y="3647"/>
                <a:ext cx="4512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/>
                  <a:t>教学媒体应用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2358" y="4441"/>
                <a:ext cx="4512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/>
                  <a:t>多媒体教学资源的设计及开发</a:t>
                </a:r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2358" y="5667"/>
                <a:ext cx="4512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/>
                  <a:t>信息技术与课程整合</a:t>
                </a:r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12334" y="6461"/>
                <a:ext cx="4512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/>
                  <a:t>个别化学习与程序教学</a:t>
                </a: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12358" y="7255"/>
                <a:ext cx="4512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/>
                  <a:t>课堂教学设计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教育技术的发展阶段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731520" y="2277110"/>
            <a:ext cx="4124960" cy="4122420"/>
            <a:chOff x="1152" y="3586"/>
            <a:chExt cx="6496" cy="6492"/>
          </a:xfrm>
        </p:grpSpPr>
        <p:sp>
          <p:nvSpPr>
            <p:cNvPr id="4" name="矩形 3"/>
            <p:cNvSpPr/>
            <p:nvPr/>
          </p:nvSpPr>
          <p:spPr>
            <a:xfrm>
              <a:off x="1152" y="3586"/>
              <a:ext cx="888" cy="649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视觉教育与直观教学阶段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3848" y="3586"/>
              <a:ext cx="888" cy="649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试听教育与传播阶段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6760" y="3586"/>
              <a:ext cx="888" cy="649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教学系统设计阶段</a:t>
              </a:r>
            </a:p>
          </p:txBody>
        </p:sp>
        <p:sp>
          <p:nvSpPr>
            <p:cNvPr id="8" name="右箭头 7"/>
            <p:cNvSpPr/>
            <p:nvPr/>
          </p:nvSpPr>
          <p:spPr>
            <a:xfrm>
              <a:off x="2040" y="6263"/>
              <a:ext cx="1704" cy="768"/>
            </a:xfrm>
            <a:prstGeom prst="rightArrow">
              <a:avLst/>
            </a:prstGeom>
            <a:solidFill>
              <a:srgbClr val="C0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  <p:sp>
          <p:nvSpPr>
            <p:cNvPr id="9" name="右箭头 8"/>
            <p:cNvSpPr/>
            <p:nvPr/>
          </p:nvSpPr>
          <p:spPr>
            <a:xfrm>
              <a:off x="4736" y="6264"/>
              <a:ext cx="1704" cy="768"/>
            </a:xfrm>
            <a:prstGeom prst="rightArrow">
              <a:avLst/>
            </a:prstGeom>
            <a:solidFill>
              <a:srgbClr val="C00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48250" y="2277110"/>
            <a:ext cx="4874260" cy="4122420"/>
            <a:chOff x="7950" y="3586"/>
            <a:chExt cx="7676" cy="6492"/>
          </a:xfrm>
        </p:grpSpPr>
        <p:sp>
          <p:nvSpPr>
            <p:cNvPr id="7" name="矩形 6"/>
            <p:cNvSpPr/>
            <p:nvPr/>
          </p:nvSpPr>
          <p:spPr>
            <a:xfrm>
              <a:off x="14738" y="3586"/>
              <a:ext cx="888" cy="649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r>
                <a:rPr kumimoji="0" lang="zh-CN" altLang="zh-CN" sz="2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黑体" panose="02010609060101010101" pitchFamily="49" charset="-122"/>
                </a:rPr>
                <a:t>信息技术应用与整合</a:t>
              </a:r>
            </a:p>
          </p:txBody>
        </p:sp>
        <p:sp>
          <p:nvSpPr>
            <p:cNvPr id="10" name="右箭头 9"/>
            <p:cNvSpPr/>
            <p:nvPr/>
          </p:nvSpPr>
          <p:spPr>
            <a:xfrm>
              <a:off x="7950" y="6263"/>
              <a:ext cx="6486" cy="768"/>
            </a:xfrm>
            <a:prstGeom prst="rightArrow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indent="0" algn="l" defTabSz="914400" rtl="0" eaLnBrk="1" fontAlgn="base" latinLnBrk="0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用二维码快速传递收集信息</a:t>
            </a:r>
          </a:p>
        </p:txBody>
      </p:sp>
      <p:pic>
        <p:nvPicPr>
          <p:cNvPr id="4" name="44B7C0F4-79DB-4F8B-9303-0E098D69D8BE-1" descr="qt_te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457450"/>
            <a:ext cx="2856865" cy="2856865"/>
          </a:xfrm>
          <a:prstGeom prst="rect">
            <a:avLst/>
          </a:prstGeom>
        </p:spPr>
      </p:pic>
      <p:pic>
        <p:nvPicPr>
          <p:cNvPr id="5" name="44B7C0F4-79DB-4F8B-9303-0E098D69D8BE-2" descr="qt_te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020" y="2457450"/>
            <a:ext cx="2856865" cy="2856865"/>
          </a:xfrm>
          <a:prstGeom prst="rect">
            <a:avLst/>
          </a:prstGeom>
        </p:spPr>
      </p:pic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387080" y="2657475"/>
            <a:ext cx="2457450" cy="245745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2"/>
  <p:tag name="KSO_WM_TEMPLATE_CATEGORY" val="custom"/>
  <p:tag name="KSO_WM_TEMPLATE_INDEX" val="4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9"/>
  <p:tag name="KSO_WM_TEMPLATE_CATEGORY" val="custom"/>
  <p:tag name="KSO_WM_TEMPLATE_INDEX" val="4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0"/>
  <p:tag name="KSO_WM_TEMPLATE_CATEGORY" val="custom"/>
  <p:tag name="KSO_WM_TEMPLATE_INDEX" val="4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1"/>
  <p:tag name="KSO_WM_TEMPLATE_CATEGORY" val="custom"/>
  <p:tag name="KSO_WM_TEMPLATE_INDEX" val="4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2"/>
  <p:tag name="KSO_WM_TEMPLATE_CATEGORY" val="custom"/>
  <p:tag name="KSO_WM_TEMPLATE_INDEX" val="4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3"/>
  <p:tag name="KSO_WM_TEMPLATE_CATEGORY" val="custom"/>
  <p:tag name="KSO_WM_TEMPLATE_INDEX" val="4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58*i*14"/>
  <p:tag name="KSO_WM_TEMPLATE_CATEGORY" val="custom"/>
  <p:tag name="KSO_WM_TEMPLATE_INDEX" val="4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7、10、13、16、20、24、29、35"/>
  <p:tag name="KSO_WM_SLIDE_ID" val="custom160043_1"/>
  <p:tag name="KSO_WM_SLIDE_INDEX" val="1"/>
  <p:tag name="KSO_WM_SLIDE_LAYOUT" val="a_b"/>
  <p:tag name="KSO_WM_SLIDE_LAYOUT_CNT" val="1_1"/>
  <p:tag name="KSO_WM_SLIDE_TYPE" val="title"/>
  <p:tag name="KSO_WM_BEAUTIFY_FLAG" val="#wm#"/>
  <p:tag name="KSO_WM_SLIDE_ITEM_CNT" val="2"/>
  <p:tag name="KSO_WM_TEMPLATE_CATEGORY" val="custom"/>
  <p:tag name="KSO_WM_TEMPLATE_INDEX" val="160043"/>
  <p:tag name="KSO_WM_TAG_VERSION" val="1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043"/>
  <p:tag name="KSO_WM_UNIT_TYPE" val="a"/>
  <p:tag name="KSO_WM_UNIT_INDEX" val="1"/>
  <p:tag name="KSO_WM_UNIT_CLEAR" val="1"/>
  <p:tag name="KSO_WM_UNIT_LAYERLEVEL" val="1"/>
  <p:tag name="KSO_WM_UNIT_VALUE" val="17"/>
  <p:tag name="KSO_WM_UNIT_ISCONTENTSTITLE" val="0"/>
  <p:tag name="KSO_WM_UNIT_HIGHLIGHT" val="0"/>
  <p:tag name="KSO_WM_UNIT_COMPATIBLE" val="0"/>
  <p:tag name="KSO_WM_UNIT_ID" val="custom160043_1*a*1"/>
  <p:tag name="KSO_WM_UNIT_PRESET_TEXT_INDEX" val="0"/>
  <p:tag name="KSO_WM_UNIT_PRESET_TEXT_LEN" val="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160043"/>
  <p:tag name="KSO_WM_UNIT_TYPE" val="b"/>
  <p:tag name="KSO_WM_UNIT_INDEX" val="1"/>
  <p:tag name="KSO_WM_UNIT_CLEAR" val="1"/>
  <p:tag name="KSO_WM_UNIT_LAYERLEVEL" val="1"/>
  <p:tag name="KSO_WM_UNIT_VALUE" val="28"/>
  <p:tag name="KSO_WM_UNIT_ISCONTENTSTITLE" val="0"/>
  <p:tag name="KSO_WM_UNIT_HIGHLIGHT" val="0"/>
  <p:tag name="KSO_WM_UNIT_COMPATIBLE" val="1"/>
  <p:tag name="KSO_WM_UNIT_ID" val="custom160043_1*b*1"/>
  <p:tag name="KSO_WM_UNIT_PRESET_TEXT_INDEX" val="1"/>
  <p:tag name="KSO_WM_UNIT_PRESET_TEXT_LEN" val="10"/>
</p:tagLst>
</file>

<file path=ppt/theme/theme1.xml><?xml version="1.0" encoding="utf-8"?>
<a:theme xmlns:a="http://schemas.openxmlformats.org/drawingml/2006/main" name="1_自定义设计方案_2">
  <a:themeElements>
    <a:clrScheme name="自定义 1">
      <a:dk1>
        <a:srgbClr val="000000"/>
      </a:dk1>
      <a:lt1>
        <a:srgbClr val="FFFFFF"/>
      </a:lt1>
      <a:dk2>
        <a:srgbClr val="0E9651"/>
      </a:dk2>
      <a:lt2>
        <a:srgbClr val="808080"/>
      </a:lt2>
      <a:accent1>
        <a:srgbClr val="EBF092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自定义设计方案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自定义设计方案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:customData xmlns="http://www.wps.cn/officeDocument/2013/wpsCustomData" xmlns:s="http://www.wps.cn/officeDocument/2013/wpsCustomData">
  <extobjs>
    <extobj name="44B7C0F4-79DB-4F8B-9303-0E098D69D8BE-1">
      <extobjdata type="44B7C0F4-79DB-4F8B-9303-0E098D69D8BE" data="ewogICAiTGFzdFVybCIgOiAiaHR0cDovL3d3dy50b3BzY2FuLmNvbS93cHMvaW5kZXguaHRtbD90ZXh0PWh0dHAlM0ElMkYlMkZnYnQuY3p1LmVkdS5jbiUyRnMlMkY3OCUyRnQlMkYzMjklMkYwZCUyRmFlJTJGaW5mbzY5MDM4Lmh0bSZ0ZXh0VHlwZT10ZXh0JnJvdW5kPTAuMDI1OTI1OTI1OTI1OTI1OTI1JmlzV2F0ZXI9dHJ1ZSZiZ0NvbG9yPSUyM2ZmZjEwMCZmZ0NvbG9yPSUyMzVlNWNhNyZnY0NvbG9yPSUyMzlkMDAzOSZncmFkaWVudFdheT0wJnJvdW5kcHg9MTIzIiwKICAgIkxvZ28iIDogIiIsCiAgICJPcmlnaW5hbFVybCIgOiAiaHR0cDovL3d3dy50b3BzY2FuLmNvbS93cHMvaW5kZXguaHRtbCIKfQo="/>
    </extobj>
    <extobj name="44B7C0F4-79DB-4F8B-9303-0E098D69D8BE-2">
      <extobjdata type="44B7C0F4-79DB-4F8B-9303-0E098D69D8BE" data="ewogICAiTGFzdFVybCIgOiAiaHR0cDovL3d3dy50b3BzY2FuLmNvbS93cHMvaW5kZXguaHRtbD90ZXh0PUJFR0lOJTNBVkNBUkQlMEQlMEFOJTNBJUU1JUJFJTkwJUU4JThGJUIyJTBEJTBBVEVMJTNCVFlQRSUzRFdPUkslM0ExNTgwNTY2OTgxMiUwRCUwQUVNQUlMJTNBMjYzNzU1NzExJTQwcXEuY29tJTBEJTBBTk9URSUzQTI2Mzc1NTcxMSUwRCUwQU9SRyUzQSVFNiVCMSVBMCVFNSVCNyU5RSVFNSVBRCVBNiVFOSU5OSVBMiVFNiU5NiU4NyVFNSVBRCVBNiVFNCVCOCU4RSVFNCVCQyVBMCVFNSVBQSU5MiVFNSVBRCVBNiVFOSU5OSVBMiUwRCUwQVRJTCUzQSVFNiU5NSU5OSVFNSVCOCU4OCUwRCUwQUVORCUzQVZDQVJEJnRleHRUeXBlPWNhcmQmcm91bmQ9MCZmZ0NvbG9yPSUyMzhmYzYzZCZncmFkaWVudFdheT0wJmZ0Q29sb3I9JTIzZjAwJmNvbnRlbnQ9JUU2JUIxJUEwJUU1JUI3JTlFJUU1JUFEJUE2JUU5JTk5JUEyJUU2JTk2JTg3JUU0JUJDJUEwJUU5JTk5JUEyIiwKICAgIkxvZ28iIDogIiIsCiAgICJPcmlnaW5hbFVybCIgOiAiaHR0cDovL3d3dy50b3BzY2FuLmNvbS93cHMvaW5kZXguaHRtbCIKfQo="/>
    </extobj>
  </extobjs>
</s:customData>
</file>

<file path=customXml/itemProps1.xml><?xml version="1.0" encoding="utf-8"?>
<ds:datastoreItem xmlns:ds="http://schemas.openxmlformats.org/officeDocument/2006/customXml" ds:itemID="{9C90B035-E002-47D4-A2C3-93F66D605083}">
  <ds:schemaRefs>
    <ds:schemaRef ds:uri="http://www.wps.cn/officeDocument/2013/wpsCustom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616</Words>
  <Application>Microsoft Office PowerPoint</Application>
  <PresentationFormat>自定义</PresentationFormat>
  <Paragraphs>102</Paragraphs>
  <Slides>12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1_自定义设计方案_2</vt:lpstr>
      <vt:lpstr>现代教育技术</vt:lpstr>
      <vt:lpstr>学习教育技术的意义</vt:lpstr>
      <vt:lpstr>教育技术的基本概念</vt:lpstr>
      <vt:lpstr>你所知道的教育中的技术有哪些？</vt:lpstr>
      <vt:lpstr>教育本身也有技术</vt:lpstr>
      <vt:lpstr>几个例子</vt:lpstr>
      <vt:lpstr>你能再举一些例子吗？</vt:lpstr>
      <vt:lpstr>教育技术的定义</vt:lpstr>
      <vt:lpstr>教育技术的本质特征</vt:lpstr>
      <vt:lpstr>教育技术主要应用领域</vt:lpstr>
      <vt:lpstr>教育技术的发展阶段</vt:lpstr>
      <vt:lpstr>用二维码快速传递收集信息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现代教育技术</dc:title>
  <dc:creator>fei xu</dc:creator>
  <cp:lastModifiedBy>Windows 用户</cp:lastModifiedBy>
  <cp:revision>17</cp:revision>
  <dcterms:created xsi:type="dcterms:W3CDTF">2015-05-05T08:02:00Z</dcterms:created>
  <dcterms:modified xsi:type="dcterms:W3CDTF">2017-02-23T01:36:22Z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2052-10.1.0.6206</vt:lpwstr>
  </property>
</Properties>
</file>