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81" r:id="rId3"/>
    <p:sldId id="323" r:id="rId4"/>
    <p:sldId id="372" r:id="rId5"/>
    <p:sldId id="373" r:id="rId6"/>
    <p:sldId id="356" r:id="rId7"/>
    <p:sldId id="357" r:id="rId8"/>
    <p:sldId id="350" r:id="rId9"/>
    <p:sldId id="325" r:id="rId10"/>
    <p:sldId id="374" r:id="rId11"/>
    <p:sldId id="375" r:id="rId12"/>
    <p:sldId id="379" r:id="rId13"/>
    <p:sldId id="358" r:id="rId14"/>
    <p:sldId id="376" r:id="rId15"/>
    <p:sldId id="334" r:id="rId16"/>
    <p:sldId id="335" r:id="rId17"/>
    <p:sldId id="336" r:id="rId18"/>
    <p:sldId id="337" r:id="rId19"/>
    <p:sldId id="368" r:id="rId20"/>
    <p:sldId id="340" r:id="rId21"/>
    <p:sldId id="353" r:id="rId22"/>
    <p:sldId id="279" r:id="rId23"/>
    <p:sldId id="341" r:id="rId24"/>
    <p:sldId id="360" r:id="rId25"/>
    <p:sldId id="366" r:id="rId26"/>
    <p:sldId id="342" r:id="rId27"/>
    <p:sldId id="365" r:id="rId28"/>
    <p:sldId id="378" r:id="rId29"/>
    <p:sldId id="380" r:id="rId30"/>
    <p:sldId id="316" r:id="rId31"/>
    <p:sldId id="343" r:id="rId32"/>
    <p:sldId id="346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FF0066"/>
    <a:srgbClr val="660066"/>
    <a:srgbClr val="333399"/>
    <a:srgbClr val="008000"/>
    <a:srgbClr val="6600FF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581" autoAdjust="0"/>
  </p:normalViewPr>
  <p:slideViewPr>
    <p:cSldViewPr>
      <p:cViewPr>
        <p:scale>
          <a:sx n="30" d="100"/>
          <a:sy n="30" d="100"/>
        </p:scale>
        <p:origin x="-2334" y="-17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A2CB7-32F9-434F-AA4E-CF8A1AD40CD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DF89A2-BE3A-452B-9187-8402380D6A7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6951D-D03B-4948-A168-3A750F1B73F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A64EB1-9EE2-4422-82FA-C3B1A9FD768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D5B2F-8D19-449F-8C3B-B0B8DD248A3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8309C-E5EF-493B-B835-7DF14893DD1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0247A-64FA-4128-9AF0-ED05F405F46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E81D3-62E3-4B15-9371-C18A3E7A044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E5326-D8F3-4B2A-8A43-879DCCBB24F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62F8B4-BCD1-48A6-9593-6873C1FA60D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A42FBF-16E5-409C-A3DC-C2B8C75E226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13561-D25E-4343-80AB-F94D677D270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3A97B1-8E6B-4F44-B14B-A77C30C84BE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43C3B4A-11DB-47B6-8265-86A8CC67F25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5E3F6A75-EF7F-4DA0-8744-33FABF052460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1.wav"/><Relationship Id="rId3" Type="http://schemas.openxmlformats.org/officeDocument/2006/relationships/image" Target="../media/image4.png"/><Relationship Id="rId2" Type="http://schemas.microsoft.com/office/2007/relationships/media" Target="file:///C:\Documents%20and%20Settings\Administrator\&#26700;&#38754;\&#36192;&#27754;&#20262;\&#21476;&#20048;&#26032;&#38901;-&#26149;&#27743;&#33457;&#26376;&#22812;.wma" TargetMode="External"/><Relationship Id="rId1" Type="http://schemas.openxmlformats.org/officeDocument/2006/relationships/audio" Target="file:///C:\Documents%20and%20Settings\Administrator\&#26700;&#38754;\&#36192;&#27754;&#20262;\&#21476;&#20048;&#26032;&#38901;-&#26149;&#27743;&#33457;&#26376;&#22812;.wma" TargetMode="Externa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.wav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.wav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5.wav"/><Relationship Id="rId4" Type="http://schemas.openxmlformats.org/officeDocument/2006/relationships/audio" Target="../media/audio2.wav"/><Relationship Id="rId3" Type="http://schemas.openxmlformats.org/officeDocument/2006/relationships/hyperlink" Target="&#23398;&#20064;&#8220;&#33311;&#8221;&#23383;.swf" TargetMode="External"/><Relationship Id="rId2" Type="http://schemas.openxmlformats.org/officeDocument/2006/relationships/hyperlink" Target="&#23398;&#20064;&#8220;&#20056;&#8221;&#23383;.swf" TargetMode="External"/><Relationship Id="rId1" Type="http://schemas.openxmlformats.org/officeDocument/2006/relationships/hyperlink" Target="&#23398;&#20064;&#8220;&#27754;&#8221;&#23383;.swf" TargetMode="Externa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2.wav"/><Relationship Id="rId7" Type="http://schemas.openxmlformats.org/officeDocument/2006/relationships/hyperlink" Target="zhou.wav" TargetMode="External"/><Relationship Id="rId6" Type="http://schemas.openxmlformats.org/officeDocument/2006/relationships/image" Target="../media/image14.png"/><Relationship Id="rId5" Type="http://schemas.openxmlformats.org/officeDocument/2006/relationships/hyperlink" Target="&#23398;&#20064;&#8220;&#33311;&#8221;&#23383;.swf" TargetMode="External"/><Relationship Id="rId4" Type="http://schemas.openxmlformats.org/officeDocument/2006/relationships/hyperlink" Target="&#23398;&#20064;&#8220;&#20056;&#8221;&#23383;.swf" TargetMode="External"/><Relationship Id="rId3" Type="http://schemas.openxmlformats.org/officeDocument/2006/relationships/hyperlink" Target="&#23398;&#20064;&#8220;&#27754;&#8221;&#23383;.swf" TargetMode="Externa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6.wav"/><Relationship Id="rId1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7.wav"/><Relationship Id="rId1" Type="http://schemas.openxmlformats.org/officeDocument/2006/relationships/audio" Target="../media/audio5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6.wav"/><Relationship Id="rId1" Type="http://schemas.openxmlformats.org/officeDocument/2006/relationships/audio" Target="../media/audio8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0.wav"/><Relationship Id="rId1" Type="http://schemas.openxmlformats.org/officeDocument/2006/relationships/audio" Target="../media/audio9.wav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6.wav"/><Relationship Id="rId2" Type="http://schemas.openxmlformats.org/officeDocument/2006/relationships/audio" Target="../media/audio2.wav"/><Relationship Id="rId1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1.wav"/><Relationship Id="rId1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0.wav"/><Relationship Id="rId2" Type="http://schemas.openxmlformats.org/officeDocument/2006/relationships/audio" Target="../media/audio2.wav"/><Relationship Id="rId1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0.GIF"/><Relationship Id="rId3" Type="http://schemas.openxmlformats.org/officeDocument/2006/relationships/image" Target="../media/image19.png"/><Relationship Id="rId2" Type="http://schemas.microsoft.com/office/2007/relationships/media" Target="file:///E:\&#35265;&#27426;\&#36192;&#27754;&#20262;\.avi" TargetMode="External"/><Relationship Id="rId1" Type="http://schemas.openxmlformats.org/officeDocument/2006/relationships/video" Target="file:///E:\&#35265;&#27426;\&#36192;&#27754;&#20262;\.avi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.wav"/><Relationship Id="rId1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1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image" Target="../media/image2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7.wav"/><Relationship Id="rId1" Type="http://schemas.openxmlformats.org/officeDocument/2006/relationships/image" Target="../media/image2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7" name="Picture 3" descr="pic_11081"/>
          <p:cNvPicPr>
            <a:picLocks noChangeAspect="1" noChangeArrowheads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 bwMode="auto">
          <a:xfrm>
            <a:off x="4355976" y="523691"/>
            <a:ext cx="4177553" cy="555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628" name="Text Box 4"/>
          <p:cNvSpPr txBox="1">
            <a:spLocks noChangeArrowheads="1"/>
          </p:cNvSpPr>
          <p:nvPr/>
        </p:nvSpPr>
        <p:spPr bwMode="auto">
          <a:xfrm>
            <a:off x="1115616" y="523691"/>
            <a:ext cx="141577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8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赠  汪  伦</a:t>
            </a:r>
            <a:endParaRPr kumimoji="1" lang="zh-CN" altLang="en-US" sz="8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4629" name="Text Box 5"/>
          <p:cNvSpPr txBox="1">
            <a:spLocks noChangeArrowheads="1"/>
          </p:cNvSpPr>
          <p:nvPr/>
        </p:nvSpPr>
        <p:spPr bwMode="auto">
          <a:xfrm>
            <a:off x="2660558" y="1748434"/>
            <a:ext cx="677108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李    白</a:t>
            </a:r>
            <a:endParaRPr kumimoji="1"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7325" y="5949315"/>
            <a:ext cx="2736850" cy="7918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zh-CN">
                <a:solidFill>
                  <a:srgbClr val="FF0000"/>
                </a:solidFill>
              </a:rPr>
              <a:t>主讲人：边康昵</a:t>
            </a:r>
            <a:endParaRPr lang="zh-CN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92275" y="333375"/>
            <a:ext cx="7129463" cy="1462088"/>
          </a:xfrm>
        </p:spPr>
        <p:txBody>
          <a:bodyPr/>
          <a:lstStyle/>
          <a:p>
            <a:r>
              <a:rPr lang="en-US" altLang="zh-CN" b="1">
                <a:solidFill>
                  <a:srgbClr val="33CC33"/>
                </a:solidFill>
              </a:rPr>
              <a:t>  </a:t>
            </a:r>
            <a:endParaRPr lang="en-US" altLang="zh-CN" b="1">
              <a:solidFill>
                <a:srgbClr val="33CC33"/>
              </a:solidFill>
            </a:endParaRP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55776" y="1988840"/>
            <a:ext cx="6445250" cy="3887787"/>
          </a:xfrm>
          <a:solidFill>
            <a:schemeClr val="bg1">
              <a:alpha val="38000"/>
            </a:schemeClr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endParaRPr lang="en-US" altLang="zh-CN" b="1" dirty="0">
              <a:solidFill>
                <a:srgbClr val="99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rgbClr val="9900CC"/>
                </a:solidFill>
              </a:rPr>
              <a:t>想象诵读：我国唐代大诗人李白的作品</a:t>
            </a:r>
            <a:r>
              <a:rPr lang="en-US" altLang="zh-CN" b="1" dirty="0">
                <a:solidFill>
                  <a:srgbClr val="9900CC"/>
                </a:solidFill>
              </a:rPr>
              <a:t>——《</a:t>
            </a:r>
            <a:r>
              <a:rPr lang="zh-CN" altLang="en-US" b="1" dirty="0">
                <a:solidFill>
                  <a:srgbClr val="9900CC"/>
                </a:solidFill>
              </a:rPr>
              <a:t>静夜思</a:t>
            </a:r>
            <a:r>
              <a:rPr lang="en-US" altLang="zh-CN" b="1" dirty="0">
                <a:solidFill>
                  <a:srgbClr val="9900CC"/>
                </a:solidFill>
              </a:rPr>
              <a:t>》</a:t>
            </a:r>
            <a:endParaRPr lang="en-US" altLang="zh-CN" b="1" dirty="0">
              <a:solidFill>
                <a:srgbClr val="99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rgbClr val="9900CC"/>
                </a:solidFill>
              </a:rPr>
              <a:t>扩展诵读：你还能背诵出李白的什么作品呢？比如</a:t>
            </a:r>
            <a:r>
              <a:rPr lang="en-US" altLang="zh-CN" b="1" dirty="0">
                <a:solidFill>
                  <a:srgbClr val="9900CC"/>
                </a:solidFill>
              </a:rPr>
              <a:t>《</a:t>
            </a:r>
            <a:r>
              <a:rPr lang="zh-CN" altLang="en-US" b="1" dirty="0">
                <a:solidFill>
                  <a:srgbClr val="9900CC"/>
                </a:solidFill>
              </a:rPr>
              <a:t>望庐山瀑布</a:t>
            </a:r>
            <a:r>
              <a:rPr lang="en-US" altLang="zh-CN" b="1" dirty="0">
                <a:solidFill>
                  <a:srgbClr val="9900CC"/>
                </a:solidFill>
              </a:rPr>
              <a:t>》</a:t>
            </a:r>
            <a:endParaRPr lang="en-US" altLang="zh-CN" b="1" dirty="0">
              <a:solidFill>
                <a:srgbClr val="99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rgbClr val="9900CC"/>
                </a:solidFill>
              </a:rPr>
              <a:t>对于李白，你有哪些了解？说一说你所知道的李白好吗？</a:t>
            </a:r>
            <a:endParaRPr lang="zh-CN" altLang="en-US" dirty="0">
              <a:solidFill>
                <a:srgbClr val="CC6600"/>
              </a:solidFill>
            </a:endParaRPr>
          </a:p>
          <a:p>
            <a:pPr>
              <a:lnSpc>
                <a:spcPct val="90000"/>
              </a:lnSpc>
            </a:pPr>
            <a:endParaRPr lang="en-US" altLang="zh-CN" dirty="0">
              <a:solidFill>
                <a:srgbClr val="CC6600"/>
              </a:solidFill>
            </a:endParaRPr>
          </a:p>
        </p:txBody>
      </p:sp>
      <p:sp>
        <p:nvSpPr>
          <p:cNvPr id="113668" name="WordArt 4" descr="窄竖线"/>
          <p:cNvSpPr>
            <a:spLocks noChangeArrowheads="1" noChangeShapeType="1" noTextEdit="1"/>
          </p:cNvSpPr>
          <p:nvPr/>
        </p:nvSpPr>
        <p:spPr bwMode="auto">
          <a:xfrm>
            <a:off x="2339975" y="0"/>
            <a:ext cx="4537075" cy="14398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000000"/>
                  </a:solidFill>
                  <a:rou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宋体"/>
                <a:ea typeface="宋体"/>
              </a:rPr>
              <a:t>课前展示</a:t>
            </a:r>
            <a:endParaRPr lang="zh-CN" altLang="en-US" sz="3600" kern="10" dirty="0">
              <a:ln w="12700">
                <a:solidFill>
                  <a:srgbClr val="000000"/>
                </a:solidFill>
                <a:rou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  <p:pic>
        <p:nvPicPr>
          <p:cNvPr id="113669" name="古乐新韵-春江花月夜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308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3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3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36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36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562712" fill="hold"/>
                                        <p:tgtEl>
                                          <p:spTgt spid="1136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669"/>
                  </p:tgtEl>
                </p:cond>
              </p:nextCondLst>
            </p:seq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3669"/>
                </p:tgtEl>
              </p:cMediaNode>
            </p:audio>
          </p:childTnLst>
        </p:cTn>
      </p:par>
    </p:tnLst>
    <p:bldLst>
      <p:bldP spid="11366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627313" y="0"/>
            <a:ext cx="8540750" cy="1143000"/>
          </a:xfrm>
        </p:spPr>
        <p:txBody>
          <a:bodyPr/>
          <a:lstStyle/>
          <a:p>
            <a:r>
              <a:rPr lang="en-US" altLang="zh-CN"/>
              <a:t>           </a:t>
            </a:r>
            <a:r>
              <a:rPr lang="zh-CN" altLang="en-US"/>
              <a:t>作者简介</a:t>
            </a:r>
            <a:endParaRPr lang="zh-CN" altLang="en-US"/>
          </a:p>
        </p:txBody>
      </p:sp>
      <p:pic>
        <p:nvPicPr>
          <p:cNvPr id="167939" name="Picture 3" descr="李白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381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7940" name="Text Box 4"/>
          <p:cNvSpPr txBox="1">
            <a:spLocks noChangeArrowheads="1"/>
          </p:cNvSpPr>
          <p:nvPr/>
        </p:nvSpPr>
        <p:spPr bwMode="auto">
          <a:xfrm>
            <a:off x="4067175" y="1125538"/>
            <a:ext cx="4897438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李白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701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年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月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28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日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—762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年），字太白，号“</a:t>
            </a:r>
            <a:r>
              <a:rPr lang="zh-CN" altLang="en-US" sz="2400">
                <a:solidFill>
                  <a:srgbClr val="D60093"/>
                </a:solidFill>
                <a:latin typeface="Times New Roman" pitchFamily="18" charset="0"/>
              </a:rPr>
              <a:t>青莲居士”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， 又号“</a:t>
            </a:r>
            <a:r>
              <a:rPr lang="zh-CN" altLang="en-US" sz="2400">
                <a:solidFill>
                  <a:srgbClr val="D60093"/>
                </a:solidFill>
                <a:latin typeface="Times New Roman" pitchFamily="18" charset="0"/>
              </a:rPr>
              <a:t>谪仙人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”。中国</a:t>
            </a:r>
            <a:r>
              <a:rPr lang="zh-CN" altLang="en-US" sz="2400">
                <a:solidFill>
                  <a:srgbClr val="D60093"/>
                </a:solidFill>
                <a:latin typeface="Times New Roman" pitchFamily="18" charset="0"/>
              </a:rPr>
              <a:t>唐朝诗人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，有“</a:t>
            </a:r>
            <a:r>
              <a:rPr lang="zh-CN" altLang="en-US" sz="2400">
                <a:solidFill>
                  <a:srgbClr val="D60093"/>
                </a:solidFill>
                <a:latin typeface="Times New Roman" pitchFamily="18" charset="0"/>
              </a:rPr>
              <a:t>诗仙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”、“诗侠”之称。有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李太白集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传世，诗作中多以醉时写的，代表作有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望庐山瀑布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行路难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蜀道难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将进酒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早发白帝城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400">
                <a:solidFill>
                  <a:srgbClr val="FF0000"/>
                </a:solidFill>
                <a:latin typeface="Times New Roman" pitchFamily="18" charset="0"/>
              </a:rPr>
              <a:t>等多首。</a:t>
            </a:r>
            <a:r>
              <a:rPr lang="zh-CN" altLang="en-US" sz="2400">
                <a:latin typeface="Times New Roman" pitchFamily="18" charset="0"/>
              </a:rPr>
              <a:t> </a:t>
            </a:r>
            <a:endParaRPr lang="zh-CN" altLang="en-US" sz="2400">
              <a:latin typeface="Times New Roman" pitchFamily="18" charset="0"/>
            </a:endParaRPr>
          </a:p>
        </p:txBody>
      </p:sp>
      <p:pic>
        <p:nvPicPr>
          <p:cNvPr id="167941" name="Picture 5" descr="xinsrc_0121202131347533216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75"/>
            <a:ext cx="9217025" cy="700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7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 autoUpdateAnimBg="0"/>
      <p:bldP spid="16793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8ec7563abb38d46a96ddd8e6[1]"/>
          <p:cNvPicPr>
            <a:picLocks noChangeAspect="1" noChangeArrowheads="1"/>
          </p:cNvPicPr>
          <p:nvPr/>
        </p:nvPicPr>
        <p:blipFill rotWithShape="1">
          <a:blip r:embed="rId1"/>
          <a:srcRect b="8634"/>
          <a:stretch>
            <a:fillRect/>
          </a:stretch>
        </p:blipFill>
        <p:spPr bwMode="auto">
          <a:xfrm>
            <a:off x="0" y="1"/>
            <a:ext cx="91567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8963" name="Text Box 3"/>
          <p:cNvSpPr txBox="1">
            <a:spLocks noChangeArrowheads="1"/>
          </p:cNvSpPr>
          <p:nvPr/>
        </p:nvSpPr>
        <p:spPr bwMode="auto">
          <a:xfrm>
            <a:off x="5400675" y="1412875"/>
            <a:ext cx="323215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4000" b="1">
                <a:solidFill>
                  <a:srgbClr val="333399"/>
                </a:solidFill>
                <a:latin typeface="Times New Roman" pitchFamily="18" charset="0"/>
              </a:rPr>
              <a:t>望庐山瀑布</a:t>
            </a:r>
            <a:endParaRPr lang="zh-CN" altLang="en-US" sz="4000" b="1">
              <a:solidFill>
                <a:srgbClr val="333399"/>
              </a:solidFill>
              <a:latin typeface="Times New Roman" pitchFamily="18" charset="0"/>
            </a:endParaRPr>
          </a:p>
          <a:p>
            <a:r>
              <a:rPr lang="zh-CN" altLang="en-US" sz="4000" b="1">
                <a:solidFill>
                  <a:srgbClr val="3366FF"/>
                </a:solidFill>
                <a:latin typeface="Times New Roman" pitchFamily="18" charset="0"/>
              </a:rPr>
              <a:t>日照香炉生紫烟</a:t>
            </a:r>
            <a:endParaRPr lang="zh-CN" altLang="en-US" sz="4000" b="1">
              <a:solidFill>
                <a:srgbClr val="3366FF"/>
              </a:solidFill>
              <a:latin typeface="Times New Roman" pitchFamily="18" charset="0"/>
            </a:endParaRPr>
          </a:p>
          <a:p>
            <a:r>
              <a:rPr lang="zh-CN" altLang="en-US" sz="4000" b="1">
                <a:solidFill>
                  <a:srgbClr val="3366FF"/>
                </a:solidFill>
                <a:latin typeface="Times New Roman" pitchFamily="18" charset="0"/>
              </a:rPr>
              <a:t>遥看瀑布挂前川</a:t>
            </a:r>
            <a:endParaRPr lang="zh-CN" altLang="en-US" sz="4000" b="1">
              <a:solidFill>
                <a:srgbClr val="3366FF"/>
              </a:solidFill>
              <a:latin typeface="Times New Roman" pitchFamily="18" charset="0"/>
            </a:endParaRPr>
          </a:p>
          <a:p>
            <a:r>
              <a:rPr lang="zh-CN" altLang="en-US" sz="4000" b="1">
                <a:solidFill>
                  <a:srgbClr val="3366FF"/>
                </a:solidFill>
                <a:latin typeface="Times New Roman" pitchFamily="18" charset="0"/>
              </a:rPr>
              <a:t>飞流直下三千尺</a:t>
            </a:r>
            <a:endParaRPr lang="zh-CN" altLang="en-US" sz="4000" b="1">
              <a:solidFill>
                <a:srgbClr val="3366FF"/>
              </a:solidFill>
              <a:latin typeface="Times New Roman" pitchFamily="18" charset="0"/>
            </a:endParaRPr>
          </a:p>
          <a:p>
            <a:r>
              <a:rPr lang="zh-CN" altLang="en-US" sz="4000" b="1">
                <a:solidFill>
                  <a:srgbClr val="3366FF"/>
                </a:solidFill>
                <a:latin typeface="Times New Roman" pitchFamily="18" charset="0"/>
              </a:rPr>
              <a:t>疑是银河落九天</a:t>
            </a:r>
            <a:endParaRPr lang="zh-CN" altLang="en-US" sz="4000" b="1">
              <a:solidFill>
                <a:srgbClr val="3366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0"/>
            <a:ext cx="7488237" cy="1462088"/>
          </a:xfrm>
        </p:spPr>
        <p:txBody>
          <a:bodyPr/>
          <a:lstStyle/>
          <a:p>
            <a:r>
              <a:rPr lang="zh-CN" altLang="en-US" sz="5400" b="1" dirty="0">
                <a:solidFill>
                  <a:srgbClr val="FFCC00"/>
                </a:solidFill>
              </a:rPr>
              <a:t>齐 声 背 诵</a:t>
            </a:r>
            <a:endParaRPr lang="zh-CN" altLang="en-US" sz="5400" b="1" dirty="0">
              <a:solidFill>
                <a:srgbClr val="FFCC00"/>
              </a:solidFill>
            </a:endParaRPr>
          </a:p>
        </p:txBody>
      </p:sp>
      <p:sp>
        <p:nvSpPr>
          <p:cNvPr id="148483" name="Rectangle 3" descr="花束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484313"/>
            <a:ext cx="7772400" cy="4114800"/>
          </a:xfrm>
          <a:blipFill dpi="0" rotWithShape="1">
            <a:blip r:embed="rId1">
              <a:alphaModFix amt="47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zh-CN" altLang="en-US" sz="4000" b="1" dirty="0"/>
              <a:t>齐声背诵</a:t>
            </a:r>
            <a:r>
              <a:rPr lang="en-US" altLang="zh-CN" sz="4000" b="1" dirty="0"/>
              <a:t>《</a:t>
            </a:r>
            <a:r>
              <a:rPr lang="zh-CN" altLang="en-US" sz="4000" b="1" dirty="0"/>
              <a:t>赠刘景文</a:t>
            </a:r>
            <a:r>
              <a:rPr lang="en-US" altLang="zh-CN" sz="4000" b="1" dirty="0"/>
              <a:t>》</a:t>
            </a:r>
            <a:endParaRPr lang="en-US" altLang="zh-CN" sz="4000" b="1" dirty="0"/>
          </a:p>
          <a:p>
            <a:r>
              <a:rPr lang="zh-CN" altLang="en-US" sz="4000" b="1" dirty="0"/>
              <a:t>学了这首诗，我发现大文学家苏轼与好朋友刘景文他们的感情太</a:t>
            </a:r>
            <a:r>
              <a:rPr lang="zh-CN" altLang="en-US" sz="4000" b="1" u="sng" dirty="0"/>
              <a:t>       </a:t>
            </a:r>
            <a:r>
              <a:rPr lang="zh-CN" altLang="en-US" sz="4000" b="1" dirty="0"/>
              <a:t>了</a:t>
            </a:r>
            <a:r>
              <a:rPr lang="zh-CN" altLang="en-US" sz="4000" b="1" u="sng" dirty="0"/>
              <a:t>        </a:t>
            </a:r>
            <a:r>
              <a:rPr lang="zh-CN" altLang="en-US" sz="4000" b="1" dirty="0"/>
              <a:t>！</a:t>
            </a:r>
            <a:endParaRPr lang="zh-CN" altLang="en-US" sz="4000" b="1" dirty="0"/>
          </a:p>
          <a:p>
            <a:r>
              <a:rPr lang="zh-CN" altLang="en-US" sz="4000" b="1" dirty="0"/>
              <a:t>像这样表现好朋友之间依依惜别的诗就叫送别诗。</a:t>
            </a:r>
            <a:endParaRPr lang="zh-CN" altLang="en-US" sz="4000" b="1" dirty="0"/>
          </a:p>
          <a:p>
            <a:endParaRPr lang="en-US" altLang="zh-CN" sz="4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506" name="Group 2"/>
          <p:cNvGrpSpPr/>
          <p:nvPr/>
        </p:nvGrpSpPr>
        <p:grpSpPr bwMode="auto">
          <a:xfrm>
            <a:off x="0" y="228600"/>
            <a:ext cx="7804150" cy="6629400"/>
            <a:chOff x="0" y="144"/>
            <a:chExt cx="4916" cy="4176"/>
          </a:xfrm>
        </p:grpSpPr>
        <p:pic>
          <p:nvPicPr>
            <p:cNvPr id="149507" name="Picture 3" descr="pic_11081"/>
            <p:cNvPicPr>
              <a:picLocks noChangeAspect="1" noChangeArrowheads="1"/>
            </p:cNvPicPr>
            <p:nvPr/>
          </p:nvPicPr>
          <p:blipFill>
            <a:blip r:embed="rId1" cstate="email"/>
            <a:srcRect/>
            <a:stretch>
              <a:fillRect/>
            </a:stretch>
          </p:blipFill>
          <p:spPr bwMode="auto">
            <a:xfrm>
              <a:off x="0" y="144"/>
              <a:ext cx="3173" cy="4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9508" name="Text Box 4"/>
            <p:cNvSpPr txBox="1">
              <a:spLocks noChangeArrowheads="1"/>
            </p:cNvSpPr>
            <p:nvPr/>
          </p:nvSpPr>
          <p:spPr bwMode="auto">
            <a:xfrm>
              <a:off x="4032" y="528"/>
              <a:ext cx="884" cy="2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8000">
                  <a:solidFill>
                    <a:srgbClr val="FF66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赠  汪  伦</a:t>
              </a:r>
              <a:endParaRPr kumimoji="1" lang="zh-CN" altLang="en-US" sz="8000">
                <a:solidFill>
                  <a:srgbClr val="FF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endParaRPr>
            </a:p>
          </p:txBody>
        </p:sp>
        <p:sp>
          <p:nvSpPr>
            <p:cNvPr id="149509" name="Text Box 5"/>
            <p:cNvSpPr txBox="1">
              <a:spLocks noChangeArrowheads="1"/>
            </p:cNvSpPr>
            <p:nvPr/>
          </p:nvSpPr>
          <p:spPr bwMode="auto">
            <a:xfrm>
              <a:off x="3696" y="2304"/>
              <a:ext cx="423" cy="9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>
                  <a:latin typeface="Times New Roman" pitchFamily="18" charset="0"/>
                </a:rPr>
                <a:t>李    白</a:t>
              </a:r>
              <a:endParaRPr kumimoji="1" lang="zh-CN" altLang="en-US" sz="32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ext Box 2"/>
          <p:cNvSpPr txBox="1">
            <a:spLocks noChangeArrowheads="1"/>
          </p:cNvSpPr>
          <p:nvPr/>
        </p:nvSpPr>
        <p:spPr bwMode="auto">
          <a:xfrm>
            <a:off x="179388" y="188913"/>
            <a:ext cx="5113337" cy="914400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>
                <a:ea typeface="华文楷体" pitchFamily="2" charset="-122"/>
                <a:cs typeface="宋体" pitchFamily="2" charset="-122"/>
              </a:rPr>
              <a:t>学习目标早知道</a:t>
            </a:r>
            <a:endParaRPr lang="zh-CN" altLang="en-US" sz="54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4787900" y="1844675"/>
            <a:ext cx="3816350" cy="701675"/>
          </a:xfrm>
          <a:prstGeom prst="rect">
            <a:avLst/>
          </a:prstGeom>
          <a:solidFill>
            <a:srgbClr val="00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ea typeface="华文楷体" pitchFamily="2" charset="-122"/>
                <a:cs typeface="宋体" pitchFamily="2" charset="-122"/>
              </a:rPr>
              <a:t>能编能演又能说</a:t>
            </a:r>
            <a:endParaRPr lang="zh-CN" altLang="en-US" sz="40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2411413" y="1916113"/>
            <a:ext cx="2089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3492500" y="2924175"/>
            <a:ext cx="215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18" name="Text Box 6"/>
          <p:cNvSpPr txBox="1">
            <a:spLocks noChangeArrowheads="1"/>
          </p:cNvSpPr>
          <p:nvPr/>
        </p:nvSpPr>
        <p:spPr bwMode="auto">
          <a:xfrm>
            <a:off x="3779838" y="1844675"/>
            <a:ext cx="23050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2268538" y="4005263"/>
            <a:ext cx="3889375" cy="701675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ea typeface="华文楷体" pitchFamily="2" charset="-122"/>
                <a:cs typeface="宋体" pitchFamily="2" charset="-122"/>
              </a:rPr>
              <a:t>会读会背会默写</a:t>
            </a:r>
            <a:endParaRPr lang="zh-CN" altLang="en-US" sz="40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3348038" y="2997200"/>
            <a:ext cx="4032250" cy="70167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ea typeface="华文楷体" pitchFamily="2" charset="-122"/>
                <a:cs typeface="宋体" pitchFamily="2" charset="-122"/>
              </a:rPr>
              <a:t>深情厚谊我能懂</a:t>
            </a:r>
            <a:endParaRPr lang="zh-CN" altLang="en-US" sz="40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22" name="Text Box 10"/>
          <p:cNvSpPr txBox="1">
            <a:spLocks noChangeArrowheads="1"/>
          </p:cNvSpPr>
          <p:nvPr/>
        </p:nvSpPr>
        <p:spPr bwMode="auto">
          <a:xfrm>
            <a:off x="3563938" y="5157788"/>
            <a:ext cx="23050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41323" name="Text Box 11"/>
          <p:cNvSpPr txBox="1">
            <a:spLocks noChangeArrowheads="1"/>
          </p:cNvSpPr>
          <p:nvPr/>
        </p:nvSpPr>
        <p:spPr bwMode="auto">
          <a:xfrm>
            <a:off x="611188" y="5157788"/>
            <a:ext cx="4824412" cy="701675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ea typeface="华文楷体" pitchFamily="2" charset="-122"/>
                <a:cs typeface="宋体" pitchFamily="2" charset="-122"/>
              </a:rPr>
              <a:t>打败生字</a:t>
            </a:r>
            <a:r>
              <a:rPr lang="zh-CN" altLang="en-US" sz="4000" b="1">
                <a:latin typeface="华文楷体"/>
                <a:ea typeface="华文楷体" pitchFamily="2" charset="-122"/>
                <a:cs typeface="宋体" pitchFamily="2" charset="-122"/>
              </a:rPr>
              <a:t>“</a:t>
            </a:r>
            <a:r>
              <a:rPr lang="zh-CN" altLang="en-US" sz="4000" b="1">
                <a:ea typeface="华文楷体" pitchFamily="2" charset="-122"/>
                <a:cs typeface="宋体" pitchFamily="2" charset="-122"/>
              </a:rPr>
              <a:t>拦路虎</a:t>
            </a:r>
            <a:r>
              <a:rPr lang="zh-CN" altLang="en-US" sz="4000" b="1">
                <a:latin typeface="华文楷体"/>
                <a:ea typeface="华文楷体" pitchFamily="2" charset="-122"/>
                <a:cs typeface="宋体" pitchFamily="2" charset="-122"/>
              </a:rPr>
              <a:t>”</a:t>
            </a:r>
            <a:endParaRPr lang="zh-CN" altLang="en-US" sz="4000" b="1">
              <a:ea typeface="华文楷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1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1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1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1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1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1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1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7088" y="188913"/>
            <a:ext cx="7772400" cy="1462087"/>
          </a:xfrm>
        </p:spPr>
        <p:txBody>
          <a:bodyPr/>
          <a:lstStyle/>
          <a:p>
            <a:r>
              <a:rPr lang="en-US" altLang="zh-CN" b="1">
                <a:solidFill>
                  <a:srgbClr val="FFCC00"/>
                </a:solidFill>
              </a:rPr>
              <a:t>  </a:t>
            </a:r>
            <a:endParaRPr lang="en-US" altLang="zh-CN" b="1">
              <a:solidFill>
                <a:srgbClr val="FFCC00"/>
              </a:solidFill>
            </a:endParaRPr>
          </a:p>
        </p:txBody>
      </p:sp>
      <p:sp>
        <p:nvSpPr>
          <p:cNvPr id="115715" name="Rectangle 3" descr="白色大理石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2420938"/>
            <a:ext cx="7920038" cy="3024187"/>
          </a:xfrm>
          <a:blipFill dpi="0" rotWithShape="1">
            <a:blip r:embed="rId1">
              <a:alphaModFix amt="38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第一关  我是“小武松”，打败“拦路虎”！</a:t>
            </a:r>
            <a:endParaRPr lang="zh-CN" altLang="en-US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第二关  我是“小勇士”，自学我最强！</a:t>
            </a:r>
            <a:endParaRPr lang="zh-CN" altLang="en-US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第三关  我是“朗诵家”，朗诵我最棒！</a:t>
            </a:r>
            <a:endParaRPr lang="zh-CN" altLang="en-US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第四关  我是“小作家”，创新展才华！</a:t>
            </a:r>
            <a:endParaRPr lang="zh-CN" altLang="en-US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第五关  我是“有心人”，收获我最大！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115716" name="WordArt 4"/>
          <p:cNvSpPr>
            <a:spLocks noChangeArrowheads="1" noChangeShapeType="1" noTextEdit="1"/>
          </p:cNvSpPr>
          <p:nvPr/>
        </p:nvSpPr>
        <p:spPr bwMode="auto">
          <a:xfrm>
            <a:off x="1979613" y="260350"/>
            <a:ext cx="5832475" cy="14398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800000"/>
                  </a:solidFill>
                  <a:round/>
                </a:ln>
                <a:solidFill>
                  <a:srgbClr val="A50021"/>
                </a:solidFill>
                <a:latin typeface="宋体"/>
                <a:ea typeface="宋体"/>
              </a:rPr>
              <a:t>连闯五关逞英豪</a:t>
            </a:r>
            <a:endParaRPr lang="zh-CN" altLang="en-US" sz="3600" kern="10" dirty="0">
              <a:ln w="9525">
                <a:solidFill>
                  <a:srgbClr val="800000"/>
                </a:solidFill>
                <a:round/>
              </a:ln>
              <a:solidFill>
                <a:srgbClr val="A50021"/>
              </a:solidFill>
              <a:latin typeface="宋体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9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4213" y="765175"/>
            <a:ext cx="7772400" cy="1470025"/>
          </a:xfrm>
        </p:spPr>
        <p:txBody>
          <a:bodyPr/>
          <a:lstStyle/>
          <a:p>
            <a:r>
              <a:rPr lang="en-US" altLang="zh-CN" sz="6000" b="1">
                <a:solidFill>
                  <a:srgbClr val="660066"/>
                </a:solidFill>
              </a:rPr>
              <a:t> </a:t>
            </a:r>
            <a:endParaRPr lang="en-US" altLang="zh-CN" sz="6000" b="1">
              <a:solidFill>
                <a:srgbClr val="660066"/>
              </a:solidFill>
            </a:endParaRPr>
          </a:p>
        </p:txBody>
      </p:sp>
      <p:sp>
        <p:nvSpPr>
          <p:cNvPr id="169987" name="Rectangle 3" descr="羊皮纸"/>
          <p:cNvSpPr>
            <a:spLocks noGrp="1" noChangeArrowheads="1"/>
          </p:cNvSpPr>
          <p:nvPr>
            <p:ph type="subTitle" idx="4294967295"/>
          </p:nvPr>
        </p:nvSpPr>
        <p:spPr>
          <a:xfrm>
            <a:off x="1476375" y="3141663"/>
            <a:ext cx="6400800" cy="2447925"/>
          </a:xfrm>
          <a:blipFill dpi="0" rotWithShape="1">
            <a:blip r:embed="rId1">
              <a:alphaModFix amt="39000"/>
            </a:blip>
            <a:srcRect/>
            <a:tile tx="0" ty="0" sx="100000" sy="100000" flip="none" algn="tl"/>
          </a:blipFill>
        </p:spPr>
        <p:txBody>
          <a:bodyPr/>
          <a:lstStyle/>
          <a:p>
            <a:pPr marL="0" indent="0" algn="ctr">
              <a:buFontTx/>
              <a:buNone/>
            </a:pPr>
            <a:r>
              <a:rPr lang="zh-CN" altLang="en-US" sz="6600" b="1">
                <a:solidFill>
                  <a:srgbClr val="1C1C1C"/>
                </a:solidFill>
              </a:rPr>
              <a:t>我是“小武松”，</a:t>
            </a:r>
            <a:endParaRPr lang="zh-CN" altLang="en-US" sz="6600" b="1">
              <a:solidFill>
                <a:srgbClr val="1C1C1C"/>
              </a:solidFill>
            </a:endParaRPr>
          </a:p>
          <a:p>
            <a:pPr marL="0" indent="0" algn="ctr">
              <a:buFontTx/>
              <a:buNone/>
            </a:pPr>
            <a:r>
              <a:rPr lang="zh-CN" altLang="en-US" sz="6600" b="1">
                <a:solidFill>
                  <a:srgbClr val="1C1C1C"/>
                </a:solidFill>
              </a:rPr>
              <a:t>打败“拦路虎”！</a:t>
            </a:r>
            <a:endParaRPr lang="zh-CN" altLang="en-US" sz="6600" b="1">
              <a:solidFill>
                <a:srgbClr val="1C1C1C"/>
              </a:solidFill>
            </a:endParaRPr>
          </a:p>
        </p:txBody>
      </p:sp>
      <p:sp>
        <p:nvSpPr>
          <p:cNvPr id="169988" name="WordArt 4"/>
          <p:cNvSpPr>
            <a:spLocks noChangeArrowheads="1" noChangeShapeType="1" noTextEdit="1"/>
          </p:cNvSpPr>
          <p:nvPr/>
        </p:nvSpPr>
        <p:spPr bwMode="auto">
          <a:xfrm>
            <a:off x="2268538" y="692150"/>
            <a:ext cx="4751387" cy="12239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FF00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solidFill>
                  <a:srgbClr val="FF0000"/>
                </a:solidFill>
                <a:latin typeface="宋体"/>
                <a:ea typeface="宋体"/>
              </a:rPr>
              <a:t>第一关</a:t>
            </a:r>
            <a:endParaRPr lang="zh-CN" altLang="en-US" sz="3600" b="1" kern="10">
              <a:ln w="9525">
                <a:round/>
              </a:ln>
              <a:solidFill>
                <a:srgbClr val="FF0000"/>
              </a:solidFill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998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10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WordArt 2"/>
          <p:cNvSpPr>
            <a:spLocks noChangeArrowheads="1" noChangeShapeType="1" noTextEdit="1"/>
          </p:cNvSpPr>
          <p:nvPr/>
        </p:nvSpPr>
        <p:spPr bwMode="auto">
          <a:xfrm>
            <a:off x="179388" y="404813"/>
            <a:ext cx="7416800" cy="25923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/>
                <a:ea typeface="宋体"/>
              </a:rPr>
              <a:t>会拼会写会组词</a:t>
            </a:r>
            <a:r>
              <a:rPr lang="en-US" altLang="zh-CN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/>
                <a:ea typeface="宋体"/>
              </a:rPr>
              <a:t>——</a:t>
            </a:r>
            <a:r>
              <a: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宋体"/>
                <a:ea typeface="宋体"/>
              </a:rPr>
              <a:t>看我的！</a:t>
            </a:r>
            <a:endParaRPr lang="zh-CN" altLang="en-US" sz="4400" b="1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宋体"/>
              <a:ea typeface="宋体"/>
            </a:endParaRPr>
          </a:p>
        </p:txBody>
      </p:sp>
      <p:sp>
        <p:nvSpPr>
          <p:cNvPr id="172035" name="Text Box 3"/>
          <p:cNvSpPr txBox="1">
            <a:spLocks noChangeArrowheads="1"/>
          </p:cNvSpPr>
          <p:nvPr/>
        </p:nvSpPr>
        <p:spPr bwMode="auto">
          <a:xfrm>
            <a:off x="2195513" y="2565400"/>
            <a:ext cx="1008062" cy="1098550"/>
          </a:xfrm>
          <a:prstGeom prst="rect">
            <a:avLst/>
          </a:prstGeom>
          <a:solidFill>
            <a:srgbClr val="FFCC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>
                <a:solidFill>
                  <a:srgbClr val="FF0066"/>
                </a:solidFill>
                <a:ea typeface="华文楷体" pitchFamily="2" charset="-122"/>
                <a:cs typeface="宋体" pitchFamily="2" charset="-122"/>
                <a:hlinkClick r:id="rId1" action="ppaction://hlinkfile"/>
              </a:rPr>
              <a:t>汪</a:t>
            </a:r>
            <a:endParaRPr lang="zh-CN" altLang="en-US" sz="6600" b="1">
              <a:solidFill>
                <a:srgbClr val="FF0066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2036" name="Text Box 4"/>
          <p:cNvSpPr txBox="1">
            <a:spLocks noChangeArrowheads="1"/>
          </p:cNvSpPr>
          <p:nvPr/>
        </p:nvSpPr>
        <p:spPr bwMode="auto">
          <a:xfrm>
            <a:off x="2411413" y="2205038"/>
            <a:ext cx="9350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2038" name="Text Box 6"/>
          <p:cNvSpPr txBox="1">
            <a:spLocks noChangeArrowheads="1"/>
          </p:cNvSpPr>
          <p:nvPr/>
        </p:nvSpPr>
        <p:spPr bwMode="auto">
          <a:xfrm>
            <a:off x="4211638" y="2565400"/>
            <a:ext cx="1152525" cy="1098550"/>
          </a:xfrm>
          <a:prstGeom prst="rect">
            <a:avLst/>
          </a:prstGeom>
          <a:solidFill>
            <a:srgbClr val="FFCC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>
                <a:ea typeface="华文楷体" pitchFamily="2" charset="-122"/>
                <a:cs typeface="宋体" pitchFamily="2" charset="-122"/>
                <a:hlinkClick r:id="rId2" action="ppaction://hlinkfile"/>
              </a:rPr>
              <a:t>乘</a:t>
            </a:r>
            <a:endParaRPr lang="zh-CN" altLang="en-US" sz="66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2039" name="Text Box 7"/>
          <p:cNvSpPr txBox="1">
            <a:spLocks noChangeArrowheads="1"/>
          </p:cNvSpPr>
          <p:nvPr/>
        </p:nvSpPr>
        <p:spPr bwMode="auto">
          <a:xfrm>
            <a:off x="4067175" y="2133600"/>
            <a:ext cx="23034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2041" name="Text Box 9"/>
          <p:cNvSpPr txBox="1">
            <a:spLocks noChangeArrowheads="1"/>
          </p:cNvSpPr>
          <p:nvPr/>
        </p:nvSpPr>
        <p:spPr bwMode="auto">
          <a:xfrm>
            <a:off x="6227763" y="2997200"/>
            <a:ext cx="18732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2042" name="Text Box 10"/>
          <p:cNvSpPr txBox="1">
            <a:spLocks noChangeArrowheads="1"/>
          </p:cNvSpPr>
          <p:nvPr/>
        </p:nvSpPr>
        <p:spPr bwMode="auto">
          <a:xfrm>
            <a:off x="6588125" y="2565400"/>
            <a:ext cx="1189038" cy="1098550"/>
          </a:xfrm>
          <a:prstGeom prst="rect">
            <a:avLst/>
          </a:prstGeom>
          <a:solidFill>
            <a:srgbClr val="FFCC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>
                <a:ea typeface="华文楷体" pitchFamily="2" charset="-122"/>
                <a:cs typeface="宋体" pitchFamily="2" charset="-122"/>
                <a:hlinkClick r:id="rId3" action="ppaction://hlinkfile"/>
              </a:rPr>
              <a:t>舟</a:t>
            </a:r>
            <a:endParaRPr lang="zh-CN" altLang="en-US" sz="66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2044" name="Text Box 12"/>
          <p:cNvSpPr txBox="1">
            <a:spLocks noChangeArrowheads="1"/>
          </p:cNvSpPr>
          <p:nvPr/>
        </p:nvSpPr>
        <p:spPr bwMode="auto">
          <a:xfrm>
            <a:off x="827088" y="4652963"/>
            <a:ext cx="7632700" cy="701675"/>
          </a:xfrm>
          <a:prstGeom prst="rect">
            <a:avLst/>
          </a:prstGeom>
          <a:solidFill>
            <a:srgbClr val="008000">
              <a:alpha val="48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CC00"/>
                </a:solidFill>
                <a:ea typeface="华文楷体" pitchFamily="2" charset="-122"/>
                <a:cs typeface="宋体" pitchFamily="2" charset="-122"/>
              </a:rPr>
              <a:t>这几个字，你都会念、会写了吗</a:t>
            </a:r>
            <a:r>
              <a:rPr lang="en-US" altLang="zh-CN" sz="4000" b="1">
                <a:solidFill>
                  <a:srgbClr val="FFCC00"/>
                </a:solidFill>
                <a:ea typeface="华文楷体" pitchFamily="2" charset="-122"/>
                <a:cs typeface="宋体" pitchFamily="2" charset="-122"/>
              </a:rPr>
              <a:t>?</a:t>
            </a:r>
            <a:endParaRPr lang="en-US" altLang="zh-CN" sz="4000" b="1">
              <a:solidFill>
                <a:srgbClr val="FFCC00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2045" name="Text Box 13"/>
          <p:cNvSpPr txBox="1">
            <a:spLocks noChangeArrowheads="1"/>
          </p:cNvSpPr>
          <p:nvPr/>
        </p:nvSpPr>
        <p:spPr bwMode="auto">
          <a:xfrm>
            <a:off x="468313" y="5805488"/>
            <a:ext cx="8316912" cy="701675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  <a:ea typeface="华文楷体" pitchFamily="2" charset="-122"/>
                <a:cs typeface="宋体" pitchFamily="2" charset="-122"/>
              </a:rPr>
              <a:t>这几个字，你是怎么把它记住的呢？</a:t>
            </a:r>
            <a:endParaRPr lang="zh-CN" altLang="en-US" sz="4000" b="1">
              <a:solidFill>
                <a:schemeClr val="bg1"/>
              </a:solidFill>
              <a:ea typeface="华文楷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72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72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72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2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Text Box 2"/>
          <p:cNvSpPr txBox="1">
            <a:spLocks noChangeArrowheads="1"/>
          </p:cNvSpPr>
          <p:nvPr/>
        </p:nvSpPr>
        <p:spPr bwMode="auto">
          <a:xfrm>
            <a:off x="762000" y="1676400"/>
            <a:ext cx="7467600" cy="946150"/>
          </a:xfrm>
          <a:prstGeom prst="rect">
            <a:avLst/>
          </a:prstGeom>
          <a:solidFill>
            <a:schemeClr val="bg1">
              <a:alpha val="4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  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ea typeface="楷体_GB2312" pitchFamily="49" charset="-122"/>
              </a:rPr>
              <a:t>放声朗读课文，先自己拼读生字词，不懂的地方可以查字典或和同学讨论。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pic>
        <p:nvPicPr>
          <p:cNvPr id="176131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09800" y="0"/>
            <a:ext cx="47148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61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9144000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6133" name="Text Box 5"/>
          <p:cNvSpPr txBox="1">
            <a:spLocks noChangeArrowheads="1"/>
          </p:cNvSpPr>
          <p:nvPr/>
        </p:nvSpPr>
        <p:spPr bwMode="auto">
          <a:xfrm>
            <a:off x="2411413" y="2852738"/>
            <a:ext cx="4572000" cy="3786187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 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赠</a:t>
            </a:r>
            <a:r>
              <a:rPr kumimoji="1" lang="zh-CN" altLang="en-GB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hlinkClick r:id="rId3" action="ppaction://hlinkfile"/>
              </a:rPr>
              <a:t>汪</a:t>
            </a:r>
            <a:r>
              <a:rPr kumimoji="1" lang="zh-CN" altLang="en-GB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伦</a:t>
            </a:r>
            <a:endParaRPr kumimoji="1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       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李白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李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白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hlinkClick r:id="rId4" action="ppaction://hlinkfile"/>
              </a:rPr>
              <a:t>乘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hlinkClick r:id="rId5" action="ppaction://hlinkfile"/>
              </a:rPr>
              <a:t>舟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将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欲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行，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忽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闻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岸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上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踏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歌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声。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桃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花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潭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水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深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千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尺，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不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及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汪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伦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送</a:t>
            </a:r>
            <a:r>
              <a:rPr kumimoji="1" lang="en-GB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我</a:t>
            </a:r>
            <a:r>
              <a:rPr kumimoji="1" lang="zh-CN" altLang="en-GB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情。 </a:t>
            </a:r>
            <a:endParaRPr kumimoji="1" lang="zh-CN" altLang="en-US" sz="2800" b="1"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6134" name="Rectangle 6"/>
          <p:cNvSpPr>
            <a:spLocks noChangeArrowheads="1"/>
          </p:cNvSpPr>
          <p:nvPr/>
        </p:nvSpPr>
        <p:spPr bwMode="auto">
          <a:xfrm>
            <a:off x="2987675" y="2492375"/>
            <a:ext cx="1060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z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楷体_GB2312" pitchFamily="49" charset="-122"/>
              </a:rPr>
              <a:t>è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n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ea typeface="楷体_GB2312" pitchFamily="49" charset="-122"/>
              </a:rPr>
              <a:t>g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76135" name="Picture 7" descr="小学语文(古诗词)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90600" y="1241425"/>
            <a:ext cx="1600200" cy="43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6136" name="Rectangle 8"/>
          <p:cNvSpPr>
            <a:spLocks noChangeArrowheads="1"/>
          </p:cNvSpPr>
          <p:nvPr/>
        </p:nvSpPr>
        <p:spPr bwMode="auto">
          <a:xfrm>
            <a:off x="3851275" y="2492375"/>
            <a:ext cx="1081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隶书" pitchFamily="49" charset="-122"/>
              </a:rPr>
              <a:t>w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ā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隶书" pitchFamily="49" charset="-122"/>
              </a:rPr>
              <a:t>n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ea typeface="隶书" pitchFamily="49" charset="-122"/>
              </a:rPr>
              <a:t>g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6137" name="Rectangle 9"/>
          <p:cNvSpPr>
            <a:spLocks noChangeArrowheads="1"/>
          </p:cNvSpPr>
          <p:nvPr/>
        </p:nvSpPr>
        <p:spPr bwMode="auto">
          <a:xfrm>
            <a:off x="2916238" y="3789363"/>
            <a:ext cx="12382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</a:rPr>
              <a:t>ch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é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</a:rPr>
              <a:t>n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g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6138" name="Rectangle 10"/>
          <p:cNvSpPr>
            <a:spLocks noChangeArrowheads="1"/>
          </p:cNvSpPr>
          <p:nvPr/>
        </p:nvSpPr>
        <p:spPr bwMode="auto">
          <a:xfrm>
            <a:off x="3851275" y="3789363"/>
            <a:ext cx="1073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hlinkClick r:id="rId7"/>
              </a:rPr>
              <a:t>zh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  <a:hlinkClick r:id="rId7"/>
              </a:rPr>
              <a:t>ō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  <a:hlinkClick r:id="rId7"/>
              </a:rPr>
              <a:t>u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6139" name="Rectangle 11"/>
          <p:cNvSpPr>
            <a:spLocks noChangeArrowheads="1"/>
          </p:cNvSpPr>
          <p:nvPr/>
        </p:nvSpPr>
        <p:spPr bwMode="auto">
          <a:xfrm>
            <a:off x="5003800" y="3860800"/>
            <a:ext cx="7381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y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楷体_GB2312" pitchFamily="49" charset="-122"/>
              </a:rPr>
              <a:t>ù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6140" name="Rectangle 12"/>
          <p:cNvSpPr>
            <a:spLocks noChangeArrowheads="1"/>
          </p:cNvSpPr>
          <p:nvPr/>
        </p:nvSpPr>
        <p:spPr bwMode="auto">
          <a:xfrm>
            <a:off x="4500563" y="4508500"/>
            <a:ext cx="7096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t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ea typeface="楷体_GB2312" pitchFamily="49" charset="-122"/>
              </a:rPr>
              <a:t>à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6141" name="Rectangle 13"/>
          <p:cNvSpPr>
            <a:spLocks noChangeArrowheads="1"/>
          </p:cNvSpPr>
          <p:nvPr/>
        </p:nvSpPr>
        <p:spPr bwMode="auto">
          <a:xfrm>
            <a:off x="3419475" y="5157788"/>
            <a:ext cx="8874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t</a:t>
            </a:r>
            <a:r>
              <a:rPr kumimoji="1"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ea typeface="楷体_GB2312" pitchFamily="49" charset="-122"/>
              </a:rPr>
              <a:t>á</a:t>
            </a:r>
            <a:r>
              <a:rPr kumimoji="1"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n </a:t>
            </a:r>
            <a:endParaRPr kumimoji="1" lang="en-US" altLang="zh-CN" sz="2800" b="1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61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6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61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6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761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76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6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76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6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76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0" grpId="0" animBg="1" autoUpdateAnimBg="0"/>
      <p:bldP spid="176133" grpId="0" animBg="1" autoUpdateAnimBg="0"/>
      <p:bldP spid="176134" grpId="0" autoUpdateAnimBg="0"/>
      <p:bldP spid="176136" grpId="0" autoUpdateAnimBg="0"/>
      <p:bldP spid="176137" grpId="0" autoUpdateAnimBg="0"/>
      <p:bldP spid="176138" grpId="0" autoUpdateAnimBg="0"/>
      <p:bldP spid="176139" grpId="0" autoUpdateAnimBg="0"/>
      <p:bldP spid="176140" grpId="0" autoUpdateAnimBg="0"/>
      <p:bldP spid="17614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908175" y="3068638"/>
            <a:ext cx="5832475" cy="2160587"/>
          </a:xfrm>
          <a:solidFill>
            <a:srgbClr val="D5C9CF">
              <a:alpha val="63000"/>
            </a:srgbClr>
          </a:solidFill>
        </p:spPr>
        <p:txBody>
          <a:bodyPr/>
          <a:lstStyle/>
          <a:p>
            <a:pPr marL="0" indent="0" algn="ctr">
              <a:buFontTx/>
              <a:buNone/>
            </a:pPr>
            <a:r>
              <a:rPr lang="zh-CN" altLang="en-US" sz="6000" b="1">
                <a:solidFill>
                  <a:srgbClr val="009900"/>
                </a:solidFill>
              </a:rPr>
              <a:t>我是“小勇士”，</a:t>
            </a:r>
            <a:endParaRPr lang="zh-CN" altLang="en-US" sz="6000" b="1">
              <a:solidFill>
                <a:srgbClr val="009900"/>
              </a:solidFill>
            </a:endParaRPr>
          </a:p>
          <a:p>
            <a:pPr marL="0" indent="0" algn="ctr">
              <a:buFontTx/>
              <a:buNone/>
            </a:pPr>
            <a:r>
              <a:rPr lang="zh-CN" altLang="en-US" sz="6000" b="1">
                <a:solidFill>
                  <a:srgbClr val="009900"/>
                </a:solidFill>
              </a:rPr>
              <a:t>自 学 我 最 强！</a:t>
            </a:r>
            <a:endParaRPr lang="zh-CN" altLang="en-US" sz="6000" b="1">
              <a:solidFill>
                <a:srgbClr val="009900"/>
              </a:solidFill>
            </a:endParaRPr>
          </a:p>
        </p:txBody>
      </p:sp>
      <p:sp>
        <p:nvSpPr>
          <p:cNvPr id="150531" name="WordArt 3"/>
          <p:cNvSpPr>
            <a:spLocks noChangeArrowheads="1" noChangeShapeType="1" noTextEdit="1"/>
          </p:cNvSpPr>
          <p:nvPr/>
        </p:nvSpPr>
        <p:spPr bwMode="auto">
          <a:xfrm>
            <a:off x="2268538" y="333375"/>
            <a:ext cx="4608512" cy="17986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宋体"/>
                <a:ea typeface="宋体"/>
              </a:rPr>
              <a:t>第二关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150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150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260350"/>
            <a:ext cx="7772400" cy="895350"/>
          </a:xfrm>
        </p:spPr>
        <p:txBody>
          <a:bodyPr/>
          <a:lstStyle/>
          <a:p>
            <a:r>
              <a:rPr lang="zh-CN" altLang="en-US" b="1" dirty="0">
                <a:solidFill>
                  <a:schemeClr val="tx1"/>
                </a:solidFill>
                <a:ea typeface="黑体" pitchFamily="2" charset="-122"/>
              </a:rPr>
              <a:t>自学提纲</a:t>
            </a:r>
            <a:endParaRPr lang="zh-CN" altLang="en-US" b="1" dirty="0">
              <a:solidFill>
                <a:schemeClr val="tx1"/>
              </a:solidFill>
              <a:ea typeface="黑体" pitchFamily="2" charset="-122"/>
            </a:endParaRPr>
          </a:p>
        </p:txBody>
      </p:sp>
      <p:sp>
        <p:nvSpPr>
          <p:cNvPr id="173059" name="Rectangle 3" descr="绿色大理石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268413"/>
            <a:ext cx="7772400" cy="4899025"/>
          </a:xfrm>
          <a:blipFill dpi="0" rotWithShape="1">
            <a:blip r:embed="rId1">
              <a:alphaModFix amt="62000"/>
            </a:blip>
            <a:srcRect/>
            <a:tile tx="0" ty="0" sx="100000" sy="100000" flip="none" algn="tl"/>
          </a:blipFill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CN" b="1" dirty="0">
                <a:solidFill>
                  <a:schemeClr val="bg1"/>
                </a:solidFill>
              </a:rPr>
              <a:t>1</a:t>
            </a:r>
            <a:r>
              <a:rPr lang="zh-CN" altLang="en-US" b="1" dirty="0">
                <a:solidFill>
                  <a:schemeClr val="bg1"/>
                </a:solidFill>
              </a:rPr>
              <a:t>、仔细听范读，我再大声读，</a:t>
            </a:r>
            <a:endParaRPr lang="zh-CN" altLang="en-US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</a:rPr>
              <a:t>      字字读准确，句句有顿挫；</a:t>
            </a:r>
            <a:endParaRPr lang="zh-CN" altLang="en-US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b="1" dirty="0">
                <a:solidFill>
                  <a:schemeClr val="bg1"/>
                </a:solidFill>
              </a:rPr>
              <a:t>2</a:t>
            </a:r>
            <a:r>
              <a:rPr lang="zh-CN" altLang="en-US" b="1" dirty="0">
                <a:solidFill>
                  <a:schemeClr val="bg1"/>
                </a:solidFill>
              </a:rPr>
              <a:t>、读完之后想一想：汪伦是怎样送李白的？汪伦为什么要脚踏着节拍、唱着歌来送李白呢？</a:t>
            </a:r>
            <a:endParaRPr lang="zh-CN" altLang="en-US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b="1" dirty="0">
                <a:solidFill>
                  <a:schemeClr val="bg1"/>
                </a:solidFill>
              </a:rPr>
              <a:t>3</a:t>
            </a:r>
            <a:r>
              <a:rPr lang="zh-CN" altLang="en-US" b="1" dirty="0">
                <a:solidFill>
                  <a:schemeClr val="bg1"/>
                </a:solidFill>
              </a:rPr>
              <a:t>、汪伦这样来送李白，李白的心情会怎样？所以他才会把一份最能表达心意的礼物送给汪伦。请问，这份礼物是什么？</a:t>
            </a:r>
            <a:endParaRPr lang="zh-CN" altLang="en-US" b="1" dirty="0">
              <a:solidFill>
                <a:schemeClr val="bg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kumimoji="1" lang="zh-CN" altLang="en-US" b="1" dirty="0">
                <a:solidFill>
                  <a:schemeClr val="bg1"/>
                </a:solidFill>
              </a:rPr>
              <a:t>    请大家跟随老师的指引，一句句地感受一下李白的感动吧</a:t>
            </a:r>
            <a:r>
              <a:rPr kumimoji="1" lang="en-US" altLang="zh-CN" b="1" dirty="0">
                <a:solidFill>
                  <a:schemeClr val="bg1"/>
                </a:solidFill>
              </a:rPr>
              <a:t>——</a:t>
            </a:r>
            <a:endParaRPr kumimoji="1" lang="en-US" altLang="zh-CN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3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3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3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3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2"/>
          <p:cNvSpPr txBox="1">
            <a:spLocks noChangeArrowheads="1"/>
          </p:cNvSpPr>
          <p:nvPr/>
        </p:nvSpPr>
        <p:spPr bwMode="auto">
          <a:xfrm>
            <a:off x="1619250" y="2565400"/>
            <a:ext cx="6337300" cy="1006475"/>
          </a:xfrm>
          <a:prstGeom prst="rect">
            <a:avLst/>
          </a:prstGeom>
          <a:solidFill>
            <a:srgbClr val="FBFDA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ea typeface="华文楷体" pitchFamily="2" charset="-122"/>
              </a:rPr>
              <a:t>李白乘舟将欲行，</a:t>
            </a:r>
            <a:endParaRPr kumimoji="1" lang="zh-CN" altLang="en-US" sz="6000" b="1">
              <a:ea typeface="华文楷体" pitchFamily="2" charset="-122"/>
            </a:endParaRPr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827088" y="404813"/>
            <a:ext cx="2520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华文楷体" pitchFamily="2" charset="-122"/>
              </a:rPr>
              <a:t>理解古诗</a:t>
            </a:r>
            <a:endParaRPr lang="zh-CN" altLang="en-US" sz="3600" b="1">
              <a:solidFill>
                <a:srgbClr val="FF0000"/>
              </a:solidFill>
              <a:ea typeface="华文楷体" pitchFamily="2" charset="-122"/>
            </a:endParaRPr>
          </a:p>
        </p:txBody>
      </p:sp>
      <p:sp>
        <p:nvSpPr>
          <p:cNvPr id="124932" name="AutoShape 4"/>
          <p:cNvSpPr>
            <a:spLocks noChangeArrowheads="1"/>
          </p:cNvSpPr>
          <p:nvPr/>
        </p:nvSpPr>
        <p:spPr bwMode="auto">
          <a:xfrm>
            <a:off x="5867400" y="1844675"/>
            <a:ext cx="144463" cy="863600"/>
          </a:xfrm>
          <a:prstGeom prst="upArrow">
            <a:avLst>
              <a:gd name="adj1" fmla="val 50000"/>
              <a:gd name="adj2" fmla="val 149450"/>
            </a:avLst>
          </a:prstGeom>
          <a:solidFill>
            <a:srgbClr val="99CC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5219700" y="1052513"/>
            <a:ext cx="16573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ea typeface="华文楷体" pitchFamily="2" charset="-122"/>
              </a:rPr>
              <a:t>想要</a:t>
            </a:r>
            <a:endParaRPr lang="zh-CN" altLang="en-US" sz="4400" b="1">
              <a:solidFill>
                <a:srgbClr val="FF0000"/>
              </a:solidFill>
              <a:ea typeface="华文楷体" pitchFamily="2" charset="-122"/>
            </a:endParaRPr>
          </a:p>
        </p:txBody>
      </p:sp>
      <p:sp>
        <p:nvSpPr>
          <p:cNvPr id="124934" name="AutoShape 6"/>
          <p:cNvSpPr>
            <a:spLocks noChangeArrowheads="1"/>
          </p:cNvSpPr>
          <p:nvPr/>
        </p:nvSpPr>
        <p:spPr bwMode="auto">
          <a:xfrm>
            <a:off x="3635375" y="3429000"/>
            <a:ext cx="142875" cy="936625"/>
          </a:xfrm>
          <a:prstGeom prst="downArrow">
            <a:avLst>
              <a:gd name="adj1" fmla="val 50000"/>
              <a:gd name="adj2" fmla="val 163889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2195513" y="4437063"/>
            <a:ext cx="38877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华文楷体" pitchFamily="2" charset="-122"/>
              </a:rPr>
              <a:t>我乘着船将要远行</a:t>
            </a:r>
            <a:endParaRPr lang="zh-CN" altLang="en-US" sz="3600" b="1">
              <a:solidFill>
                <a:srgbClr val="FF0000"/>
              </a:solidFill>
              <a:ea typeface="华文楷体" pitchFamily="2" charset="-122"/>
            </a:endParaRPr>
          </a:p>
        </p:txBody>
      </p:sp>
      <p:sp>
        <p:nvSpPr>
          <p:cNvPr id="124936" name="AutoShape 8"/>
          <p:cNvSpPr>
            <a:spLocks noChangeArrowheads="1"/>
          </p:cNvSpPr>
          <p:nvPr/>
        </p:nvSpPr>
        <p:spPr bwMode="auto">
          <a:xfrm>
            <a:off x="6659563" y="3429000"/>
            <a:ext cx="144462" cy="1079500"/>
          </a:xfrm>
          <a:prstGeom prst="downArrow">
            <a:avLst>
              <a:gd name="adj1" fmla="val 50000"/>
              <a:gd name="adj2" fmla="val 186814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6372225" y="4581525"/>
            <a:ext cx="16557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走</a:t>
            </a:r>
            <a:endParaRPr lang="zh-CN" altLang="en-US" sz="4000" b="1">
              <a:solidFill>
                <a:srgbClr val="FF0000"/>
              </a:solidFill>
              <a:ea typeface="华文楷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1249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1000"/>
                                        <p:tgtEl>
                                          <p:spTgt spid="124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animBg="1"/>
      <p:bldP spid="124934" grpId="0" animBg="1"/>
      <p:bldP spid="124936" grpId="0" animBg="1"/>
      <p:bldP spid="1249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ext Box 2"/>
          <p:cNvSpPr txBox="1">
            <a:spLocks noChangeArrowheads="1"/>
          </p:cNvSpPr>
          <p:nvPr/>
        </p:nvSpPr>
        <p:spPr bwMode="auto">
          <a:xfrm>
            <a:off x="1692275" y="2276475"/>
            <a:ext cx="59039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5955" name="AutoShape 3"/>
          <p:cNvSpPr>
            <a:spLocks noChangeArrowheads="1"/>
          </p:cNvSpPr>
          <p:nvPr/>
        </p:nvSpPr>
        <p:spPr bwMode="auto">
          <a:xfrm>
            <a:off x="2339975" y="1773238"/>
            <a:ext cx="144463" cy="1008062"/>
          </a:xfrm>
          <a:prstGeom prst="upArrow">
            <a:avLst>
              <a:gd name="adj1" fmla="val 50000"/>
              <a:gd name="adj2" fmla="val 17445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5956" name="Text Box 4"/>
          <p:cNvSpPr txBox="1">
            <a:spLocks noChangeArrowheads="1"/>
          </p:cNvSpPr>
          <p:nvPr/>
        </p:nvSpPr>
        <p:spPr bwMode="auto">
          <a:xfrm>
            <a:off x="1979613" y="981075"/>
            <a:ext cx="1441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忽然</a:t>
            </a:r>
            <a:endParaRPr lang="zh-CN" altLang="en-US" sz="4000" b="1">
              <a:solidFill>
                <a:srgbClr val="FF0000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5957" name="AutoShape 5"/>
          <p:cNvSpPr>
            <a:spLocks noChangeArrowheads="1"/>
          </p:cNvSpPr>
          <p:nvPr/>
        </p:nvSpPr>
        <p:spPr bwMode="auto">
          <a:xfrm>
            <a:off x="5435600" y="1773238"/>
            <a:ext cx="142875" cy="1081087"/>
          </a:xfrm>
          <a:prstGeom prst="upArrow">
            <a:avLst>
              <a:gd name="adj1" fmla="val 50000"/>
              <a:gd name="adj2" fmla="val 18916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4572000" y="1125538"/>
            <a:ext cx="23034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4000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4067175" y="1052513"/>
            <a:ext cx="38163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踏着节拍唱着歌</a:t>
            </a:r>
            <a:endParaRPr kumimoji="1" lang="zh-CN" altLang="en-US" sz="4000" b="1">
              <a:solidFill>
                <a:srgbClr val="FF0000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5960" name="Text Box 8"/>
          <p:cNvSpPr txBox="1">
            <a:spLocks noChangeArrowheads="1"/>
          </p:cNvSpPr>
          <p:nvPr/>
        </p:nvSpPr>
        <p:spPr bwMode="auto">
          <a:xfrm>
            <a:off x="1979613" y="2924175"/>
            <a:ext cx="6480175" cy="914400"/>
          </a:xfrm>
          <a:prstGeom prst="rect">
            <a:avLst/>
          </a:prstGeom>
          <a:solidFill>
            <a:srgbClr val="C9CF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b="1">
                <a:ea typeface="华文楷体" pitchFamily="2" charset="-122"/>
                <a:cs typeface="宋体" pitchFamily="2" charset="-122"/>
              </a:rPr>
              <a:t>忽闻岸上</a:t>
            </a:r>
            <a:r>
              <a:rPr kumimoji="1" lang="zh-CN" altLang="en-US" sz="54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踏歌</a:t>
            </a:r>
            <a:r>
              <a:rPr kumimoji="1" lang="zh-CN" altLang="en-US" sz="5400" b="1">
                <a:ea typeface="华文楷体" pitchFamily="2" charset="-122"/>
                <a:cs typeface="宋体" pitchFamily="2" charset="-122"/>
              </a:rPr>
              <a:t>声。</a:t>
            </a:r>
            <a:endParaRPr kumimoji="1" lang="zh-CN" altLang="en-US" sz="54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5961" name="Text Box 9"/>
          <p:cNvSpPr txBox="1">
            <a:spLocks noChangeArrowheads="1"/>
          </p:cNvSpPr>
          <p:nvPr/>
        </p:nvSpPr>
        <p:spPr bwMode="auto">
          <a:xfrm>
            <a:off x="2771775" y="4724400"/>
            <a:ext cx="6372225" cy="1311275"/>
          </a:xfrm>
          <a:prstGeom prst="rect">
            <a:avLst/>
          </a:prstGeom>
          <a:solidFill>
            <a:schemeClr val="hlink">
              <a:alpha val="7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FF00"/>
                </a:solidFill>
                <a:ea typeface="华文楷体" pitchFamily="2" charset="-122"/>
                <a:cs typeface="宋体" pitchFamily="2" charset="-122"/>
              </a:rPr>
              <a:t>忽然听见岸上踏地为节拍，</a:t>
            </a:r>
            <a:endParaRPr lang="zh-CN" altLang="en-US" sz="4000" b="1">
              <a:solidFill>
                <a:srgbClr val="FFFF00"/>
              </a:solidFill>
              <a:ea typeface="华文楷体" pitchFamily="2" charset="-122"/>
              <a:cs typeface="宋体" pitchFamily="2" charset="-122"/>
            </a:endParaRPr>
          </a:p>
          <a:p>
            <a:r>
              <a:rPr lang="zh-CN" altLang="en-US" sz="4000" b="1">
                <a:solidFill>
                  <a:srgbClr val="FFFF00"/>
                </a:solidFill>
                <a:ea typeface="华文楷体" pitchFamily="2" charset="-122"/>
                <a:cs typeface="宋体" pitchFamily="2" charset="-122"/>
              </a:rPr>
              <a:t>有人边走边唱前来送行。</a:t>
            </a:r>
            <a:endParaRPr lang="zh-CN" altLang="en-US" sz="4000" b="1">
              <a:solidFill>
                <a:srgbClr val="FFFF00"/>
              </a:solidFill>
              <a:ea typeface="华文楷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25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5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5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5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5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59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25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259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5" grpId="0" animBg="1"/>
      <p:bldP spid="1259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ext Box 2"/>
          <p:cNvSpPr txBox="1">
            <a:spLocks noChangeArrowheads="1"/>
          </p:cNvSpPr>
          <p:nvPr/>
        </p:nvSpPr>
        <p:spPr bwMode="auto">
          <a:xfrm>
            <a:off x="1979613" y="2781300"/>
            <a:ext cx="59055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桃花潭</a:t>
            </a:r>
            <a:r>
              <a:rPr kumimoji="1" lang="zh-CN" altLang="en-US" sz="5400" b="1">
                <a:ea typeface="华文楷体" pitchFamily="2" charset="-122"/>
                <a:cs typeface="宋体" pitchFamily="2" charset="-122"/>
              </a:rPr>
              <a:t>水深千尺，</a:t>
            </a:r>
            <a:endParaRPr kumimoji="1" lang="zh-CN" altLang="en-US" sz="54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6979" name="AutoShape 3"/>
          <p:cNvSpPr>
            <a:spLocks noChangeArrowheads="1"/>
          </p:cNvSpPr>
          <p:nvPr/>
        </p:nvSpPr>
        <p:spPr bwMode="auto">
          <a:xfrm>
            <a:off x="2843213" y="1700213"/>
            <a:ext cx="142875" cy="1223962"/>
          </a:xfrm>
          <a:prstGeom prst="upArrow">
            <a:avLst>
              <a:gd name="adj1" fmla="val 50000"/>
              <a:gd name="adj2" fmla="val 214167"/>
            </a:avLst>
          </a:prstGeom>
          <a:solidFill>
            <a:srgbClr val="80008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1619250" y="981075"/>
            <a:ext cx="59039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在今安徽泾县</a:t>
            </a:r>
            <a:endParaRPr lang="zh-CN" altLang="en-US" sz="4000" b="1">
              <a:solidFill>
                <a:srgbClr val="FF0000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6981" name="AutoShape 5"/>
          <p:cNvSpPr>
            <a:spLocks noChangeArrowheads="1"/>
          </p:cNvSpPr>
          <p:nvPr/>
        </p:nvSpPr>
        <p:spPr bwMode="auto">
          <a:xfrm>
            <a:off x="5795963" y="3644900"/>
            <a:ext cx="144462" cy="1152525"/>
          </a:xfrm>
          <a:prstGeom prst="downArrow">
            <a:avLst>
              <a:gd name="adj1" fmla="val 50000"/>
              <a:gd name="adj2" fmla="val 199451"/>
            </a:avLst>
          </a:prstGeom>
          <a:solidFill>
            <a:srgbClr val="80008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6982" name="Text Box 6"/>
          <p:cNvSpPr txBox="1">
            <a:spLocks noChangeArrowheads="1"/>
          </p:cNvSpPr>
          <p:nvPr/>
        </p:nvSpPr>
        <p:spPr bwMode="auto">
          <a:xfrm>
            <a:off x="3492500" y="4868863"/>
            <a:ext cx="5651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桃花潭水有千尺深</a:t>
            </a:r>
            <a:endParaRPr lang="zh-CN" altLang="en-US" sz="4000" b="1">
              <a:solidFill>
                <a:srgbClr val="FF0000"/>
              </a:solidFill>
              <a:ea typeface="华文楷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69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6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69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 animBg="1"/>
      <p:bldP spid="12698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1979613" y="2997200"/>
            <a:ext cx="5761037" cy="914400"/>
          </a:xfrm>
          <a:prstGeom prst="rect">
            <a:avLst/>
          </a:prstGeom>
          <a:solidFill>
            <a:schemeClr val="folHlink">
              <a:alpha val="7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5400" b="1" u="sng">
                <a:ea typeface="华文楷体" pitchFamily="2" charset="-122"/>
                <a:cs typeface="宋体" pitchFamily="2" charset="-122"/>
              </a:rPr>
              <a:t>不及</a:t>
            </a:r>
            <a:r>
              <a:rPr kumimoji="1" lang="zh-CN" altLang="en-US" sz="5400" b="1">
                <a:ea typeface="华文楷体" pitchFamily="2" charset="-122"/>
                <a:cs typeface="宋体" pitchFamily="2" charset="-122"/>
              </a:rPr>
              <a:t>汪伦送我情。</a:t>
            </a:r>
            <a:endParaRPr kumimoji="1" lang="zh-CN" altLang="en-US" sz="54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8003" name="AutoShape 3"/>
          <p:cNvSpPr>
            <a:spLocks noChangeArrowheads="1"/>
          </p:cNvSpPr>
          <p:nvPr/>
        </p:nvSpPr>
        <p:spPr bwMode="auto">
          <a:xfrm>
            <a:off x="2700338" y="1916113"/>
            <a:ext cx="142875" cy="1152525"/>
          </a:xfrm>
          <a:prstGeom prst="upArrow">
            <a:avLst>
              <a:gd name="adj1" fmla="val 50000"/>
              <a:gd name="adj2" fmla="val 201667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2124075" y="1268413"/>
            <a:ext cx="18716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比不上</a:t>
            </a:r>
            <a:endParaRPr lang="zh-CN" altLang="en-US" sz="4000" b="1">
              <a:solidFill>
                <a:srgbClr val="FF0000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28005" name="AutoShape 5"/>
          <p:cNvSpPr>
            <a:spLocks noChangeArrowheads="1"/>
          </p:cNvSpPr>
          <p:nvPr/>
        </p:nvSpPr>
        <p:spPr bwMode="auto">
          <a:xfrm>
            <a:off x="4356100" y="4005263"/>
            <a:ext cx="144463" cy="1079500"/>
          </a:xfrm>
          <a:prstGeom prst="downArrow">
            <a:avLst>
              <a:gd name="adj1" fmla="val 50000"/>
              <a:gd name="adj2" fmla="val 186813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8006" name="Text Box 6"/>
          <p:cNvSpPr txBox="1">
            <a:spLocks noChangeArrowheads="1"/>
          </p:cNvSpPr>
          <p:nvPr/>
        </p:nvSpPr>
        <p:spPr bwMode="auto">
          <a:xfrm>
            <a:off x="1258888" y="5300663"/>
            <a:ext cx="7127875" cy="701675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华文楷体" pitchFamily="2" charset="-122"/>
                <a:cs typeface="宋体" pitchFamily="2" charset="-122"/>
              </a:rPr>
              <a:t>也比不上汪伦送我的情谊深厚。</a:t>
            </a:r>
            <a:endParaRPr lang="zh-CN" altLang="en-US" sz="4000" b="1">
              <a:solidFill>
                <a:srgbClr val="FF0000"/>
              </a:solidFill>
              <a:ea typeface="华文楷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8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8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8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8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1280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8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8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3" grpId="0" animBg="1"/>
      <p:bldP spid="12800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2911296da27f76c4421694a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4095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43" name="Text Box 3"/>
          <p:cNvSpPr txBox="1">
            <a:spLocks noChangeArrowheads="1"/>
          </p:cNvSpPr>
          <p:nvPr/>
        </p:nvSpPr>
        <p:spPr bwMode="auto">
          <a:xfrm>
            <a:off x="5148263" y="333375"/>
            <a:ext cx="26225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 b="1">
                <a:solidFill>
                  <a:srgbClr val="FF0066"/>
                </a:solidFill>
                <a:latin typeface="Tahoma" pitchFamily="34" charset="0"/>
              </a:rPr>
              <a:t>古诗大意</a:t>
            </a:r>
            <a:endParaRPr lang="zh-CN" altLang="en-US" sz="4800" b="1">
              <a:solidFill>
                <a:srgbClr val="FF0066"/>
              </a:solidFill>
              <a:latin typeface="Tahoma" pitchFamily="34" charset="0"/>
            </a:endParaRPr>
          </a:p>
        </p:txBody>
      </p:sp>
      <p:sp>
        <p:nvSpPr>
          <p:cNvPr id="163844" name="Text Box 4"/>
          <p:cNvSpPr txBox="1">
            <a:spLocks noChangeArrowheads="1"/>
          </p:cNvSpPr>
          <p:nvPr/>
        </p:nvSpPr>
        <p:spPr bwMode="auto">
          <a:xfrm>
            <a:off x="4211638" y="1700213"/>
            <a:ext cx="4932362" cy="3267075"/>
          </a:xfrm>
          <a:prstGeom prst="rect">
            <a:avLst/>
          </a:prstGeom>
          <a:solidFill>
            <a:srgbClr val="FFFF00">
              <a:alpha val="7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600" b="1">
                <a:solidFill>
                  <a:srgbClr val="800080"/>
                </a:solidFill>
                <a:latin typeface="Tahoma" pitchFamily="34" charset="0"/>
              </a:rPr>
              <a:t>李白我坐上小船刚想要远行，</a:t>
            </a:r>
            <a:endParaRPr lang="zh-CN" altLang="en-US" sz="2600" b="1">
              <a:solidFill>
                <a:srgbClr val="800080"/>
              </a:solidFill>
              <a:latin typeface="Tahoma" pitchFamily="34" charset="0"/>
            </a:endParaRPr>
          </a:p>
          <a:p>
            <a:endParaRPr lang="zh-CN" altLang="en-US" sz="2600" b="1">
              <a:solidFill>
                <a:srgbClr val="800080"/>
              </a:solidFill>
              <a:latin typeface="Tahoma" pitchFamily="34" charset="0"/>
            </a:endParaRPr>
          </a:p>
          <a:p>
            <a:r>
              <a:rPr lang="zh-CN" altLang="en-US" sz="2600" b="1">
                <a:solidFill>
                  <a:srgbClr val="800080"/>
                </a:solidFill>
                <a:latin typeface="Tahoma" pitchFamily="34" charset="0"/>
              </a:rPr>
              <a:t>忽然听到岸上传来脚踏节拍唱歌的声音。</a:t>
            </a:r>
            <a:endParaRPr lang="zh-CN" altLang="en-US" sz="2600" b="1">
              <a:solidFill>
                <a:srgbClr val="800080"/>
              </a:solidFill>
              <a:latin typeface="Tahoma" pitchFamily="34" charset="0"/>
            </a:endParaRPr>
          </a:p>
          <a:p>
            <a:endParaRPr lang="zh-CN" altLang="en-US" sz="2600" b="1">
              <a:solidFill>
                <a:srgbClr val="800080"/>
              </a:solidFill>
              <a:latin typeface="Tahoma" pitchFamily="34" charset="0"/>
            </a:endParaRPr>
          </a:p>
          <a:p>
            <a:r>
              <a:rPr lang="zh-CN" altLang="en-US" sz="2600" b="1">
                <a:solidFill>
                  <a:srgbClr val="800080"/>
                </a:solidFill>
                <a:latin typeface="Tahoma" pitchFamily="34" charset="0"/>
              </a:rPr>
              <a:t>桃花潭水有一千尺那么深，</a:t>
            </a:r>
            <a:endParaRPr lang="zh-CN" altLang="en-US" sz="2600" b="1">
              <a:solidFill>
                <a:srgbClr val="800080"/>
              </a:solidFill>
              <a:latin typeface="Tahoma" pitchFamily="34" charset="0"/>
            </a:endParaRPr>
          </a:p>
          <a:p>
            <a:endParaRPr lang="zh-CN" altLang="en-US" sz="2600" b="1">
              <a:solidFill>
                <a:srgbClr val="800080"/>
              </a:solidFill>
              <a:latin typeface="Tahoma" pitchFamily="34" charset="0"/>
            </a:endParaRPr>
          </a:p>
          <a:p>
            <a:r>
              <a:rPr lang="zh-CN" altLang="en-US" sz="2600" b="1">
                <a:solidFill>
                  <a:srgbClr val="800080"/>
                </a:solidFill>
                <a:latin typeface="Tahoma" pitchFamily="34" charset="0"/>
              </a:rPr>
              <a:t>也不如汪伦送别我的一片深情。</a:t>
            </a:r>
            <a:r>
              <a:rPr lang="zh-CN" altLang="en-US" sz="2600">
                <a:solidFill>
                  <a:srgbClr val="800080"/>
                </a:solidFill>
                <a:latin typeface="Tahoma" pitchFamily="34" charset="0"/>
              </a:rPr>
              <a:t> </a:t>
            </a:r>
            <a:endParaRPr lang="zh-CN" altLang="en-US" sz="2600">
              <a:solidFill>
                <a:srgbClr val="800080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63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63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3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63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 descr="粉色面巾纸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7813" y="3068638"/>
            <a:ext cx="6769100" cy="2736850"/>
          </a:xfrm>
          <a:blipFill dpi="0" rotWithShape="1">
            <a:blip r:embed="rId1"/>
            <a:srcRect/>
            <a:tile tx="0" ty="0" sx="100000" sy="100000" flip="none" algn="tl"/>
          </a:blipFill>
        </p:spPr>
        <p:txBody>
          <a:bodyPr/>
          <a:lstStyle/>
          <a:p>
            <a:pPr marL="0" indent="0" algn="ctr">
              <a:lnSpc>
                <a:spcPct val="80000"/>
              </a:lnSpc>
              <a:buFontTx/>
              <a:buNone/>
            </a:pPr>
            <a:endParaRPr lang="en-US" altLang="zh-CN" sz="2400">
              <a:solidFill>
                <a:srgbClr val="FFCC00"/>
              </a:solidFill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zh-CN" altLang="en-US" sz="7200" b="1">
                <a:solidFill>
                  <a:srgbClr val="FFFFFF"/>
                </a:solidFill>
              </a:rPr>
              <a:t>我是“朗诵家”，</a:t>
            </a:r>
            <a:endParaRPr lang="zh-CN" altLang="en-US" sz="7200" b="1">
              <a:solidFill>
                <a:srgbClr val="FFFFFF"/>
              </a:solidFill>
            </a:endParaRPr>
          </a:p>
          <a:p>
            <a:pPr marL="0" indent="0" algn="ctr">
              <a:lnSpc>
                <a:spcPct val="80000"/>
              </a:lnSpc>
              <a:buFontTx/>
              <a:buNone/>
            </a:pPr>
            <a:r>
              <a:rPr lang="zh-CN" altLang="en-US" sz="7200" b="1">
                <a:solidFill>
                  <a:srgbClr val="FFFFFF"/>
                </a:solidFill>
              </a:rPr>
              <a:t>诵 读 我 最 棒！</a:t>
            </a:r>
            <a:endParaRPr lang="zh-CN" altLang="en-US" sz="7200" b="1">
              <a:solidFill>
                <a:srgbClr val="FFFFFF"/>
              </a:solidFill>
            </a:endParaRPr>
          </a:p>
        </p:txBody>
      </p:sp>
      <p:sp>
        <p:nvSpPr>
          <p:cNvPr id="131075" name="WordArt 3"/>
          <p:cNvSpPr>
            <a:spLocks noChangeArrowheads="1" noChangeShapeType="1" noTextEdit="1"/>
          </p:cNvSpPr>
          <p:nvPr/>
        </p:nvSpPr>
        <p:spPr bwMode="auto">
          <a:xfrm>
            <a:off x="2051050" y="836613"/>
            <a:ext cx="4608513" cy="1150937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>
                  <a:solidFill>
                    <a:srgbClr val="000099"/>
                  </a:solidFill>
                  <a:rou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第 三 关</a:t>
            </a:r>
            <a:endParaRPr lang="zh-CN" altLang="en-US" sz="3600" kern="10" spc="-360">
              <a:ln w="12700">
                <a:solidFill>
                  <a:srgbClr val="000099"/>
                </a:solidFill>
                <a:rou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1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1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1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1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pic_11081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4800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4387" name="Text Box 3"/>
          <p:cNvSpPr txBox="1">
            <a:spLocks noChangeArrowheads="1"/>
          </p:cNvSpPr>
          <p:nvPr/>
        </p:nvSpPr>
        <p:spPr bwMode="auto">
          <a:xfrm>
            <a:off x="4859338" y="1125538"/>
            <a:ext cx="3529012" cy="4940300"/>
          </a:xfrm>
          <a:prstGeom prst="rect">
            <a:avLst/>
          </a:prstGeom>
          <a:solidFill>
            <a:srgbClr val="FFFF00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>
                <a:latin typeface="Times New Roman" pitchFamily="18" charset="0"/>
                <a:ea typeface="黑体" pitchFamily="2" charset="-122"/>
              </a:rPr>
              <a:t>   </a:t>
            </a:r>
            <a:r>
              <a:rPr kumimoji="1" lang="zh-CN" altLang="en-US" sz="4400">
                <a:solidFill>
                  <a:srgbClr val="3333FF"/>
                </a:solidFill>
                <a:latin typeface="Times New Roman" pitchFamily="18" charset="0"/>
                <a:ea typeface="黑体" pitchFamily="2" charset="-122"/>
              </a:rPr>
              <a:t>赠  汪  伦</a:t>
            </a:r>
            <a:endParaRPr kumimoji="1" lang="zh-CN" altLang="en-US" sz="4400">
              <a:solidFill>
                <a:srgbClr val="3333FF"/>
              </a:solidFill>
              <a:latin typeface="Times New Roman" pitchFamily="18" charset="0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3333FF"/>
                </a:solidFill>
                <a:latin typeface="Times New Roman" pitchFamily="18" charset="0"/>
              </a:rPr>
              <a:t>            </a:t>
            </a:r>
            <a:r>
              <a:rPr kumimoji="1" lang="zh-CN" altLang="en-US" sz="2800" b="1">
                <a:solidFill>
                  <a:srgbClr val="3333FF"/>
                </a:solidFill>
                <a:latin typeface="Times New Roman" pitchFamily="18" charset="0"/>
              </a:rPr>
              <a:t>李白</a:t>
            </a:r>
            <a:endParaRPr kumimoji="1" lang="zh-CN" altLang="en-US" sz="2800" b="1">
              <a:solidFill>
                <a:srgbClr val="3333FF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3333FF"/>
                </a:solidFill>
                <a:latin typeface="Times New Roman" pitchFamily="18" charset="0"/>
              </a:rPr>
              <a:t>李白乘船将欲行，</a:t>
            </a:r>
            <a:endParaRPr kumimoji="1" lang="zh-CN" altLang="en-US" sz="3200" b="1">
              <a:solidFill>
                <a:srgbClr val="3333FF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3333FF"/>
                </a:solidFill>
                <a:latin typeface="Times New Roman" pitchFamily="18" charset="0"/>
              </a:rPr>
              <a:t>忽闻岸上踏歌声。</a:t>
            </a:r>
            <a:endParaRPr kumimoji="1" lang="zh-CN" altLang="en-US" sz="3200" b="1">
              <a:solidFill>
                <a:srgbClr val="3333FF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kumimoji="1" lang="zh-CN" altLang="en-US" sz="1200" b="1">
              <a:solidFill>
                <a:srgbClr val="3333FF"/>
              </a:solidFill>
              <a:latin typeface="Times New Roman" pitchFamily="18" charset="0"/>
            </a:endParaRPr>
          </a:p>
          <a:p>
            <a:r>
              <a:rPr kumimoji="1" lang="zh-CN" altLang="en-US" sz="3200" b="1">
                <a:solidFill>
                  <a:srgbClr val="3333FF"/>
                </a:solidFill>
              </a:rPr>
              <a:t>桃花潭水深千尺，</a:t>
            </a:r>
            <a:endParaRPr kumimoji="1" lang="zh-CN" altLang="en-US" sz="3200" b="1">
              <a:solidFill>
                <a:srgbClr val="3333FF"/>
              </a:solidFill>
            </a:endParaRPr>
          </a:p>
          <a:p>
            <a:endParaRPr kumimoji="1" lang="zh-CN" altLang="en-US" sz="1200" b="1">
              <a:solidFill>
                <a:srgbClr val="3333FF"/>
              </a:solidFill>
            </a:endParaRPr>
          </a:p>
          <a:p>
            <a:r>
              <a:rPr kumimoji="1" lang="zh-CN" altLang="en-US" sz="3200" b="1">
                <a:solidFill>
                  <a:srgbClr val="3333FF"/>
                </a:solidFill>
              </a:rPr>
              <a:t>不及汪伦送我情。</a:t>
            </a:r>
            <a:endParaRPr kumimoji="1" lang="zh-CN" altLang="en-US" sz="3200" b="1">
              <a:solidFill>
                <a:srgbClr val="3333FF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kumimoji="1" lang="en-US" altLang="zh-CN" sz="2800" b="1">
              <a:solidFill>
                <a:srgbClr val="660066"/>
              </a:solidFill>
              <a:latin typeface="Times New Roman" pitchFamily="18" charset="0"/>
            </a:endParaRPr>
          </a:p>
        </p:txBody>
      </p:sp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4932363" y="4149725"/>
            <a:ext cx="36004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3333FF"/>
                </a:solidFill>
                <a:latin typeface="Times New Roman" pitchFamily="18" charset="0"/>
              </a:rPr>
              <a:t>  </a:t>
            </a:r>
            <a:endParaRPr kumimoji="1" lang="en-US" altLang="zh-CN" sz="32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144389" name="Text Box 5"/>
          <p:cNvSpPr txBox="1">
            <a:spLocks noChangeArrowheads="1"/>
          </p:cNvSpPr>
          <p:nvPr/>
        </p:nvSpPr>
        <p:spPr bwMode="auto">
          <a:xfrm>
            <a:off x="6588125" y="3141663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00"/>
                </a:solidFill>
                <a:latin typeface="Times New Roman" pitchFamily="18" charset="0"/>
              </a:rPr>
              <a:t>tà</a:t>
            </a:r>
            <a:endParaRPr kumimoji="1" lang="en-US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7235825" y="2420938"/>
            <a:ext cx="83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00"/>
                </a:solidFill>
                <a:latin typeface="Times New Roman" pitchFamily="18" charset="0"/>
              </a:rPr>
              <a:t>xíng</a:t>
            </a:r>
            <a:endParaRPr kumimoji="1" lang="en-US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4391" name="Text Box 7"/>
          <p:cNvSpPr txBox="1">
            <a:spLocks noChangeArrowheads="1"/>
          </p:cNvSpPr>
          <p:nvPr/>
        </p:nvSpPr>
        <p:spPr bwMode="auto">
          <a:xfrm>
            <a:off x="7019925" y="836613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00"/>
                </a:solidFill>
                <a:latin typeface="Times New Roman" pitchFamily="18" charset="0"/>
              </a:rPr>
              <a:t>lún</a:t>
            </a:r>
            <a:endParaRPr kumimoji="1" lang="en-US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44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44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44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2555875" y="1700213"/>
            <a:ext cx="6300788" cy="4483100"/>
          </a:xfrm>
          <a:prstGeom prst="rect">
            <a:avLst/>
          </a:prstGeom>
          <a:solidFill>
            <a:srgbClr val="FFFF0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altLang="zh-CN" sz="4800">
              <a:ea typeface="华文楷体" pitchFamily="2" charset="-122"/>
            </a:endParaRPr>
          </a:p>
          <a:p>
            <a:r>
              <a:rPr lang="zh-CN" altLang="en-US" sz="4800" b="1">
                <a:solidFill>
                  <a:srgbClr val="0000FF"/>
                </a:solidFill>
                <a:ea typeface="华文楷体" pitchFamily="2" charset="-122"/>
              </a:rPr>
              <a:t>李白／乘舟／将欲行，</a:t>
            </a:r>
            <a:endParaRPr lang="zh-CN" altLang="en-US" sz="4800" b="1">
              <a:solidFill>
                <a:srgbClr val="0000FF"/>
              </a:solidFill>
              <a:ea typeface="华文楷体" pitchFamily="2" charset="-122"/>
            </a:endParaRPr>
          </a:p>
          <a:p>
            <a:r>
              <a:rPr lang="zh-CN" altLang="en-US" sz="4800" b="1">
                <a:solidFill>
                  <a:srgbClr val="0000FF"/>
                </a:solidFill>
                <a:ea typeface="华文楷体" pitchFamily="2" charset="-122"/>
              </a:rPr>
              <a:t>忽闻／岸上／踏歌声。</a:t>
            </a:r>
            <a:endParaRPr lang="zh-CN" altLang="en-US" sz="4800" b="1">
              <a:solidFill>
                <a:srgbClr val="0000FF"/>
              </a:solidFill>
              <a:ea typeface="华文楷体" pitchFamily="2" charset="-122"/>
            </a:endParaRPr>
          </a:p>
          <a:p>
            <a:r>
              <a:rPr lang="zh-CN" altLang="en-US" sz="4800" b="1">
                <a:solidFill>
                  <a:srgbClr val="0000FF"/>
                </a:solidFill>
                <a:ea typeface="华文楷体" pitchFamily="2" charset="-122"/>
              </a:rPr>
              <a:t>桃花</a:t>
            </a:r>
            <a:r>
              <a:rPr lang="zh-CN" altLang="en-US" sz="4000" b="1">
                <a:solidFill>
                  <a:srgbClr val="0000FF"/>
                </a:solidFill>
                <a:ea typeface="华文楷体" pitchFamily="2" charset="-122"/>
                <a:cs typeface="宋体" pitchFamily="2" charset="-122"/>
              </a:rPr>
              <a:t>／</a:t>
            </a:r>
            <a:r>
              <a:rPr lang="zh-CN" altLang="en-US" sz="4800" b="1">
                <a:solidFill>
                  <a:srgbClr val="0000FF"/>
                </a:solidFill>
                <a:ea typeface="华文楷体" pitchFamily="2" charset="-122"/>
              </a:rPr>
              <a:t>潭水／深千尺，</a:t>
            </a:r>
            <a:endParaRPr lang="zh-CN" altLang="en-US" sz="4800" b="1">
              <a:solidFill>
                <a:srgbClr val="0000FF"/>
              </a:solidFill>
              <a:ea typeface="华文楷体" pitchFamily="2" charset="-122"/>
            </a:endParaRPr>
          </a:p>
          <a:p>
            <a:r>
              <a:rPr lang="zh-CN" altLang="en-US" sz="4800" b="1">
                <a:solidFill>
                  <a:srgbClr val="0000FF"/>
                </a:solidFill>
                <a:ea typeface="华文楷体" pitchFamily="2" charset="-122"/>
              </a:rPr>
              <a:t>不及／汪伦／送我情。</a:t>
            </a:r>
            <a:endParaRPr lang="zh-CN" altLang="en-US" sz="4800" b="1">
              <a:solidFill>
                <a:srgbClr val="0000FF"/>
              </a:solidFill>
              <a:ea typeface="华文楷体" pitchFamily="2" charset="-122"/>
            </a:endParaRPr>
          </a:p>
          <a:p>
            <a:endParaRPr lang="en-US" altLang="zh-CN" sz="4800" b="1">
              <a:solidFill>
                <a:srgbClr val="0000FF"/>
              </a:solidFill>
              <a:ea typeface="华文楷体" pitchFamily="2" charset="-122"/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4067175" y="692150"/>
            <a:ext cx="324008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>
                <a:ea typeface="华文楷体" pitchFamily="2" charset="-122"/>
              </a:rPr>
              <a:t>赠汪伦</a:t>
            </a:r>
            <a:endParaRPr lang="zh-CN" altLang="en-US" sz="5400" b="1">
              <a:ea typeface="华文楷体" pitchFamily="2" charset="-122"/>
            </a:endParaRP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148263" y="1773238"/>
            <a:ext cx="14414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66"/>
                </a:solidFill>
                <a:ea typeface="华文楷体" pitchFamily="2" charset="-122"/>
              </a:rPr>
              <a:t>李白</a:t>
            </a:r>
            <a:endParaRPr lang="zh-CN" altLang="en-US" sz="3200" b="1">
              <a:solidFill>
                <a:srgbClr val="FF0066"/>
              </a:solidFill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4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 descr="小网格"/>
          <p:cNvSpPr>
            <a:spLocks noGrp="1" noChangeArrowheads="1"/>
          </p:cNvSpPr>
          <p:nvPr>
            <p:ph type="subTitle" idx="4294967295"/>
          </p:nvPr>
        </p:nvSpPr>
        <p:spPr>
          <a:xfrm>
            <a:off x="971550" y="2781300"/>
            <a:ext cx="7705725" cy="2808288"/>
          </a:xfrm>
          <a:pattFill prst="smGrid">
            <a:fgClr>
              <a:schemeClr val="accent1">
                <a:alpha val="60001"/>
              </a:schemeClr>
            </a:fgClr>
            <a:bgClr>
              <a:schemeClr val="bg1">
                <a:alpha val="60001"/>
              </a:schemeClr>
            </a:bgClr>
          </a:pattFill>
        </p:spPr>
        <p:txBody>
          <a:bodyPr/>
          <a:lstStyle/>
          <a:p>
            <a:pPr marL="0" indent="0" algn="ctr">
              <a:buFontTx/>
              <a:buNone/>
            </a:pPr>
            <a:r>
              <a:rPr lang="zh-CN" altLang="en-US" sz="8000" b="1">
                <a:solidFill>
                  <a:srgbClr val="6600FF"/>
                </a:solidFill>
              </a:rPr>
              <a:t>我是“表演家”，</a:t>
            </a:r>
            <a:endParaRPr lang="zh-CN" altLang="en-US" sz="8000" b="1">
              <a:solidFill>
                <a:srgbClr val="6600FF"/>
              </a:solidFill>
            </a:endParaRPr>
          </a:p>
          <a:p>
            <a:pPr marL="0" indent="0" algn="ctr">
              <a:buFontTx/>
              <a:buNone/>
            </a:pPr>
            <a:r>
              <a:rPr lang="zh-CN" altLang="en-US" sz="8000" b="1">
                <a:solidFill>
                  <a:srgbClr val="6600FF"/>
                </a:solidFill>
              </a:rPr>
              <a:t>创 新 展 才 华！</a:t>
            </a:r>
            <a:endParaRPr lang="zh-CN" altLang="en-US" sz="8000" b="1">
              <a:solidFill>
                <a:srgbClr val="6600FF"/>
              </a:solidFill>
            </a:endParaRPr>
          </a:p>
        </p:txBody>
      </p:sp>
      <p:sp>
        <p:nvSpPr>
          <p:cNvPr id="132099" name="WordArt 3"/>
          <p:cNvSpPr>
            <a:spLocks noChangeArrowheads="1" noChangeShapeType="1" noTextEdit="1"/>
          </p:cNvSpPr>
          <p:nvPr/>
        </p:nvSpPr>
        <p:spPr bwMode="auto">
          <a:xfrm>
            <a:off x="2339975" y="836613"/>
            <a:ext cx="4392613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i="1" kern="10">
                <a:ln w="9525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宋体"/>
                <a:ea typeface="宋体"/>
              </a:rPr>
              <a:t>第 四 关</a:t>
            </a:r>
            <a:endParaRPr lang="zh-CN" altLang="en-US" sz="3600" i="1" kern="10">
              <a:ln w="9525">
                <a:solidFill>
                  <a:srgbClr val="000000"/>
                </a:solidFill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2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2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2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2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2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2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Text Box 2"/>
          <p:cNvSpPr txBox="1">
            <a:spLocks noChangeArrowheads="1"/>
          </p:cNvSpPr>
          <p:nvPr/>
        </p:nvSpPr>
        <p:spPr bwMode="auto">
          <a:xfrm>
            <a:off x="1331913" y="476250"/>
            <a:ext cx="6553200" cy="6035675"/>
          </a:xfrm>
          <a:prstGeom prst="rect">
            <a:avLst/>
          </a:prstGeom>
          <a:solidFill>
            <a:srgbClr val="FFFF00">
              <a:alpha val="46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solidFill>
                  <a:srgbClr val="E54107"/>
                </a:solidFill>
                <a:latin typeface="Times New Roman" pitchFamily="18" charset="0"/>
                <a:ea typeface="幼圆" pitchFamily="49" charset="-122"/>
              </a:rPr>
              <a:t>四人小组讨论</a:t>
            </a:r>
            <a:r>
              <a:rPr kumimoji="1" lang="zh-CN" altLang="en-US" sz="6000">
                <a:solidFill>
                  <a:srgbClr val="E54107"/>
                </a:solidFill>
                <a:latin typeface="Times New Roman" pitchFamily="18" charset="0"/>
                <a:ea typeface="幼圆" pitchFamily="49" charset="-122"/>
              </a:rPr>
              <a:t>：</a:t>
            </a:r>
            <a:endParaRPr kumimoji="1" lang="zh-CN" altLang="en-US" sz="6000">
              <a:solidFill>
                <a:srgbClr val="E54107"/>
              </a:solidFill>
              <a:latin typeface="Times New Roman" pitchFamily="18" charset="0"/>
              <a:ea typeface="幼圆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>
                <a:latin typeface="Times New Roman" pitchFamily="18" charset="0"/>
              </a:rPr>
              <a:t>                  </a:t>
            </a:r>
            <a:r>
              <a:rPr kumimoji="1" lang="zh-CN" altLang="en-US" sz="6000" b="1">
                <a:solidFill>
                  <a:srgbClr val="333399"/>
                </a:solidFill>
                <a:latin typeface="Times New Roman" pitchFamily="18" charset="0"/>
                <a:ea typeface="楷体_GB2312" pitchFamily="49" charset="-122"/>
              </a:rPr>
              <a:t>想象汪伦送别李白时的心情，讨论一下如果你是汪伦，你会唱着什么歌去送行？</a:t>
            </a:r>
            <a:endParaRPr kumimoji="1" lang="zh-CN" altLang="en-US" sz="6000" b="1">
              <a:solidFill>
                <a:srgbClr val="333399"/>
              </a:solidFill>
              <a:latin typeface="Times New Roman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057400"/>
            <a:ext cx="3352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771" name="Picture 3" descr="zw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07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6077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07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07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770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0"/>
            <a:ext cx="7772400" cy="1111250"/>
          </a:xfrm>
        </p:spPr>
        <p:txBody>
          <a:bodyPr/>
          <a:lstStyle/>
          <a:p>
            <a:r>
              <a:rPr lang="zh-CN" altLang="en-US" sz="7200" b="1" dirty="0">
                <a:solidFill>
                  <a:srgbClr val="FFCC00"/>
                </a:solidFill>
              </a:rPr>
              <a:t>创新提纲</a:t>
            </a:r>
            <a:endParaRPr lang="zh-CN" altLang="en-US" sz="7200" b="1" dirty="0">
              <a:solidFill>
                <a:srgbClr val="FFCC00"/>
              </a:solidFill>
            </a:endParaRPr>
          </a:p>
        </p:txBody>
      </p:sp>
      <p:sp>
        <p:nvSpPr>
          <p:cNvPr id="133123" name="Rectangle 3" descr="紫色网格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412875"/>
            <a:ext cx="7772400" cy="4764088"/>
          </a:xfrm>
          <a:blipFill dpi="0" rotWithShape="1">
            <a:blip r:embed="rId1"/>
            <a:srcRect/>
            <a:tile tx="0" ty="0" sx="100000" sy="100000" flip="none" algn="tl"/>
          </a:blipFill>
          <a:ln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zh-CN" sz="2800" dirty="0">
                <a:solidFill>
                  <a:srgbClr val="FFCC00"/>
                </a:solidFill>
              </a:rPr>
              <a:t>        </a:t>
            </a:r>
            <a:r>
              <a:rPr lang="en-US" altLang="zh-CN" sz="2800" b="1" dirty="0">
                <a:solidFill>
                  <a:schemeClr val="bg1"/>
                </a:solidFill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</a:rPr>
              <a:t>、全班律动：集体学做踏歌的动作</a:t>
            </a:r>
            <a:endParaRPr lang="zh-CN" altLang="en-US" sz="28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</a:rPr>
              <a:t>        </a:t>
            </a:r>
            <a:r>
              <a:rPr lang="en-US" altLang="zh-CN" sz="2800" b="1" dirty="0">
                <a:solidFill>
                  <a:schemeClr val="bg1"/>
                </a:solidFill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</a:rPr>
              <a:t>、小组合作表演课本剧：</a:t>
            </a:r>
            <a:endParaRPr lang="zh-CN" altLang="en-US" sz="28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</a:rPr>
              <a:t>        第一位同学朗诵原诗，第二位同学演大诗人李白，第三位同学演热情好客踏歌相送的汪伦，第四位同学演划船的船家，看哪一组表演的好？</a:t>
            </a:r>
            <a:endParaRPr lang="zh-CN" altLang="en-US" sz="28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</a:rPr>
              <a:t>         </a:t>
            </a:r>
            <a:r>
              <a:rPr lang="en-US" altLang="zh-CN" sz="2800" b="1" dirty="0">
                <a:solidFill>
                  <a:schemeClr val="bg1"/>
                </a:solidFill>
              </a:rPr>
              <a:t>3</a:t>
            </a:r>
            <a:r>
              <a:rPr lang="zh-CN" altLang="en-US" sz="2800" b="1" dirty="0">
                <a:solidFill>
                  <a:schemeClr val="bg1"/>
                </a:solidFill>
              </a:rPr>
              <a:t>、我也要写话，我也要表达：</a:t>
            </a:r>
            <a:endParaRPr lang="zh-CN" altLang="en-US" sz="28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</a:rPr>
              <a:t>        假如你最要好的朋友或者是最疼爱你的亲人要离开你远行，亲爱的同学，你准备对他（她）说些什么？写些什么？假如是你远行呢？</a:t>
            </a:r>
            <a:endParaRPr lang="zh-CN" altLang="en-US" sz="28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zh-CN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89138"/>
            <a:ext cx="9144000" cy="4868862"/>
          </a:xfrm>
          <a:solidFill>
            <a:srgbClr val="FFFF00">
              <a:alpha val="47000"/>
            </a:srgbClr>
          </a:solidFill>
        </p:spPr>
        <p:txBody>
          <a:bodyPr/>
          <a:lstStyle/>
          <a:p>
            <a:pPr marL="0" indent="0" algn="ctr">
              <a:lnSpc>
                <a:spcPct val="90000"/>
              </a:lnSpc>
              <a:buFontTx/>
              <a:buNone/>
            </a:pPr>
            <a:endParaRPr lang="en-US" altLang="zh-CN" sz="4400" b="1">
              <a:solidFill>
                <a:srgbClr val="800080"/>
              </a:solidFill>
            </a:endParaRPr>
          </a:p>
          <a:p>
            <a:pPr marL="0" indent="0" algn="ctr">
              <a:lnSpc>
                <a:spcPct val="90000"/>
              </a:lnSpc>
              <a:buFontTx/>
              <a:buNone/>
            </a:pPr>
            <a:r>
              <a:rPr lang="zh-CN" altLang="en-US" sz="9600" b="1">
                <a:solidFill>
                  <a:srgbClr val="800080"/>
                </a:solidFill>
              </a:rPr>
              <a:t>我是“有心人”，</a:t>
            </a:r>
            <a:endParaRPr lang="zh-CN" altLang="en-US" sz="9600" b="1">
              <a:solidFill>
                <a:srgbClr val="800080"/>
              </a:solidFill>
            </a:endParaRPr>
          </a:p>
          <a:p>
            <a:pPr marL="0" indent="0" algn="ctr">
              <a:lnSpc>
                <a:spcPct val="90000"/>
              </a:lnSpc>
              <a:buFontTx/>
              <a:buNone/>
            </a:pPr>
            <a:r>
              <a:rPr lang="zh-CN" altLang="en-US" sz="9600" b="1">
                <a:solidFill>
                  <a:srgbClr val="800080"/>
                </a:solidFill>
              </a:rPr>
              <a:t>收 获 我 最 大</a:t>
            </a:r>
            <a:r>
              <a:rPr lang="zh-CN" altLang="en-US" sz="9600">
                <a:solidFill>
                  <a:srgbClr val="800080"/>
                </a:solidFill>
              </a:rPr>
              <a:t>！</a:t>
            </a:r>
            <a:endParaRPr lang="zh-CN" altLang="en-US" sz="9600">
              <a:solidFill>
                <a:srgbClr val="800080"/>
              </a:solidFill>
            </a:endParaRPr>
          </a:p>
        </p:txBody>
      </p:sp>
      <p:sp>
        <p:nvSpPr>
          <p:cNvPr id="159747" name="WordArt 3"/>
          <p:cNvSpPr>
            <a:spLocks noChangeArrowheads="1" noChangeShapeType="1" noTextEdit="1"/>
          </p:cNvSpPr>
          <p:nvPr/>
        </p:nvSpPr>
        <p:spPr bwMode="auto">
          <a:xfrm>
            <a:off x="1908175" y="0"/>
            <a:ext cx="5257800" cy="20161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</a:ln>
                <a:solidFill>
                  <a:srgbClr val="008000"/>
                </a:solidFill>
                <a:latin typeface="宋体"/>
                <a:ea typeface="宋体"/>
              </a:rPr>
              <a:t>第五关</a:t>
            </a:r>
            <a:endParaRPr lang="zh-CN" altLang="en-US" sz="3600" kern="10">
              <a:ln w="9525">
                <a:solidFill>
                  <a:srgbClr val="000000"/>
                </a:solidFill>
                <a:round/>
              </a:ln>
              <a:solidFill>
                <a:srgbClr val="008000"/>
              </a:solidFill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59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59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59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59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59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59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59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59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Text Box 2"/>
          <p:cNvSpPr txBox="1">
            <a:spLocks noChangeArrowheads="1"/>
          </p:cNvSpPr>
          <p:nvPr/>
        </p:nvSpPr>
        <p:spPr bwMode="auto">
          <a:xfrm>
            <a:off x="0" y="9525"/>
            <a:ext cx="9144000" cy="6848475"/>
          </a:xfrm>
          <a:prstGeom prst="rect">
            <a:avLst/>
          </a:prstGeom>
          <a:solidFill>
            <a:srgbClr val="FFFF00">
              <a:alpha val="67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 b="1">
                <a:latin typeface="Times New Roman" pitchFamily="18" charset="0"/>
                <a:ea typeface="隶书" pitchFamily="49" charset="-122"/>
              </a:rPr>
              <a:t>知识巩固：</a:t>
            </a:r>
            <a:endParaRPr kumimoji="1" lang="zh-CN" altLang="en-US" sz="6000" b="1">
              <a:latin typeface="Times New Roman" pitchFamily="18" charset="0"/>
              <a:ea typeface="隶书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1</a:t>
            </a:r>
            <a:r>
              <a:rPr kumimoji="1" lang="zh-CN" altLang="en-US" sz="2400" b="1">
                <a:latin typeface="Times New Roman" pitchFamily="18" charset="0"/>
              </a:rPr>
              <a:t>、多音字组词。</a:t>
            </a:r>
            <a:endParaRPr kumimoji="1" lang="zh-CN" altLang="en-US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                  </a:t>
            </a:r>
            <a:r>
              <a:rPr kumimoji="1" lang="en-US" altLang="zh-CN" sz="2400" b="1">
                <a:latin typeface="Times New Roman" pitchFamily="18" charset="0"/>
              </a:rPr>
              <a:t>xíng  (           )                       tà (            )</a:t>
            </a:r>
            <a:endParaRPr kumimoji="1" lang="en-US" altLang="zh-CN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          </a:t>
            </a:r>
            <a:r>
              <a:rPr kumimoji="1" lang="zh-CN" altLang="en-US" sz="2400" b="1">
                <a:latin typeface="Times New Roman" pitchFamily="18" charset="0"/>
              </a:rPr>
              <a:t>行    </a:t>
            </a:r>
            <a:r>
              <a:rPr kumimoji="1" lang="en-US" altLang="zh-CN" sz="2400" b="1">
                <a:latin typeface="Times New Roman" pitchFamily="18" charset="0"/>
              </a:rPr>
              <a:t>háng (           )              </a:t>
            </a:r>
            <a:r>
              <a:rPr kumimoji="1" lang="zh-CN" altLang="en-US" sz="2400" b="1">
                <a:latin typeface="Times New Roman" pitchFamily="18" charset="0"/>
              </a:rPr>
              <a:t>踏     </a:t>
            </a:r>
            <a:r>
              <a:rPr kumimoji="1" lang="en-US" altLang="zh-CN" sz="2400" b="1">
                <a:latin typeface="Times New Roman" pitchFamily="18" charset="0"/>
              </a:rPr>
              <a:t>tā (            )</a:t>
            </a:r>
            <a:endParaRPr kumimoji="1" lang="en-US" altLang="zh-CN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endParaRPr kumimoji="1" lang="en-US" altLang="zh-CN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2</a:t>
            </a:r>
            <a:r>
              <a:rPr kumimoji="1" lang="zh-CN" altLang="en-US" sz="2400" b="1">
                <a:latin typeface="Times New Roman" pitchFamily="18" charset="0"/>
              </a:rPr>
              <a:t>、</a:t>
            </a:r>
            <a:r>
              <a:rPr kumimoji="1" lang="en-US" altLang="zh-CN" sz="2400" b="1">
                <a:latin typeface="Times New Roman" pitchFamily="18" charset="0"/>
              </a:rPr>
              <a:t>《</a:t>
            </a:r>
            <a:r>
              <a:rPr kumimoji="1" lang="zh-CN" altLang="en-US" sz="2400" b="1">
                <a:latin typeface="Times New Roman" pitchFamily="18" charset="0"/>
              </a:rPr>
              <a:t>赠汪伦</a:t>
            </a:r>
            <a:r>
              <a:rPr kumimoji="1" lang="en-US" altLang="zh-CN" sz="2400" b="1">
                <a:latin typeface="Times New Roman" pitchFamily="18" charset="0"/>
              </a:rPr>
              <a:t>》</a:t>
            </a:r>
            <a:r>
              <a:rPr kumimoji="1" lang="zh-CN" altLang="en-US" sz="2400" b="1">
                <a:latin typeface="Times New Roman" pitchFamily="18" charset="0"/>
              </a:rPr>
              <a:t>是一首（        ）诗，是（    ）代诗人（         ）专门写来送给（        ）。</a:t>
            </a:r>
            <a:endParaRPr kumimoji="1" lang="zh-CN" altLang="en-US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endParaRPr kumimoji="1" lang="zh-CN" altLang="en-US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3</a:t>
            </a:r>
            <a:r>
              <a:rPr kumimoji="1" lang="zh-CN" altLang="en-US" sz="2400" b="1">
                <a:latin typeface="Times New Roman" pitchFamily="18" charset="0"/>
              </a:rPr>
              <a:t>、解释加横的字的意思。</a:t>
            </a:r>
            <a:endParaRPr kumimoji="1" lang="zh-CN" altLang="en-US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（</a:t>
            </a:r>
            <a:r>
              <a:rPr kumimoji="1" lang="en-US" altLang="zh-CN" sz="2400" b="1">
                <a:latin typeface="Times New Roman" pitchFamily="18" charset="0"/>
              </a:rPr>
              <a:t>1</a:t>
            </a:r>
            <a:r>
              <a:rPr kumimoji="1" lang="zh-CN" altLang="en-US" sz="2400" b="1">
                <a:latin typeface="Times New Roman" pitchFamily="18" charset="0"/>
              </a:rPr>
              <a:t>）、不</a:t>
            </a:r>
            <a:r>
              <a:rPr kumimoji="1" lang="zh-CN" altLang="en-US" sz="2400" b="1" u="sng">
                <a:solidFill>
                  <a:srgbClr val="FF0000"/>
                </a:solidFill>
                <a:latin typeface="Times New Roman" pitchFamily="18" charset="0"/>
              </a:rPr>
              <a:t>及</a:t>
            </a:r>
            <a:r>
              <a:rPr kumimoji="1" lang="zh-CN" altLang="en-US" sz="2400" b="1">
                <a:latin typeface="Times New Roman" pitchFamily="18" charset="0"/>
              </a:rPr>
              <a:t>汪伦送我情。（          ）</a:t>
            </a:r>
            <a:endParaRPr kumimoji="1" lang="zh-CN" altLang="en-US" sz="2400" b="1"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（</a:t>
            </a:r>
            <a:r>
              <a:rPr kumimoji="1" lang="en-US" altLang="zh-CN" sz="2400" b="1">
                <a:latin typeface="Times New Roman" pitchFamily="18" charset="0"/>
              </a:rPr>
              <a:t>2</a:t>
            </a:r>
            <a:r>
              <a:rPr kumimoji="1" lang="zh-CN" altLang="en-US" sz="2400" b="1">
                <a:latin typeface="Times New Roman" pitchFamily="18" charset="0"/>
              </a:rPr>
              <a:t>）、</a:t>
            </a:r>
            <a:r>
              <a:rPr kumimoji="1" lang="zh-CN" altLang="en-US" sz="2400" b="1" u="sng">
                <a:solidFill>
                  <a:srgbClr val="FF0000"/>
                </a:solidFill>
                <a:latin typeface="Times New Roman" pitchFamily="18" charset="0"/>
              </a:rPr>
              <a:t>忽</a:t>
            </a:r>
            <a:r>
              <a:rPr kumimoji="1" lang="zh-CN" altLang="en-US" sz="2400" b="1">
                <a:latin typeface="Times New Roman" pitchFamily="18" charset="0"/>
              </a:rPr>
              <a:t>闻岸上踏歌声。（           ）</a:t>
            </a:r>
            <a:endParaRPr kumimoji="1" lang="zh-CN" altLang="en-US" sz="2400" b="1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kumimoji="1" lang="en-US" altLang="zh-CN" sz="2400" b="1">
              <a:latin typeface="Times New Roman" pitchFamily="18" charset="0"/>
            </a:endParaRPr>
          </a:p>
        </p:txBody>
      </p:sp>
      <p:sp>
        <p:nvSpPr>
          <p:cNvPr id="175107" name="AutoShape 3"/>
          <p:cNvSpPr/>
          <p:nvPr/>
        </p:nvSpPr>
        <p:spPr bwMode="auto">
          <a:xfrm>
            <a:off x="1258888" y="1916113"/>
            <a:ext cx="76200" cy="6858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5108" name="AutoShape 4"/>
          <p:cNvSpPr/>
          <p:nvPr/>
        </p:nvSpPr>
        <p:spPr bwMode="auto">
          <a:xfrm>
            <a:off x="4716463" y="1844675"/>
            <a:ext cx="152400" cy="762000"/>
          </a:xfrm>
          <a:prstGeom prst="leftBrace">
            <a:avLst>
              <a:gd name="adj1" fmla="val 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Text Box 2"/>
          <p:cNvSpPr txBox="1">
            <a:spLocks noChangeArrowheads="1"/>
          </p:cNvSpPr>
          <p:nvPr/>
        </p:nvSpPr>
        <p:spPr bwMode="auto">
          <a:xfrm>
            <a:off x="611188" y="1557338"/>
            <a:ext cx="2682875" cy="528637"/>
          </a:xfrm>
          <a:prstGeom prst="rect">
            <a:avLst/>
          </a:prstGeom>
          <a:solidFill>
            <a:schemeClr val="bg1">
              <a:alpha val="49001"/>
            </a:schemeClr>
          </a:solidFill>
          <a:ln w="9525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华文楷体" pitchFamily="2" charset="-122"/>
                <a:cs typeface="宋体" pitchFamily="2" charset="-122"/>
              </a:rPr>
              <a:t>李白乘舟将欲行</a:t>
            </a:r>
            <a:endParaRPr lang="zh-CN" altLang="en-US" sz="2800" b="1">
              <a:solidFill>
                <a:srgbClr val="0000FF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55" name="Text Box 3"/>
          <p:cNvSpPr txBox="1">
            <a:spLocks noChangeArrowheads="1"/>
          </p:cNvSpPr>
          <p:nvPr/>
        </p:nvSpPr>
        <p:spPr bwMode="auto">
          <a:xfrm>
            <a:off x="611188" y="2924175"/>
            <a:ext cx="2673350" cy="519113"/>
          </a:xfrm>
          <a:prstGeom prst="rect">
            <a:avLst/>
          </a:prstGeom>
          <a:solidFill>
            <a:schemeClr val="bg1">
              <a:alpha val="47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ea typeface="华文楷体" pitchFamily="2" charset="-122"/>
                <a:cs typeface="宋体" pitchFamily="2" charset="-122"/>
              </a:rPr>
              <a:t>忽闻岸上踏歌声</a:t>
            </a:r>
            <a:endParaRPr lang="zh-CN" altLang="en-US" sz="2800" b="1">
              <a:solidFill>
                <a:srgbClr val="FF0066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56" name="Text Box 4"/>
          <p:cNvSpPr txBox="1">
            <a:spLocks noChangeArrowheads="1"/>
          </p:cNvSpPr>
          <p:nvPr/>
        </p:nvSpPr>
        <p:spPr bwMode="auto">
          <a:xfrm>
            <a:off x="539750" y="4221163"/>
            <a:ext cx="2673350" cy="519112"/>
          </a:xfrm>
          <a:prstGeom prst="rect">
            <a:avLst/>
          </a:prstGeom>
          <a:solidFill>
            <a:schemeClr val="bg1">
              <a:alpha val="47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993366"/>
                </a:solidFill>
                <a:ea typeface="华文楷体" pitchFamily="2" charset="-122"/>
                <a:cs typeface="宋体" pitchFamily="2" charset="-122"/>
              </a:rPr>
              <a:t>桃花潭水深千尺</a:t>
            </a:r>
            <a:endParaRPr lang="zh-CN" altLang="en-US" sz="2800" b="1">
              <a:solidFill>
                <a:srgbClr val="993366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57" name="Text Box 5"/>
          <p:cNvSpPr txBox="1">
            <a:spLocks noChangeArrowheads="1"/>
          </p:cNvSpPr>
          <p:nvPr/>
        </p:nvSpPr>
        <p:spPr bwMode="auto">
          <a:xfrm>
            <a:off x="539750" y="5445125"/>
            <a:ext cx="2673350" cy="519113"/>
          </a:xfrm>
          <a:prstGeom prst="rect">
            <a:avLst/>
          </a:prstGeom>
          <a:solidFill>
            <a:schemeClr val="bg1">
              <a:alpha val="47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6600FF"/>
                </a:solidFill>
                <a:ea typeface="华文楷体" pitchFamily="2" charset="-122"/>
                <a:cs typeface="宋体" pitchFamily="2" charset="-122"/>
              </a:rPr>
              <a:t>不及汪伦送我情</a:t>
            </a:r>
            <a:endParaRPr lang="zh-CN" altLang="en-US" sz="2800" b="1">
              <a:solidFill>
                <a:srgbClr val="6600FF"/>
              </a:solidFill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58" name="Text Box 6"/>
          <p:cNvSpPr txBox="1">
            <a:spLocks noChangeArrowheads="1"/>
          </p:cNvSpPr>
          <p:nvPr/>
        </p:nvSpPr>
        <p:spPr bwMode="auto">
          <a:xfrm>
            <a:off x="3419475" y="188913"/>
            <a:ext cx="170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>
                <a:ea typeface="华文楷体" pitchFamily="2" charset="-122"/>
                <a:cs typeface="宋体" pitchFamily="2" charset="-122"/>
              </a:rPr>
              <a:t>我会连</a:t>
            </a:r>
            <a:endParaRPr lang="zh-CN" altLang="en-US" sz="40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59" name="Text Box 7"/>
          <p:cNvSpPr txBox="1">
            <a:spLocks noChangeArrowheads="1"/>
          </p:cNvSpPr>
          <p:nvPr/>
        </p:nvSpPr>
        <p:spPr bwMode="auto">
          <a:xfrm>
            <a:off x="4716463" y="1557338"/>
            <a:ext cx="4140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ea typeface="华文楷体" pitchFamily="2" charset="-122"/>
                <a:cs typeface="宋体" pitchFamily="2" charset="-122"/>
              </a:rPr>
              <a:t>忽然听见水岸上传来脚踏节拍唱歌的声音。</a:t>
            </a:r>
            <a:endParaRPr lang="zh-CN" altLang="en-US" sz="28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60" name="Text Box 8"/>
          <p:cNvSpPr txBox="1">
            <a:spLocks noChangeArrowheads="1"/>
          </p:cNvSpPr>
          <p:nvPr/>
        </p:nvSpPr>
        <p:spPr bwMode="auto">
          <a:xfrm>
            <a:off x="4716463" y="2997200"/>
            <a:ext cx="3384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ea typeface="华文楷体" pitchFamily="2" charset="-122"/>
                <a:cs typeface="宋体" pitchFamily="2" charset="-122"/>
              </a:rPr>
              <a:t>桃花潭的水很深很深</a:t>
            </a:r>
            <a:endParaRPr lang="zh-CN" altLang="en-US" sz="28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61" name="Text Box 9"/>
          <p:cNvSpPr txBox="1">
            <a:spLocks noChangeArrowheads="1"/>
          </p:cNvSpPr>
          <p:nvPr/>
        </p:nvSpPr>
        <p:spPr bwMode="auto">
          <a:xfrm>
            <a:off x="4692650" y="4149725"/>
            <a:ext cx="4451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ea typeface="华文楷体" pitchFamily="2" charset="-122"/>
                <a:cs typeface="宋体" pitchFamily="2" charset="-122"/>
              </a:rPr>
              <a:t>也不如汪伦送别我的感情深</a:t>
            </a:r>
            <a:endParaRPr lang="zh-CN" altLang="en-US" sz="28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62" name="Text Box 10"/>
          <p:cNvSpPr txBox="1">
            <a:spLocks noChangeArrowheads="1"/>
          </p:cNvSpPr>
          <p:nvPr/>
        </p:nvSpPr>
        <p:spPr bwMode="auto">
          <a:xfrm>
            <a:off x="4767263" y="5321300"/>
            <a:ext cx="4095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ea typeface="华文楷体" pitchFamily="2" charset="-122"/>
                <a:cs typeface="宋体" pitchFamily="2" charset="-122"/>
              </a:rPr>
              <a:t>李白我乘坐小船将要离开</a:t>
            </a:r>
            <a:endParaRPr lang="zh-CN" altLang="en-US" sz="2800" b="1">
              <a:ea typeface="华文楷体" pitchFamily="2" charset="-122"/>
              <a:cs typeface="宋体" pitchFamily="2" charset="-122"/>
            </a:endParaRPr>
          </a:p>
        </p:txBody>
      </p:sp>
      <p:sp>
        <p:nvSpPr>
          <p:cNvPr id="177163" name="Line 11"/>
          <p:cNvSpPr>
            <a:spLocks noChangeShapeType="1"/>
          </p:cNvSpPr>
          <p:nvPr/>
        </p:nvSpPr>
        <p:spPr bwMode="auto">
          <a:xfrm>
            <a:off x="3348038" y="1844675"/>
            <a:ext cx="1439862" cy="3744913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7164" name="Line 12"/>
          <p:cNvSpPr>
            <a:spLocks noChangeShapeType="1"/>
          </p:cNvSpPr>
          <p:nvPr/>
        </p:nvSpPr>
        <p:spPr bwMode="auto">
          <a:xfrm flipV="1">
            <a:off x="3348038" y="2060575"/>
            <a:ext cx="1295400" cy="1152525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7165" name="Line 13"/>
          <p:cNvSpPr>
            <a:spLocks noChangeShapeType="1"/>
          </p:cNvSpPr>
          <p:nvPr/>
        </p:nvSpPr>
        <p:spPr bwMode="auto">
          <a:xfrm flipV="1">
            <a:off x="3348038" y="3213100"/>
            <a:ext cx="1295400" cy="1223963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7166" name="Line 14"/>
          <p:cNvSpPr>
            <a:spLocks noChangeShapeType="1"/>
          </p:cNvSpPr>
          <p:nvPr/>
        </p:nvSpPr>
        <p:spPr bwMode="auto">
          <a:xfrm flipV="1">
            <a:off x="3348038" y="4292600"/>
            <a:ext cx="1295400" cy="1296988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71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71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71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71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63" grpId="0" animBg="1"/>
      <p:bldP spid="177164" grpId="0" animBg="1"/>
      <p:bldP spid="177165" grpId="0" animBg="1"/>
      <p:bldP spid="17716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0"/>
            <a:ext cx="7772400" cy="1444625"/>
          </a:xfrm>
        </p:spPr>
        <p:txBody>
          <a:bodyPr/>
          <a:lstStyle/>
          <a:p>
            <a:r>
              <a:rPr lang="zh-CN" altLang="en-US" sz="5400" b="1">
                <a:solidFill>
                  <a:schemeClr val="tx1"/>
                </a:solidFill>
                <a:ea typeface="黑体" pitchFamily="2" charset="-122"/>
              </a:rPr>
              <a:t>创新提纲</a:t>
            </a:r>
            <a:endParaRPr lang="zh-CN" altLang="en-US" sz="5400" b="1">
              <a:solidFill>
                <a:schemeClr val="tx1"/>
              </a:solidFill>
              <a:ea typeface="黑体" pitchFamily="2" charset="-122"/>
            </a:endParaRPr>
          </a:p>
        </p:txBody>
      </p:sp>
      <p:sp>
        <p:nvSpPr>
          <p:cNvPr id="106499" name="Rectangle 3" descr="新闻纸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412875"/>
            <a:ext cx="9144000" cy="5445125"/>
          </a:xfrm>
          <a:blipFill dpi="0" rotWithShape="1">
            <a:blip r:embed="rId1">
              <a:alphaModFix amt="39000"/>
            </a:blip>
            <a:srcRect/>
            <a:tile tx="0" ty="0" sx="100000" sy="100000" flip="none" algn="tl"/>
          </a:blipFill>
          <a:ln>
            <a:pattFill prst="dotDmnd">
              <a:fgClr>
                <a:schemeClr val="tx1"/>
              </a:fgClr>
              <a:bgClr>
                <a:srgbClr val="FFFFFF"/>
              </a:bgClr>
            </a:pattFill>
            <a:miter lim="800000"/>
          </a:ln>
        </p:spPr>
        <p:txBody>
          <a:bodyPr/>
          <a:lstStyle/>
          <a:p>
            <a:pPr>
              <a:buFontTx/>
              <a:buNone/>
            </a:pPr>
            <a:r>
              <a:rPr lang="en-US" altLang="zh-CN" dirty="0">
                <a:solidFill>
                  <a:srgbClr val="FFCC00"/>
                </a:solidFill>
              </a:rPr>
              <a:t>        </a:t>
            </a:r>
            <a:r>
              <a:rPr lang="en-US" altLang="zh-CN" b="1" dirty="0">
                <a:solidFill>
                  <a:srgbClr val="FF0066"/>
                </a:solidFill>
              </a:rPr>
              <a:t>1</a:t>
            </a:r>
            <a:r>
              <a:rPr lang="zh-CN" altLang="en-US" b="1" dirty="0">
                <a:solidFill>
                  <a:srgbClr val="FF0066"/>
                </a:solidFill>
              </a:rPr>
              <a:t>、全班律动：集体学做踏歌的动作</a:t>
            </a:r>
            <a:endParaRPr lang="zh-CN" altLang="en-US" b="1" dirty="0">
              <a:solidFill>
                <a:srgbClr val="FF0066"/>
              </a:solidFill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FF0066"/>
                </a:solidFill>
              </a:rPr>
              <a:t>        </a:t>
            </a:r>
            <a:r>
              <a:rPr lang="en-US" altLang="zh-CN" b="1" dirty="0">
                <a:solidFill>
                  <a:srgbClr val="FF0066"/>
                </a:solidFill>
              </a:rPr>
              <a:t>2</a:t>
            </a:r>
            <a:r>
              <a:rPr lang="zh-CN" altLang="en-US" b="1" dirty="0">
                <a:solidFill>
                  <a:srgbClr val="FF0066"/>
                </a:solidFill>
              </a:rPr>
              <a:t>、小组合作表演课本剧：</a:t>
            </a:r>
            <a:endParaRPr lang="zh-CN" altLang="en-US" b="1" dirty="0">
              <a:solidFill>
                <a:srgbClr val="FF0066"/>
              </a:solidFill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FF0066"/>
                </a:solidFill>
              </a:rPr>
              <a:t>        第一位同学朗诵原诗，第二位同学演大诗人李白，第三位同学演热情好客踏歌相送的汪伦，第四位同学演划船的船家，看哪一组表演的好？</a:t>
            </a:r>
            <a:endParaRPr lang="zh-CN" altLang="en-US" b="1" dirty="0">
              <a:solidFill>
                <a:srgbClr val="FF0066"/>
              </a:solidFill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FF0066"/>
                </a:solidFill>
              </a:rPr>
              <a:t>         </a:t>
            </a:r>
            <a:r>
              <a:rPr lang="en-US" altLang="zh-CN" b="1" dirty="0">
                <a:solidFill>
                  <a:srgbClr val="FF0066"/>
                </a:solidFill>
              </a:rPr>
              <a:t>3</a:t>
            </a:r>
            <a:r>
              <a:rPr lang="zh-CN" altLang="en-US" b="1" dirty="0">
                <a:solidFill>
                  <a:srgbClr val="FF0066"/>
                </a:solidFill>
              </a:rPr>
              <a:t>、我也要写话，我也要表达：</a:t>
            </a:r>
            <a:endParaRPr lang="zh-CN" altLang="en-US" b="1" dirty="0">
              <a:solidFill>
                <a:srgbClr val="FF0066"/>
              </a:solidFill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rgbClr val="FF0066"/>
                </a:solidFill>
              </a:rPr>
              <a:t>        假如你最要好的朋友或者是最疼爱你的亲人要离开你远行，亲爱的同学，你准备对他（她）说些什么？写些什么？</a:t>
            </a:r>
            <a:endParaRPr lang="zh-CN" altLang="en-US" b="1" dirty="0">
              <a:solidFill>
                <a:srgbClr val="FF0066"/>
              </a:solidFill>
            </a:endParaRPr>
          </a:p>
          <a:p>
            <a:pPr>
              <a:buFontTx/>
              <a:buNone/>
            </a:pPr>
            <a:endParaRPr lang="en-US" altLang="zh-CN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64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000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1000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PM_020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2590800" y="609600"/>
            <a:ext cx="6553200" cy="463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8800" b="1">
                <a:solidFill>
                  <a:srgbClr val="E54107"/>
                </a:solidFill>
                <a:latin typeface="Times New Roman" pitchFamily="18" charset="0"/>
                <a:ea typeface="幼圆" pitchFamily="49" charset="-122"/>
              </a:rPr>
              <a:t>拓展题：</a:t>
            </a:r>
            <a:endParaRPr kumimoji="1" lang="zh-CN" altLang="en-US" sz="8800" b="1">
              <a:solidFill>
                <a:srgbClr val="E54107"/>
              </a:solidFill>
              <a:latin typeface="Times New Roman" pitchFamily="18" charset="0"/>
              <a:ea typeface="幼圆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b="1">
                <a:latin typeface="Times New Roman" pitchFamily="18" charset="0"/>
              </a:rPr>
              <a:t>                  </a:t>
            </a:r>
            <a:r>
              <a:rPr kumimoji="1" lang="zh-CN" altLang="en-US" sz="6000" b="1">
                <a:solidFill>
                  <a:srgbClr val="000066"/>
                </a:solidFill>
                <a:latin typeface="Times New Roman" pitchFamily="18" charset="0"/>
                <a:ea typeface="楷体_GB2312" pitchFamily="49" charset="-122"/>
              </a:rPr>
              <a:t> 想想还有哪些古诗是写朋友依依惜别的呢？</a:t>
            </a:r>
            <a:endParaRPr kumimoji="1" lang="zh-CN" altLang="en-US" sz="6000" b="1">
              <a:solidFill>
                <a:srgbClr val="000066"/>
              </a:solidFill>
              <a:latin typeface="Times New Roman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9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PM_05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7219" name="Text Box 3"/>
          <p:cNvSpPr txBox="1">
            <a:spLocks noChangeArrowheads="1"/>
          </p:cNvSpPr>
          <p:nvPr/>
        </p:nvSpPr>
        <p:spPr bwMode="auto">
          <a:xfrm>
            <a:off x="4038600" y="1447800"/>
            <a:ext cx="4494213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latin typeface="Times New Roman" pitchFamily="18" charset="0"/>
                <a:ea typeface="楷体_GB2312" pitchFamily="49" charset="-122"/>
              </a:rPr>
              <a:t>作业：</a:t>
            </a:r>
            <a:r>
              <a:rPr kumimoji="1" lang="zh-CN" altLang="en-US" sz="2400" b="1" dirty="0">
                <a:solidFill>
                  <a:srgbClr val="FF00FF"/>
                </a:solidFill>
                <a:latin typeface="Times New Roman" pitchFamily="18" charset="0"/>
                <a:ea typeface="楷体_GB2312" pitchFamily="49" charset="-122"/>
              </a:rPr>
              <a:t>（任选项两题）</a:t>
            </a:r>
            <a:endParaRPr kumimoji="1" lang="zh-CN" altLang="en-US" sz="2400" b="1" dirty="0">
              <a:solidFill>
                <a:srgbClr val="FF00FF"/>
              </a:solidFill>
              <a:latin typeface="Times New Roman" pitchFamily="18" charset="0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400" b="1" dirty="0">
                <a:latin typeface="隶书" pitchFamily="49" charset="-122"/>
                <a:ea typeface="隶书" pitchFamily="49" charset="-122"/>
              </a:rPr>
              <a:t>1</a:t>
            </a:r>
            <a:r>
              <a:rPr kumimoji="1" lang="zh-CN" altLang="en-US" sz="2400" b="1" dirty="0">
                <a:latin typeface="隶书" pitchFamily="49" charset="-122"/>
                <a:ea typeface="隶书" pitchFamily="49" charset="-122"/>
              </a:rPr>
              <a:t>、有感情朗读、背诵古诗，并练习默写。</a:t>
            </a:r>
            <a:br>
              <a:rPr kumimoji="1" lang="zh-CN" altLang="en-US" sz="2400" b="1" dirty="0">
                <a:latin typeface="隶书" pitchFamily="49" charset="-122"/>
                <a:ea typeface="隶书" pitchFamily="49" charset="-122"/>
              </a:rPr>
            </a:br>
            <a:r>
              <a:rPr kumimoji="1" lang="en-US" altLang="zh-CN" sz="2400" b="1" dirty="0">
                <a:latin typeface="隶书" pitchFamily="49" charset="-122"/>
                <a:ea typeface="隶书" pitchFamily="49" charset="-122"/>
              </a:rPr>
              <a:t>2</a:t>
            </a:r>
            <a:r>
              <a:rPr kumimoji="1" lang="zh-CN" altLang="en-US" sz="2400" b="1" dirty="0">
                <a:latin typeface="隶书" pitchFamily="49" charset="-122"/>
                <a:ea typeface="隶书" pitchFamily="49" charset="-122"/>
              </a:rPr>
              <a:t>、把李白和汪伦的故事讲给家人听。</a:t>
            </a:r>
            <a:br>
              <a:rPr kumimoji="1" lang="zh-CN" altLang="en-US" sz="2400" b="1" dirty="0">
                <a:latin typeface="隶书" pitchFamily="49" charset="-122"/>
                <a:ea typeface="隶书" pitchFamily="49" charset="-122"/>
              </a:rPr>
            </a:br>
            <a:r>
              <a:rPr kumimoji="1" lang="en-US" altLang="zh-CN" sz="2400" b="1" dirty="0">
                <a:latin typeface="隶书" pitchFamily="49" charset="-122"/>
                <a:ea typeface="隶书" pitchFamily="49" charset="-122"/>
              </a:rPr>
              <a:t>3</a:t>
            </a:r>
            <a:r>
              <a:rPr kumimoji="1" lang="zh-CN" altLang="en-US" sz="2400" b="1" dirty="0">
                <a:latin typeface="隶书" pitchFamily="49" charset="-122"/>
                <a:ea typeface="隶书" pitchFamily="49" charset="-122"/>
              </a:rPr>
              <a:t>、课外学习一首朋友依依惜别的诗或文章，抽时间与同学交流</a:t>
            </a:r>
            <a:r>
              <a:rPr kumimoji="1" lang="zh-CN" altLang="en-US" sz="2400" b="1" dirty="0" smtClean="0">
                <a:latin typeface="隶书" pitchFamily="49" charset="-122"/>
                <a:ea typeface="隶书" pitchFamily="49" charset="-122"/>
              </a:rPr>
              <a:t>。 </a:t>
            </a:r>
            <a:br>
              <a:rPr kumimoji="1" lang="zh-CN" altLang="en-US" sz="2400" b="1" dirty="0">
                <a:latin typeface="隶书" pitchFamily="49" charset="-122"/>
                <a:ea typeface="隶书" pitchFamily="49" charset="-122"/>
              </a:rPr>
            </a:br>
            <a:r>
              <a:rPr kumimoji="1" lang="zh-CN" altLang="en-US" sz="2400" b="1" dirty="0">
                <a:latin typeface="隶书" pitchFamily="49" charset="-122"/>
                <a:ea typeface="隶书" pitchFamily="49" charset="-122"/>
              </a:rPr>
              <a:t> </a:t>
            </a:r>
            <a:endParaRPr kumimoji="1" lang="zh-CN" altLang="en-US" sz="2400" b="1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2217</Words>
  <Application>WPS 演示</Application>
  <PresentationFormat>全屏显示(4:3)</PresentationFormat>
  <Paragraphs>252</Paragraphs>
  <Slides>31</Slides>
  <Notes>1</Notes>
  <HiddenSlides>0</HiddenSlides>
  <MMClips>3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2" baseType="lpstr">
      <vt:lpstr>第一PPT模板网-WWW.1PPT.COM</vt:lpstr>
      <vt:lpstr>PowerPoint 演示文稿</vt:lpstr>
      <vt:lpstr>  </vt:lpstr>
      <vt:lpstr>           作者简介</vt:lpstr>
      <vt:lpstr>PowerPoint 演示文稿</vt:lpstr>
      <vt:lpstr>齐 声 背 诵</vt:lpstr>
      <vt:lpstr>PowerPoint 演示文稿</vt:lpstr>
      <vt:lpstr>PowerPoint 演示文稿</vt:lpstr>
      <vt:lpstr>  </vt:lpstr>
      <vt:lpstr> </vt:lpstr>
      <vt:lpstr>PowerPoint 演示文稿</vt:lpstr>
      <vt:lpstr>PowerPoint 演示文稿</vt:lpstr>
      <vt:lpstr>PowerPoint 演示文稿</vt:lpstr>
      <vt:lpstr>自学提纲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创新提纲</vt:lpstr>
      <vt:lpstr>PowerPoint 演示文稿</vt:lpstr>
      <vt:lpstr>PowerPoint 演示文稿</vt:lpstr>
      <vt:lpstr>PowerPoint 演示文稿</vt:lpstr>
      <vt:lpstr>创新提纲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creator>第一PPT模板网-WWW.1PPT.COM</dc:creator>
  <cp:keywords>第一PPT模板网-WWW.1PPT.COM</cp:keywords>
  <dc:description>第一PPT模板网-WWW.1PPT.COM
</dc:description>
  <dc:subject>第一PPT模板网-WWW.1PPT.COM</dc:subject>
  <cp:category>第一PPT模板网-WWW.1PPT.COM</cp:category>
  <cp:lastModifiedBy>Administrator</cp:lastModifiedBy>
  <cp:revision>99</cp:revision>
  <dcterms:created xsi:type="dcterms:W3CDTF">2011-09-16T05:22:00Z</dcterms:created>
  <dcterms:modified xsi:type="dcterms:W3CDTF">2016-06-21T09:35:00Z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2052-10.1.0.5803</vt:lpwstr>
  </property>
</Properties>
</file>