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7" r:id="rId2"/>
    <p:sldId id="256" r:id="rId3"/>
    <p:sldId id="262" r:id="rId4"/>
    <p:sldId id="260" r:id="rId5"/>
    <p:sldId id="258" r:id="rId6"/>
    <p:sldId id="259" r:id="rId7"/>
    <p:sldId id="264" r:id="rId8"/>
    <p:sldId id="261" r:id="rId9"/>
    <p:sldId id="263" r:id="rId10"/>
    <p:sldId id="266" r:id="rId11"/>
    <p:sldId id="265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F1B1-D70B-42A1-8126-19D1792E5583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4527F-5A17-4BB2-A1AC-2AA631DCB87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4527F-5A17-4BB2-A1AC-2AA631DCB87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66289AA-38D3-4B6E-B505-15C1D3E2685A}" type="datetimeFigureOut">
              <a:rPr lang="zh-CN" altLang="en-US" smtClean="0"/>
              <a:pPr/>
              <a:t>2015/11/7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7A3986-BDE2-42BD-A65A-465283C9DBA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4282" y="357166"/>
            <a:ext cx="8929718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Unit 4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Astronomy: the Science of the Stars  </a:t>
            </a:r>
            <a:endParaRPr kumimoji="0" lang="en-US" altLang="zh-CN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</a:rPr>
              <a:t>第一</a:t>
            </a:r>
            <a:r>
              <a:rPr lang="zh-CN" altLang="en-US" sz="4000" b="1" dirty="0">
                <a:solidFill>
                  <a:srgbClr val="FF0000"/>
                </a:solidFill>
              </a:rPr>
              <a:t>课时教学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设计方案</a:t>
            </a:r>
            <a:endParaRPr lang="en-US" altLang="zh-CN" sz="4000" b="1" dirty="0" smtClean="0">
              <a:solidFill>
                <a:srgbClr val="FF0000"/>
              </a:solidFill>
            </a:endParaRPr>
          </a:p>
          <a:p>
            <a:endParaRPr lang="en-US" sz="4000" b="1" dirty="0"/>
          </a:p>
          <a:p>
            <a:r>
              <a:rPr lang="en-US" sz="4000" b="1" dirty="0"/>
              <a:t/>
            </a:r>
            <a:br>
              <a:rPr lang="en-US" sz="4000" b="1" dirty="0"/>
            </a:br>
            <a:endParaRPr lang="zh-CN" altLang="en-US" sz="4000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357290" y="4214818"/>
            <a:ext cx="571504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524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院系</a:t>
            </a:r>
            <a:r>
              <a:rPr lang="en-US" altLang="zh-CN" sz="3200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外国语学院</a:t>
            </a:r>
          </a:p>
          <a:p>
            <a:pPr marL="0" marR="0" lvl="0" indent="15176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班级</a:t>
            </a:r>
            <a:r>
              <a:rPr lang="en-US" altLang="zh-CN" sz="3200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英语</a:t>
            </a:r>
            <a:r>
              <a:rPr lang="en-US" altLang="zh-CN" sz="3200" dirty="0" smtClean="0">
                <a:latin typeface="华文楷体" pitchFamily="2" charset="-122"/>
                <a:ea typeface="华文楷体" pitchFamily="2" charset="-122"/>
              </a:rPr>
              <a:t>121</a:t>
            </a:r>
            <a:endParaRPr lang="zh-CN" altLang="en-US" sz="3200" dirty="0" smtClean="0">
              <a:latin typeface="华文楷体" pitchFamily="2" charset="-122"/>
              <a:ea typeface="华文楷体" pitchFamily="2" charset="-122"/>
            </a:endParaRPr>
          </a:p>
          <a:p>
            <a:pPr marL="0" marR="0" lvl="0" indent="15176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姓名</a:t>
            </a:r>
            <a:r>
              <a:rPr lang="en-US" altLang="zh-CN" sz="3200" dirty="0" smtClean="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3200" dirty="0">
                <a:latin typeface="华文楷体" pitchFamily="2" charset="-122"/>
                <a:ea typeface="华文楷体" pitchFamily="2" charset="-122"/>
              </a:rPr>
              <a:t>宋丹丹</a:t>
            </a:r>
            <a:endParaRPr lang="zh-CN" altLang="en-US" sz="3200" dirty="0" smtClean="0">
              <a:latin typeface="华文楷体" pitchFamily="2" charset="-122"/>
              <a:ea typeface="华文楷体" pitchFamily="2" charset="-122"/>
            </a:endParaRPr>
          </a:p>
          <a:p>
            <a:pPr marL="0" marR="0" lvl="0" indent="15176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学号</a:t>
            </a:r>
            <a:r>
              <a:rPr lang="en-US" altLang="zh-CN" sz="3200" dirty="0" smtClean="0">
                <a:latin typeface="华文楷体" pitchFamily="2" charset="-122"/>
                <a:ea typeface="华文楷体" pitchFamily="2" charset="-122"/>
              </a:rPr>
              <a:t>:20120401050315</a:t>
            </a:r>
            <a:endParaRPr lang="zh-CN" altLang="en-US" sz="3200" dirty="0" smtClean="0">
              <a:latin typeface="华文楷体" pitchFamily="2" charset="-122"/>
              <a:ea typeface="华文楷体" pitchFamily="2" charset="-122"/>
            </a:endParaRPr>
          </a:p>
          <a:p>
            <a:pPr marL="0" marR="0" lvl="0" indent="15176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71480"/>
            <a:ext cx="750099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（一）教学目标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：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</a:t>
            </a:r>
            <a:endParaRPr kumimoji="0" lang="en-US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 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知识目标：了解太空行走时产生重力以及相应的体重变化。</a:t>
            </a:r>
            <a:endParaRPr kumimoji="0" lang="zh-CN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 能力目标：学生能掌握泛读技巧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——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寻读；能够归纳出月球旅行的三次重力及相应体重的变化；学生能够加强口头表达能力，提高解决问题能力。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 情感目标：通过学习天文学的相关知识，学生能够加强对太空科学的热爱并且能够展开想象的翅膀，展望和设计未来的“美好家园”</a:t>
            </a:r>
            <a:r>
              <a:rPr kumimoji="0" lang="zh-CN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宋体" pitchFamily="2" charset="-122"/>
              </a:rPr>
              <a:t> 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7158" y="1071546"/>
            <a:ext cx="75009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 ㈡教学重点：</a:t>
            </a:r>
            <a:endParaRPr lang="en-US" altLang="zh-CN" sz="36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en-US" altLang="zh-CN" dirty="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2800" dirty="0" smtClean="0">
                <a:latin typeface="+mn-ea"/>
              </a:rPr>
              <a:t>学习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Scanning</a:t>
            </a:r>
            <a:r>
              <a:rPr lang="zh-CN" altLang="en-US" sz="2800" baseline="0" dirty="0">
                <a:latin typeface="+mn-ea"/>
                <a:cs typeface="Times New Roman" pitchFamily="18" charset="0"/>
              </a:rPr>
              <a:t>和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Careful reading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的技巧</a:t>
            </a:r>
            <a:endParaRPr lang="en-US" altLang="zh-CN" sz="2800" dirty="0" smtClean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7158" y="2143116"/>
            <a:ext cx="471487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 ㈢教学难点：</a:t>
            </a:r>
            <a:endParaRPr lang="en-US" altLang="zh-CN" sz="36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zh-CN" altLang="en-US" dirty="0" smtClean="0">
                <a:latin typeface="+mn-ea"/>
              </a:rPr>
              <a:t>   </a:t>
            </a:r>
            <a:r>
              <a:rPr lang="zh-CN" altLang="en-US" sz="2800" dirty="0" smtClean="0">
                <a:latin typeface="+mn-ea"/>
              </a:rPr>
              <a:t>阅读技巧如寻</a:t>
            </a:r>
            <a:r>
              <a:rPr lang="zh-CN" altLang="en-US" sz="2800" dirty="0">
                <a:latin typeface="+mn-ea"/>
              </a:rPr>
              <a:t>读</a:t>
            </a:r>
            <a:r>
              <a:rPr lang="zh-CN" altLang="en-US" sz="2800" dirty="0" smtClean="0">
                <a:latin typeface="+mn-ea"/>
              </a:rPr>
              <a:t>，</a:t>
            </a:r>
            <a:r>
              <a:rPr lang="zh-CN" altLang="en-US" sz="2800" dirty="0">
                <a:latin typeface="+mn-ea"/>
              </a:rPr>
              <a:t>归纳</a:t>
            </a:r>
            <a:endParaRPr lang="en-US" altLang="zh-CN" sz="2800" dirty="0">
              <a:latin typeface="+mn-ea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四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）教具媒体：</a:t>
            </a:r>
            <a:r>
              <a:rPr lang="en-US" altLang="zh-CN" dirty="0" smtClean="0">
                <a:latin typeface="华文楷体" pitchFamily="2" charset="-122"/>
                <a:ea typeface="华文楷体" pitchFamily="2" charset="-122"/>
              </a:rPr>
              <a:t/>
            </a:r>
            <a:br>
              <a:rPr lang="en-US" altLang="zh-CN" dirty="0" smtClean="0">
                <a:latin typeface="华文楷体" pitchFamily="2" charset="-122"/>
                <a:ea typeface="华文楷体" pitchFamily="2" charset="-122"/>
              </a:rPr>
            </a:br>
            <a:r>
              <a:rPr lang="en-US" altLang="zh-CN" dirty="0" smtClean="0">
                <a:latin typeface="华文楷体" pitchFamily="2" charset="-122"/>
                <a:ea typeface="华文楷体" pitchFamily="2" charset="-122"/>
              </a:rPr>
              <a:t>  </a:t>
            </a:r>
            <a:r>
              <a:rPr lang="zh-CN" altLang="en-US" dirty="0" smtClean="0">
                <a:latin typeface="华文楷体" pitchFamily="2" charset="-122"/>
                <a:ea typeface="华文楷体" pitchFamily="2" charset="-122"/>
              </a:rPr>
              <a:t>  </a:t>
            </a:r>
            <a:r>
              <a:rPr lang="zh-CN" altLang="en-US" sz="2800" dirty="0" smtClean="0">
                <a:latin typeface="华文楷体" pitchFamily="2" charset="-122"/>
                <a:ea typeface="华文楷体" pitchFamily="2" charset="-122"/>
              </a:rPr>
              <a:t>教材相配套的教学课</a:t>
            </a:r>
            <a:endParaRPr lang="en-US" altLang="zh-CN" sz="28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800" dirty="0" smtClean="0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sz="2800" b="1" dirty="0" smtClean="0"/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Unit 4 Astronomy: the Science of the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Stars</a:t>
            </a:r>
            <a:r>
              <a:rPr lang="zh-CN" altLang="en-US" sz="2800" dirty="0" smtClean="0">
                <a:latin typeface="Times New Roman" pitchFamily="18" charset="0"/>
                <a:cs typeface="Times New Roman" pitchFamily="18" charset="0"/>
              </a:rPr>
              <a:t>）</a:t>
            </a:r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dirty="0" smtClean="0">
                <a:latin typeface="华文楷体" pitchFamily="2" charset="-122"/>
                <a:ea typeface="华文楷体" pitchFamily="2" charset="-122"/>
              </a:rPr>
              <a:t/>
            </a:r>
            <a:br>
              <a:rPr lang="en-US" altLang="zh-CN" dirty="0" smtClean="0">
                <a:latin typeface="华文楷体" pitchFamily="2" charset="-122"/>
                <a:ea typeface="华文楷体" pitchFamily="2" charset="-122"/>
              </a:rPr>
            </a:br>
            <a:r>
              <a:rPr lang="en-US" altLang="zh-CN" dirty="0" smtClean="0">
                <a:latin typeface="华文楷体" pitchFamily="2" charset="-122"/>
                <a:ea typeface="华文楷体" pitchFamily="2" charset="-122"/>
              </a:rPr>
              <a:t> 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282" y="428604"/>
            <a:ext cx="8715436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（五）教学</a:t>
            </a: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过程</a:t>
            </a: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：</a:t>
            </a:r>
            <a:endParaRPr kumimoji="0" 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新宋体" pitchFamily="49" charset="-122"/>
              <a:ea typeface="新宋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1200" b="1" dirty="0">
              <a:latin typeface="新宋体" pitchFamily="49" charset="-122"/>
              <a:ea typeface="新宋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Step 1  Lead in by introducing Space Home Pavilion in Shanghai World Expo.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T: Hello everyone! Do you know what big event happened last year in our country, in Shanghai? 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S: Shanghai World Expo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T: That’s it! So have you ever visited it?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S: No. (mostly)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T: Believe it or not, today we just get a chance to pay a visit to one pavilion there. That is, Space Home </a:t>
            </a:r>
            <a:r>
              <a:rPr kumimoji="0" lang="en-US" altLang="zh-CN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pavilioin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. Are you familiar with it? 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（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No!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）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Never mind! Let me introduce it to you. 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U2598P1T1D20113401F21DT20100420113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022984" cy="3286124"/>
          </a:xfrm>
          <a:prstGeom prst="rect">
            <a:avLst/>
          </a:prstGeom>
        </p:spPr>
      </p:pic>
      <p:pic>
        <p:nvPicPr>
          <p:cNvPr id="4" name="图片 3" descr="d9d057155e47ed60c1bf10a1827a7e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86124"/>
            <a:ext cx="5000627" cy="3571876"/>
          </a:xfrm>
          <a:prstGeom prst="rect">
            <a:avLst/>
          </a:prstGeom>
        </p:spPr>
      </p:pic>
      <p:pic>
        <p:nvPicPr>
          <p:cNvPr id="7" name="图片 6" descr="20104291622127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4143372" cy="3286124"/>
          </a:xfrm>
          <a:prstGeom prst="rect">
            <a:avLst/>
          </a:prstGeom>
        </p:spPr>
      </p:pic>
      <p:pic>
        <p:nvPicPr>
          <p:cNvPr id="8" name="图片 7" descr="6426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4440" y="3286124"/>
            <a:ext cx="4119559" cy="3571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 rot="10800000" flipV="1">
            <a:off x="142844" y="439616"/>
            <a:ext cx="792961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Step 2: Preparation before visit—a competition on space knowledge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宋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1.Earth is the only planet moving around the sun. (T or F)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2.There is atmosphere on the moon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3.In our solar system eight planets circle around the sun.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4.____ was the first person landing on the moon? (Multiple choice)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A. Armstrong  B. Yang </a:t>
            </a:r>
            <a:r>
              <a:rPr kumimoji="0" lang="en-US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Liwei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 C. Tom Cruise  D. </a:t>
            </a:r>
            <a:r>
              <a:rPr kumimoji="0" lang="en-US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Issac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Newton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5. When did he land on the moon?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A. 1921  B. 1969  C. 1954  D. 1949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6. When did Yang </a:t>
            </a:r>
            <a:r>
              <a:rPr kumimoji="0" lang="en-US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Liwei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go to the space?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A. Oct, 2003  B. Jan, 2003  C. Oct, 2004  D. Jan, 2002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7. Which country first sent people up to space?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A. USA  B. the Soviet Union  C. China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8. So far, how many countries have succeeded in sending people up to space?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宋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F 1 T 2 T 3 A</a:t>
            </a:r>
            <a:r>
              <a:rPr kumimoji="0" lang="en-US" altLang="zh-CN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5  B</a:t>
            </a:r>
            <a:r>
              <a:rPr kumimoji="0" lang="en-US" altLang="zh-CN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6  C</a:t>
            </a:r>
            <a:r>
              <a:rPr kumimoji="0" lang="en-US" altLang="zh-CN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 </a:t>
            </a:r>
            <a:r>
              <a:rPr kumimoji="0" lang="en-US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7   D </a:t>
            </a:r>
            <a:r>
              <a:rPr lang="en-US" altLang="zh-CN" sz="2000" dirty="0"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8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195622968616_1195622968616_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48000" cy="2247900"/>
          </a:xfrm>
          <a:prstGeom prst="rect">
            <a:avLst/>
          </a:prstGeom>
        </p:spPr>
      </p:pic>
      <p:pic>
        <p:nvPicPr>
          <p:cNvPr id="11" name="图片 10" descr="507443_2008092709334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4554"/>
            <a:ext cx="3071802" cy="2373152"/>
          </a:xfrm>
          <a:prstGeom prst="rect">
            <a:avLst/>
          </a:prstGeom>
        </p:spPr>
      </p:pic>
      <p:pic>
        <p:nvPicPr>
          <p:cNvPr id="12" name="图片 11" descr="F200412211424040803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0"/>
            <a:ext cx="3481642" cy="2214553"/>
          </a:xfrm>
          <a:prstGeom prst="rect">
            <a:avLst/>
          </a:prstGeom>
        </p:spPr>
      </p:pic>
      <p:pic>
        <p:nvPicPr>
          <p:cNvPr id="13" name="图片 12" descr="Img2794607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72008"/>
            <a:ext cx="3962400" cy="2285992"/>
          </a:xfrm>
          <a:prstGeom prst="rect">
            <a:avLst/>
          </a:prstGeom>
        </p:spPr>
      </p:pic>
      <p:pic>
        <p:nvPicPr>
          <p:cNvPr id="14" name="图片 13" descr="CC8B7F7980CA70EABA3D163E6068112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0826" y="0"/>
            <a:ext cx="2743200" cy="4572008"/>
          </a:xfrm>
          <a:prstGeom prst="rect">
            <a:avLst/>
          </a:prstGeom>
        </p:spPr>
      </p:pic>
      <p:pic>
        <p:nvPicPr>
          <p:cNvPr id="15" name="图片 14" descr="news_08010422_mxq_tx3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1802" y="2214554"/>
            <a:ext cx="3429024" cy="2357454"/>
          </a:xfrm>
          <a:prstGeom prst="rect">
            <a:avLst/>
          </a:prstGeom>
        </p:spPr>
      </p:pic>
      <p:pic>
        <p:nvPicPr>
          <p:cNvPr id="16" name="图片 15" descr="1792117068573708735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058" y="4572008"/>
            <a:ext cx="5214942" cy="228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285728"/>
            <a:ext cx="8072494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Step 3: The Second stop—Spacewalk (Reading)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lang="en-US" altLang="zh-CN" sz="2000" dirty="0">
              <a:latin typeface="Times New Roman" pitchFamily="18" charset="0"/>
              <a:ea typeface="新宋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Reading: a visit to the moon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Activity 1: Scanning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1. Who do I have a chance to travel to the moon with 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2. How did we travel to the moon?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3. What’s the writing order in this text?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4. How many times would the force of gravity change on our journey? 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Which change would be the most powerful?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Activity 2: Careful reading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Read Para.2 and underline the sentences about the gravity and our weight during the journey. Pay special attention to their three times’ of changes. Then do the following match work.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1.What happened to me when I tried to step forward? Why? 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2.Why was returning to the earth very frightening?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How did I feel?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44" y="571480"/>
            <a:ext cx="778674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Step 4: The Third Stop: Wonderful Home—Discussion (Speaking)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Suppose someday we are going to live on the moon, what problems will you meet with? To solve these problems, what things will you take? 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Example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: If I lived on the moon, I might have problems. The first one is···· Because ···· To solve this problem, I would take····with me. The second one is ···· ····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Group 1…Group 2…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Problems: How to breathe; what to eat; how to cool you; what to dress…</a:t>
            </a:r>
          </a:p>
          <a:p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Solutions: oxygen tanks, space food; water; spacesuit…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Step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5: Write a report on your visit—Assignment 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Write down what you’ve talked about in step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71480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六、课堂板书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928802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阅读技巧</a:t>
            </a:r>
            <a:r>
              <a:rPr lang="en-US" altLang="zh-CN" sz="2800" dirty="0" smtClean="0"/>
              <a:t>:</a:t>
            </a:r>
            <a:r>
              <a:rPr lang="zh-CN" altLang="en-US" sz="2800" dirty="0" smtClean="0"/>
              <a:t>寻</a:t>
            </a:r>
            <a:r>
              <a:rPr lang="zh-CN" altLang="en-US" sz="2800" dirty="0" smtClean="0"/>
              <a:t>读和仔细读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857224" y="3000372"/>
            <a:ext cx="7860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zh-CN" altLang="en-US" sz="2800" dirty="0" smtClean="0"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太空知识竞赛答案：</a:t>
            </a:r>
            <a:r>
              <a:rPr lang="en-US" altLang="zh-CN" sz="2800" dirty="0" smtClean="0"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F </a:t>
            </a:r>
            <a:r>
              <a:rPr lang="en-US" altLang="zh-CN" sz="2800" dirty="0" smtClean="0">
                <a:latin typeface="Times New Roman" pitchFamily="18" charset="0"/>
                <a:ea typeface="新宋体" pitchFamily="49" charset="-122"/>
                <a:cs typeface="Times New Roman" pitchFamily="18" charset="0"/>
              </a:rPr>
              <a:t>1 T 2 T 3 A 5  B  6  C 7   D 8</a:t>
            </a:r>
            <a:endParaRPr lang="en-US" altLang="zh-CN" sz="2800" dirty="0" smtClean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676689">
            <a:off x="1044938" y="2501284"/>
            <a:ext cx="661783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72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Thank you</a:t>
            </a:r>
            <a:endParaRPr lang="zh-CN" altLang="en-US" sz="7200" b="1" cap="none" spc="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102</TotalTime>
  <Words>758</Words>
  <Application>Microsoft Office PowerPoint</Application>
  <PresentationFormat>全屏显示(4:3)</PresentationFormat>
  <Paragraphs>75</Paragraphs>
  <Slides>11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流畅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14</cp:revision>
  <dcterms:created xsi:type="dcterms:W3CDTF">2015-11-07T07:10:21Z</dcterms:created>
  <dcterms:modified xsi:type="dcterms:W3CDTF">2015-11-07T09:02:57Z</dcterms:modified>
</cp:coreProperties>
</file>