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6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24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79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21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47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42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94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87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21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74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70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FACC0-6C0F-433F-AAC9-C3331F56B92D}" type="datetimeFigureOut">
              <a:rPr lang="zh-CN" altLang="en-US" smtClean="0"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7BCD-7559-40C2-86EE-282759036C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007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7544" y="476671"/>
            <a:ext cx="8352928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/>
              <a:t>                                 朱自清</a:t>
            </a:r>
            <a:r>
              <a:rPr lang="en-US" altLang="zh-CN" sz="2200" b="1" dirty="0" smtClean="0"/>
              <a:t>《</a:t>
            </a:r>
            <a:r>
              <a:rPr lang="zh-CN" altLang="en-US" sz="2200" b="1" dirty="0" smtClean="0"/>
              <a:t>春</a:t>
            </a:r>
            <a:r>
              <a:rPr lang="en-US" altLang="zh-CN" sz="2200" b="1" dirty="0" smtClean="0"/>
              <a:t>》</a:t>
            </a:r>
            <a:r>
              <a:rPr lang="zh-CN" altLang="en-US" sz="2200" b="1" dirty="0" smtClean="0"/>
              <a:t>教案</a:t>
            </a:r>
            <a:endParaRPr lang="en-US" altLang="zh-CN" sz="2200" b="1" dirty="0" smtClean="0"/>
          </a:p>
          <a:p>
            <a:r>
              <a:rPr lang="zh-CN" altLang="en-US" sz="2200" b="1" dirty="0" smtClean="0"/>
              <a:t>     七</a:t>
            </a:r>
            <a:r>
              <a:rPr lang="zh-CN" altLang="en-US" sz="2200" b="1" dirty="0" smtClean="0"/>
              <a:t>年级上</a:t>
            </a:r>
            <a:endParaRPr lang="en-US" altLang="zh-CN" sz="2200" b="1" dirty="0" smtClean="0"/>
          </a:p>
          <a:p>
            <a:r>
              <a:rPr lang="zh-CN" altLang="en-US" sz="2200" b="1" dirty="0" smtClean="0"/>
              <a:t>一、教学目标</a:t>
            </a:r>
            <a:endParaRPr lang="en-US" altLang="zh-CN" sz="2200" b="1" dirty="0" smtClean="0"/>
          </a:p>
          <a:p>
            <a:r>
              <a:rPr lang="en-US" altLang="zh-CN" sz="2200" b="1" dirty="0"/>
              <a:t> </a:t>
            </a:r>
            <a:r>
              <a:rPr lang="en-US" altLang="zh-CN" sz="2200" b="1" dirty="0" smtClean="0"/>
              <a:t>    1.</a:t>
            </a:r>
            <a:r>
              <a:rPr lang="zh-CN" altLang="en-US" sz="2200" b="1" dirty="0" smtClean="0"/>
              <a:t>学习目标：</a:t>
            </a:r>
            <a:endParaRPr lang="en-US" altLang="zh-CN" sz="2200" b="1" dirty="0" smtClean="0"/>
          </a:p>
          <a:p>
            <a:r>
              <a:rPr lang="en-US" altLang="zh-CN" sz="2200" b="1" dirty="0"/>
              <a:t> </a:t>
            </a:r>
            <a:r>
              <a:rPr lang="en-US" altLang="zh-CN" sz="2200" b="1" dirty="0" smtClean="0"/>
              <a:t>     </a:t>
            </a:r>
            <a:r>
              <a:rPr lang="en-US" altLang="zh-CN" sz="2200" b="1" dirty="0" smtClean="0">
                <a:latin typeface="宋体"/>
                <a:ea typeface="宋体"/>
              </a:rPr>
              <a:t>(1)</a:t>
            </a:r>
            <a:r>
              <a:rPr lang="zh-CN" altLang="en-US" sz="2200" b="1" dirty="0" smtClean="0">
                <a:latin typeface="宋体"/>
                <a:ea typeface="宋体"/>
              </a:rPr>
              <a:t>培养</a:t>
            </a:r>
            <a:r>
              <a:rPr lang="zh-CN" altLang="en-US" sz="2200" b="1" dirty="0" smtClean="0">
                <a:latin typeface="宋体"/>
                <a:ea typeface="宋体"/>
              </a:rPr>
              <a:t>学生细致观察事物，抓住特点描述的能力。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>
                <a:latin typeface="宋体"/>
                <a:ea typeface="宋体"/>
              </a:rPr>
              <a:t> </a:t>
            </a:r>
            <a:r>
              <a:rPr lang="en-US" altLang="zh-CN" sz="2200" b="1" dirty="0" smtClean="0">
                <a:latin typeface="宋体"/>
                <a:ea typeface="宋体"/>
              </a:rPr>
              <a:t> </a:t>
            </a:r>
            <a:r>
              <a:rPr lang="zh-CN" altLang="en-US" sz="2200" b="1" dirty="0" smtClean="0">
                <a:latin typeface="宋体"/>
                <a:ea typeface="宋体"/>
              </a:rPr>
              <a:t>（</a:t>
            </a:r>
            <a:r>
              <a:rPr lang="en-US" altLang="zh-CN" sz="2200" b="1" dirty="0" smtClean="0">
                <a:latin typeface="宋体"/>
                <a:ea typeface="宋体"/>
              </a:rPr>
              <a:t>2</a:t>
            </a:r>
            <a:r>
              <a:rPr lang="zh-CN" altLang="en-US" sz="2200" b="1" dirty="0">
                <a:latin typeface="宋体"/>
                <a:ea typeface="宋体"/>
              </a:rPr>
              <a:t>）</a:t>
            </a:r>
            <a:r>
              <a:rPr lang="zh-CN" altLang="en-US" sz="2200" b="1" dirty="0" smtClean="0">
                <a:latin typeface="宋体"/>
                <a:ea typeface="宋体"/>
              </a:rPr>
              <a:t>反复朗读，要使学生能够读出作者在文中要表达的感情。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zh-CN" altLang="en-US" sz="2200" b="1" dirty="0" smtClean="0">
                <a:latin typeface="宋体"/>
                <a:ea typeface="宋体"/>
              </a:rPr>
              <a:t>  （</a:t>
            </a:r>
            <a:r>
              <a:rPr lang="en-US" altLang="zh-CN" sz="2200" b="1" dirty="0" smtClean="0">
                <a:latin typeface="宋体"/>
                <a:ea typeface="宋体"/>
              </a:rPr>
              <a:t>3</a:t>
            </a:r>
            <a:r>
              <a:rPr lang="zh-CN" altLang="en-US" sz="2200" b="1" dirty="0" smtClean="0">
                <a:latin typeface="宋体"/>
                <a:ea typeface="宋体"/>
              </a:rPr>
              <a:t>）初步掌握比喻、拟人修辞手法。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 smtClean="0">
                <a:latin typeface="宋体"/>
                <a:ea typeface="宋体"/>
              </a:rPr>
              <a:t>   2.</a:t>
            </a:r>
            <a:r>
              <a:rPr lang="zh-CN" altLang="en-US" sz="2200" b="1" dirty="0" smtClean="0">
                <a:latin typeface="宋体"/>
                <a:ea typeface="宋体"/>
              </a:rPr>
              <a:t>德育目标</a:t>
            </a:r>
            <a:r>
              <a:rPr lang="en-US" altLang="zh-CN" sz="2200" b="1" dirty="0" smtClean="0">
                <a:latin typeface="宋体"/>
                <a:ea typeface="宋体"/>
              </a:rPr>
              <a:t>:</a:t>
            </a:r>
            <a:r>
              <a:rPr lang="zh-CN" altLang="en-US" sz="2200" b="1" dirty="0" smtClean="0">
                <a:latin typeface="宋体"/>
                <a:ea typeface="宋体"/>
              </a:rPr>
              <a:t>培养学生热爱祖国山河的思想感情。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zh-CN" altLang="en-US" sz="2200" b="1" dirty="0" smtClean="0">
                <a:latin typeface="宋体"/>
                <a:ea typeface="宋体"/>
              </a:rPr>
              <a:t>二、教学重点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>
                <a:latin typeface="宋体"/>
                <a:ea typeface="宋体"/>
              </a:rPr>
              <a:t> </a:t>
            </a:r>
            <a:r>
              <a:rPr lang="en-US" altLang="zh-CN" sz="2200" b="1" dirty="0" smtClean="0">
                <a:latin typeface="宋体"/>
                <a:ea typeface="宋体"/>
              </a:rPr>
              <a:t>  1.</a:t>
            </a:r>
            <a:r>
              <a:rPr lang="zh-CN" altLang="en-US" sz="2200" b="1" dirty="0" smtClean="0">
                <a:latin typeface="宋体"/>
                <a:ea typeface="宋体"/>
              </a:rPr>
              <a:t>领会语言的准确性、生动性，体悟作者语言表达的巧妙。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>
                <a:latin typeface="宋体"/>
                <a:ea typeface="宋体"/>
              </a:rPr>
              <a:t> </a:t>
            </a:r>
            <a:r>
              <a:rPr lang="en-US" altLang="zh-CN" sz="2200" b="1" dirty="0" smtClean="0">
                <a:latin typeface="宋体"/>
                <a:ea typeface="宋体"/>
              </a:rPr>
              <a:t>  2.</a:t>
            </a:r>
            <a:r>
              <a:rPr lang="zh-CN" altLang="en-US" sz="2200" b="1" dirty="0" smtClean="0">
                <a:latin typeface="宋体"/>
                <a:ea typeface="宋体"/>
              </a:rPr>
              <a:t>用比喻、拟人等修辞手法来表现事物的特征，抓住特点描写的方法。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zh-CN" altLang="en-US" sz="2200" b="1" dirty="0" smtClean="0">
                <a:latin typeface="宋体"/>
                <a:ea typeface="宋体"/>
              </a:rPr>
              <a:t>三、教学难点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>
                <a:latin typeface="宋体"/>
                <a:ea typeface="宋体"/>
              </a:rPr>
              <a:t> </a:t>
            </a:r>
            <a:r>
              <a:rPr lang="en-US" altLang="zh-CN" sz="2200" b="1" dirty="0" smtClean="0">
                <a:latin typeface="宋体"/>
                <a:ea typeface="宋体"/>
              </a:rPr>
              <a:t>   </a:t>
            </a:r>
            <a:r>
              <a:rPr lang="zh-CN" altLang="en-US" sz="2200" b="1" dirty="0" smtClean="0">
                <a:latin typeface="宋体"/>
                <a:ea typeface="宋体"/>
              </a:rPr>
              <a:t>抓住状物特征，在景物描写中抒情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zh-CN" altLang="en-US" sz="2200" b="1" dirty="0" smtClean="0">
                <a:latin typeface="宋体"/>
                <a:ea typeface="宋体"/>
              </a:rPr>
              <a:t>四、教具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en-US" altLang="zh-CN" sz="2200" b="1" dirty="0">
                <a:latin typeface="宋体"/>
                <a:ea typeface="宋体"/>
              </a:rPr>
              <a:t> </a:t>
            </a:r>
            <a:r>
              <a:rPr lang="en-US" altLang="zh-CN" sz="2200" b="1" dirty="0" smtClean="0">
                <a:latin typeface="宋体"/>
                <a:ea typeface="宋体"/>
              </a:rPr>
              <a:t>   </a:t>
            </a:r>
            <a:r>
              <a:rPr lang="zh-CN" altLang="en-US" sz="2200" b="1" dirty="0" smtClean="0">
                <a:latin typeface="宋体"/>
                <a:ea typeface="宋体"/>
              </a:rPr>
              <a:t>投影机、幻灯片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r>
              <a:rPr lang="zh-CN" altLang="en-US" sz="2200" b="1" dirty="0" smtClean="0">
                <a:latin typeface="宋体"/>
                <a:ea typeface="宋体"/>
              </a:rPr>
              <a:t>五、教学过程</a:t>
            </a:r>
            <a:endParaRPr lang="en-US" altLang="zh-CN" sz="2200" b="1" dirty="0" smtClean="0">
              <a:latin typeface="宋体"/>
              <a:ea typeface="宋体"/>
            </a:endParaRPr>
          </a:p>
          <a:p>
            <a:endParaRPr lang="en-US" altLang="zh-CN" dirty="0" smtClean="0">
              <a:latin typeface="宋体"/>
              <a:ea typeface="宋体"/>
            </a:endParaRPr>
          </a:p>
          <a:p>
            <a:endParaRPr lang="en-US" altLang="zh-CN" dirty="0" smtClean="0">
              <a:latin typeface="宋体"/>
              <a:ea typeface="宋体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035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25" y="0"/>
            <a:ext cx="916145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1778" y="332656"/>
            <a:ext cx="8642709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（一）情境导入</a:t>
            </a:r>
            <a:endParaRPr lang="en-US" altLang="zh-CN" sz="2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同学们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，春天令人神往，春天充满生机，今天让我们一起走进充满诗情画意的美好春光景象中。唐代杜甫的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春夜喜雨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“好雨知时节，当春乃发生。随风潜入夜，润物细无声”。韩愈的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初春小雨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“天街小雨润如酥，草色遥看近却无”。杜牧的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江南春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“千里莺啼绿映红，水村山郭酒旗风”。在多少作家的笔下曾这样深情的描绘过春天。今天我们来共同欣赏一篇描绘春天的优美散文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春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（二）解题（课件出示）</a:t>
            </a:r>
            <a:endParaRPr lang="en-US" altLang="zh-CN" sz="2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本文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是一篇散文，全文是以作者热爱春、赞美春的思想感情为线索，描绘了一幅幅动人的春景图。作者朱自清（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1899-1948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），字佩弦，号秋实，江苏扬州人，我国著名的诗人、散文家、学者、民主战士。散文代表作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背影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绿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荷塘月色</a:t>
            </a:r>
            <a:r>
              <a:rPr lang="en-US" altLang="zh-CN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/>
            <a:r>
              <a:rPr lang="zh-CN" altLang="en-US" sz="2200" b="1" dirty="0" smtClean="0">
                <a:ea typeface="宋体" panose="02010600030101010101" pitchFamily="2" charset="-122"/>
              </a:rPr>
              <a:t>（三）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整体感知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en-US" altLang="zh-CN" sz="2200" b="1" dirty="0" smtClean="0">
                <a:ea typeface="宋体" panose="02010600030101010101" pitchFamily="2" charset="-122"/>
              </a:rPr>
              <a:t>   1</a:t>
            </a:r>
            <a:r>
              <a:rPr lang="en-US" altLang="zh-CN" sz="2200" b="1" dirty="0">
                <a:ea typeface="宋体" panose="02010600030101010101" pitchFamily="2" charset="-122"/>
              </a:rPr>
              <a:t>.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盼</a:t>
            </a:r>
            <a:r>
              <a:rPr lang="zh-CN" altLang="zh-CN" sz="2200" b="1" dirty="0">
                <a:ea typeface="宋体" panose="02010600030101010101" pitchFamily="2" charset="-122"/>
              </a:rPr>
              <a:t>春：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（</a:t>
            </a:r>
            <a:r>
              <a:rPr lang="en-US" altLang="zh-CN" sz="2200" b="1" dirty="0" smtClean="0">
                <a:ea typeface="宋体" panose="02010600030101010101" pitchFamily="2" charset="-122"/>
              </a:rPr>
              <a:t>1</a:t>
            </a:r>
            <a:r>
              <a:rPr lang="en-US" altLang="zh-CN" sz="2200" b="1" dirty="0">
                <a:ea typeface="宋体" panose="02010600030101010101" pitchFamily="2" charset="-122"/>
              </a:rPr>
              <a:t>)</a:t>
            </a:r>
            <a:r>
              <a:rPr lang="en-US" altLang="zh-CN" sz="2200" b="1" dirty="0" smtClean="0">
                <a:ea typeface="宋体" panose="02010600030101010101" pitchFamily="2" charset="-122"/>
              </a:rPr>
              <a:t> 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冬天</a:t>
            </a:r>
            <a:r>
              <a:rPr lang="zh-CN" altLang="zh-CN" sz="2200" b="1" dirty="0">
                <a:ea typeface="宋体" panose="02010600030101010101" pitchFamily="2" charset="-122"/>
              </a:rPr>
              <a:t>来了，春天还会远吗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那</a:t>
            </a:r>
            <a:r>
              <a:rPr lang="zh-CN" altLang="zh-CN" sz="2200" b="1" dirty="0">
                <a:ea typeface="宋体" panose="02010600030101010101" pitchFamily="2" charset="-122"/>
              </a:rPr>
              <a:t>让我们共同来期待那富有生命力的春天吧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盼望</a:t>
            </a:r>
            <a:r>
              <a:rPr lang="zh-CN" altLang="zh-CN" sz="2200" b="1" dirty="0">
                <a:ea typeface="宋体" panose="02010600030101010101" pitchFamily="2" charset="-122"/>
              </a:rPr>
              <a:t>着，盼望着，东风来了，春天的脚步近了</a:t>
            </a:r>
            <a:r>
              <a:rPr lang="en-US" altLang="zh-CN" sz="2200" b="1" dirty="0" smtClean="0">
                <a:ea typeface="宋体" panose="02010600030101010101" pitchFamily="2" charset="-122"/>
              </a:rPr>
              <a:t>……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2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）欣赏</a:t>
            </a:r>
            <a:r>
              <a:rPr lang="zh-CN" altLang="zh-CN" sz="2200" b="1" dirty="0">
                <a:ea typeface="宋体" panose="02010600030101010101" pitchFamily="2" charset="-122"/>
              </a:rPr>
              <a:t>音乐《春天在哪里》（录音机播放）</a:t>
            </a:r>
          </a:p>
          <a:p>
            <a:endParaRPr lang="en-US" altLang="zh-CN" b="1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720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05" y="0"/>
            <a:ext cx="915272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47" y="404664"/>
            <a:ext cx="849694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2200" b="1" dirty="0" smtClean="0">
                <a:ea typeface="宋体" panose="02010600030101010101" pitchFamily="2" charset="-122"/>
              </a:rPr>
              <a:t>2.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寻</a:t>
            </a:r>
            <a:r>
              <a:rPr lang="zh-CN" altLang="zh-CN" sz="2200" b="1" dirty="0">
                <a:ea typeface="宋体" panose="02010600030101010101" pitchFamily="2" charset="-122"/>
              </a:rPr>
              <a:t>春：</a:t>
            </a: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1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）问</a:t>
            </a:r>
            <a:r>
              <a:rPr lang="zh-CN" altLang="zh-CN" sz="2200" b="1" dirty="0">
                <a:ea typeface="宋体" panose="02010600030101010101" pitchFamily="2" charset="-122"/>
              </a:rPr>
              <a:t>：春天在哪里呢？你眼中春天应该是怎样的？下面请同学们从所学过的古诗词中去寻找春天吧。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zh-CN" altLang="en-US" sz="2200" b="1" dirty="0">
                <a:ea typeface="宋体" panose="02010600030101010101" pitchFamily="2" charset="-122"/>
              </a:rPr>
              <a:t>学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生</a:t>
            </a:r>
            <a:r>
              <a:rPr lang="zh-CN" altLang="zh-CN" sz="2200" b="1" dirty="0">
                <a:ea typeface="宋体" panose="02010600030101010101" pitchFamily="2" charset="-122"/>
              </a:rPr>
              <a:t>回答出诗句。例：野火烧不尽，春风吹又生。）</a:t>
            </a: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2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）问：能不能</a:t>
            </a:r>
            <a:r>
              <a:rPr lang="zh-CN" altLang="zh-CN" sz="2200" b="1" dirty="0">
                <a:ea typeface="宋体" panose="02010600030101010101" pitchFamily="2" charset="-122"/>
              </a:rPr>
              <a:t>告诉老师这诗句写春天的什么景物呢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（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是小草。</a:t>
            </a:r>
            <a:r>
              <a:rPr lang="zh-CN" altLang="en-US" sz="2200" b="1" dirty="0" smtClean="0">
                <a:ea typeface="宋体" panose="02010600030101010101" pitchFamily="2" charset="-122"/>
              </a:rPr>
              <a:t>）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3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 </a:t>
            </a:r>
            <a:r>
              <a:rPr lang="zh-CN" altLang="zh-CN" sz="2200" b="1" dirty="0">
                <a:ea typeface="宋体" panose="02010600030101010101" pitchFamily="2" charset="-122"/>
              </a:rPr>
              <a:t>问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：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 “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野火烧不尽，春风吹又生。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写</a:t>
            </a:r>
            <a:r>
              <a:rPr lang="zh-CN" altLang="zh-CN" sz="2200" b="1" dirty="0">
                <a:ea typeface="宋体" panose="02010600030101010101" pitchFamily="2" charset="-122"/>
              </a:rPr>
              <a:t>草怎么样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（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写出</a:t>
            </a:r>
            <a:r>
              <a:rPr lang="zh-CN" altLang="zh-CN" sz="2200" b="1" dirty="0">
                <a:ea typeface="宋体" panose="02010600030101010101" pitchFamily="2" charset="-122"/>
              </a:rPr>
              <a:t>了草旺盛的生命力</a:t>
            </a:r>
            <a:r>
              <a:rPr lang="zh-CN" altLang="zh-CN" sz="2200" b="1" dirty="0" smtClean="0">
                <a:ea typeface="宋体" panose="02010600030101010101" pitchFamily="2" charset="-122"/>
              </a:rPr>
              <a:t>。</a:t>
            </a:r>
            <a:r>
              <a:rPr lang="zh-CN" altLang="en-US" sz="2200" b="1" dirty="0" smtClean="0">
                <a:ea typeface="宋体" panose="02010600030101010101" pitchFamily="2" charset="-122"/>
              </a:rPr>
              <a:t>）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en-US" altLang="zh-CN" sz="2200" b="1" dirty="0">
                <a:ea typeface="宋体" panose="02010600030101010101" pitchFamily="2" charset="-122"/>
              </a:rPr>
              <a:t> </a:t>
            </a:r>
            <a:r>
              <a:rPr lang="en-US" altLang="zh-CN" sz="2200" b="1" dirty="0" smtClean="0">
                <a:ea typeface="宋体" panose="02010600030101010101" pitchFamily="2" charset="-122"/>
              </a:rPr>
              <a:t>3.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绘</a:t>
            </a:r>
            <a:r>
              <a:rPr lang="zh-CN" altLang="zh-CN" sz="2200" b="1" dirty="0">
                <a:ea typeface="宋体" panose="02010600030101010101" pitchFamily="2" charset="-122"/>
              </a:rPr>
              <a:t>春：</a:t>
            </a: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1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）我们</a:t>
            </a:r>
            <a:r>
              <a:rPr lang="zh-CN" altLang="zh-CN" sz="2200" b="1" dirty="0">
                <a:ea typeface="宋体" panose="02010600030101010101" pitchFamily="2" charset="-122"/>
              </a:rPr>
              <a:t>找到了春天，那么的美丽，那让我们共同来欣赏作家朱自清笔下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的美丽春景（</a:t>
            </a:r>
            <a:r>
              <a:rPr lang="zh-CN" altLang="zh-CN" sz="2200" b="1" dirty="0">
                <a:ea typeface="宋体" panose="02010600030101010101" pitchFamily="2" charset="-122"/>
              </a:rPr>
              <a:t>放课文录音朗诵），领会作者感情基调。（引导学生朗读课文应该用什么样的感情）</a:t>
            </a: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（</a:t>
            </a:r>
            <a:r>
              <a:rPr lang="en-US" altLang="zh-CN" sz="2200" b="1" dirty="0">
                <a:ea typeface="宋体" panose="02010600030101010101" pitchFamily="2" charset="-122"/>
              </a:rPr>
              <a:t>2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）分</a:t>
            </a:r>
            <a:r>
              <a:rPr lang="zh-CN" altLang="zh-CN" sz="2200" b="1" dirty="0">
                <a:ea typeface="宋体" panose="02010600030101010101" pitchFamily="2" charset="-122"/>
              </a:rPr>
              <a:t>小组诵读课文后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，</a:t>
            </a:r>
            <a:r>
              <a:rPr lang="zh-CN" altLang="en-US" sz="2200" b="1" dirty="0" smtClean="0">
                <a:ea typeface="宋体" panose="02010600030101010101" pitchFamily="2" charset="-122"/>
              </a:rPr>
              <a:t>老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师</a:t>
            </a:r>
            <a:r>
              <a:rPr lang="zh-CN" altLang="zh-CN" sz="2200" b="1" dirty="0">
                <a:ea typeface="宋体" panose="02010600030101010101" pitchFamily="2" charset="-122"/>
              </a:rPr>
              <a:t>点拨：本文写了春天的哪些景物？（分层次写出了春草、春花、春风、春雨、迎春图）（课件出示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）</a:t>
            </a:r>
            <a:r>
              <a:rPr lang="zh-CN" altLang="en-US" sz="2200" b="1" dirty="0">
                <a:ea typeface="宋体" panose="02010600030101010101" pitchFamily="2" charset="-122"/>
              </a:rPr>
              <a:t>。</a:t>
            </a:r>
            <a:endParaRPr lang="en-US" altLang="zh-CN" sz="2200" b="1" dirty="0" smtClean="0">
              <a:ea typeface="宋体" panose="02010600030101010101" pitchFamily="2" charset="-122"/>
            </a:endParaRPr>
          </a:p>
          <a:p>
            <a:pPr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  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草图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——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草报春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3</a:t>
            </a:r>
            <a:b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</a:b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  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春花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图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——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花争春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4</a:t>
            </a:r>
          </a:p>
          <a:p>
            <a:pPr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  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春风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图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——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风唱春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5</a:t>
            </a:r>
            <a:b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</a:b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  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春雨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图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——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雨润春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6</a:t>
            </a:r>
            <a:endParaRPr lang="zh-CN" altLang="zh-CN" sz="2200" b="1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578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2"/>
            <a:ext cx="9144000" cy="684493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9898" y="404665"/>
            <a:ext cx="828258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2200" dirty="0" smtClean="0">
                <a:ea typeface="宋体" panose="02010600030101010101" pitchFamily="2" charset="-122"/>
              </a:rPr>
              <a:t>                                          </a:t>
            </a:r>
            <a:r>
              <a:rPr lang="zh-CN" altLang="zh-CN" sz="2200" b="1" dirty="0" smtClean="0">
                <a:ea typeface="宋体" panose="02010600030101010101" pitchFamily="2" charset="-122"/>
              </a:rPr>
              <a:t>迎春</a:t>
            </a:r>
            <a:r>
              <a:rPr lang="zh-CN" altLang="zh-CN" sz="2200" b="1" dirty="0">
                <a:ea typeface="宋体" panose="02010600030101010101" pitchFamily="2" charset="-122"/>
              </a:rPr>
              <a:t>图</a:t>
            </a:r>
            <a:r>
              <a:rPr lang="en-US" altLang="zh-CN" sz="2200" b="1" dirty="0">
                <a:ea typeface="宋体" panose="02010600030101010101" pitchFamily="2" charset="-122"/>
              </a:rPr>
              <a:t>——</a:t>
            </a:r>
            <a:r>
              <a:rPr lang="zh-CN" altLang="zh-CN" sz="2200" b="1" dirty="0">
                <a:ea typeface="宋体" panose="02010600030101010101" pitchFamily="2" charset="-122"/>
              </a:rPr>
              <a:t>人迎春</a:t>
            </a:r>
            <a:r>
              <a:rPr lang="en-US" altLang="zh-CN" sz="2200" b="1" dirty="0">
                <a:ea typeface="宋体" panose="02010600030101010101" pitchFamily="2" charset="-122"/>
              </a:rPr>
              <a:t> 7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en-US" altLang="zh-CN" sz="2200" b="1" dirty="0">
                <a:ea typeface="宋体" panose="02010600030101010101" pitchFamily="2" charset="-122"/>
              </a:rPr>
              <a:t>4</a:t>
            </a:r>
            <a:r>
              <a:rPr lang="zh-CN" altLang="zh-CN" sz="2200" b="1" dirty="0">
                <a:ea typeface="宋体" panose="02010600030101010101" pitchFamily="2" charset="-122"/>
              </a:rPr>
              <a:t>、游春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：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大家齐诵读课文，再遨游美好的春天吧！要求：</a:t>
            </a:r>
          </a:p>
          <a:p>
            <a:pPr fontAlgn="base"/>
            <a:r>
              <a:rPr lang="en-US" altLang="zh-CN" sz="2200" b="1" dirty="0" smtClean="0">
                <a:ea typeface="宋体" panose="02010600030101010101" pitchFamily="2" charset="-122"/>
              </a:rPr>
              <a:t>(</a:t>
            </a:r>
            <a:r>
              <a:rPr lang="en-US" altLang="zh-CN" sz="2200" b="1" dirty="0">
                <a:ea typeface="宋体" panose="02010600030101010101" pitchFamily="2" charset="-122"/>
              </a:rPr>
              <a:t>1</a:t>
            </a:r>
            <a:r>
              <a:rPr lang="en-US" altLang="zh-CN" sz="2200" b="1" dirty="0" smtClean="0">
                <a:ea typeface="宋体" panose="02010600030101010101" pitchFamily="2" charset="-122"/>
              </a:rPr>
              <a:t>)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加深</a:t>
            </a:r>
            <a:r>
              <a:rPr lang="zh-CN" altLang="zh-CN" sz="2200" b="1" dirty="0">
                <a:ea typeface="宋体" panose="02010600030101010101" pitchFamily="2" charset="-122"/>
              </a:rPr>
              <a:t>对文中形象而生动的句子理解；</a:t>
            </a:r>
          </a:p>
          <a:p>
            <a:pPr fontAlgn="base"/>
            <a:r>
              <a:rPr lang="en-US" altLang="zh-CN" sz="2200" b="1" dirty="0">
                <a:ea typeface="宋体" panose="02010600030101010101" pitchFamily="2" charset="-122"/>
              </a:rPr>
              <a:t>(2</a:t>
            </a:r>
            <a:r>
              <a:rPr lang="en-US" altLang="zh-CN" sz="2200" b="1" dirty="0" smtClean="0">
                <a:ea typeface="宋体" panose="02010600030101010101" pitchFamily="2" charset="-122"/>
              </a:rPr>
              <a:t>)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用</a:t>
            </a:r>
            <a:r>
              <a:rPr lang="zh-CN" altLang="zh-CN" sz="2200" b="1" dirty="0">
                <a:ea typeface="宋体" panose="02010600030101010101" pitchFamily="2" charset="-122"/>
              </a:rPr>
              <a:t>明快的节奏，读出作者热爱赞美的感情。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学生不懂词句举例：（课件出示）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①为什么用两</a:t>
            </a:r>
            <a:r>
              <a:rPr lang="zh-CN" altLang="zh-CN" sz="2200" b="1" dirty="0" smtClean="0">
                <a:ea typeface="宋体" panose="02010600030101010101" pitchFamily="2" charset="-122"/>
              </a:rPr>
              <a:t>个</a:t>
            </a:r>
            <a:r>
              <a:rPr lang="zh-CN" altLang="en-US" sz="2200" b="1" dirty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盼望着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en-US" altLang="zh-CN" sz="2200" b="1" dirty="0" smtClean="0"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ea typeface="宋体" panose="02010600030101010101" pitchFamily="2" charset="-122"/>
              </a:rPr>
              <a:t>体现急盼心情</a:t>
            </a:r>
            <a:r>
              <a:rPr lang="en-US" altLang="zh-CN" sz="2200" b="1" dirty="0">
                <a:ea typeface="宋体" panose="02010600030101010101" pitchFamily="2" charset="-122"/>
              </a:rPr>
              <a:t>)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lvl="0" fontAlgn="base"/>
            <a:r>
              <a:rPr lang="zh-CN" altLang="zh-CN" sz="2200" b="1" dirty="0" smtClean="0">
                <a:ea typeface="宋体" panose="02010600030101010101" pitchFamily="2" charset="-122"/>
              </a:rPr>
              <a:t>②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小草</a:t>
            </a:r>
            <a:r>
              <a:rPr lang="zh-CN" altLang="zh-CN" sz="2200" b="1" dirty="0">
                <a:ea typeface="宋体" panose="02010600030101010101" pitchFamily="2" charset="-122"/>
              </a:rPr>
              <a:t>偷偷地从土里钻出来，嫩嫩的，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绿绿的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，</a:t>
            </a:r>
            <a:r>
              <a:rPr lang="zh-CN" altLang="zh-CN" sz="2200" b="1" dirty="0">
                <a:ea typeface="宋体" panose="02010600030101010101" pitchFamily="2" charset="-122"/>
              </a:rPr>
              <a:t>为什么不说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成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嫩嫩</a:t>
            </a:r>
            <a:r>
              <a:rPr lang="zh-CN" altLang="zh-CN" sz="2200" b="1" dirty="0">
                <a:ea typeface="宋体" panose="02010600030101010101" pitchFamily="2" charset="-122"/>
              </a:rPr>
              <a:t>的绿绿的小草偷偷地从土里钻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出来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en-US" altLang="zh-CN" sz="2200" b="1" dirty="0" smtClean="0"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ea typeface="宋体" panose="02010600030101010101" pitchFamily="2" charset="-122"/>
              </a:rPr>
              <a:t>如果说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成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嫩嫩</a:t>
            </a:r>
            <a:r>
              <a:rPr lang="zh-CN" altLang="zh-CN" sz="2200" b="1" dirty="0">
                <a:ea typeface="宋体" panose="02010600030101010101" pitchFamily="2" charset="-122"/>
              </a:rPr>
              <a:t>的绿绿的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小草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，</a:t>
            </a:r>
            <a:r>
              <a:rPr lang="zh-CN" altLang="zh-CN" sz="2200" b="1" dirty="0">
                <a:ea typeface="宋体" panose="02010600030101010101" pitchFamily="2" charset="-122"/>
              </a:rPr>
              <a:t>只能理解为小草本来就是这样，课文的说法能突出春天的作用，让小草充满生机，显得极为可爱</a:t>
            </a:r>
            <a:r>
              <a:rPr lang="en-US" altLang="zh-CN" sz="2200" b="1" dirty="0" smtClean="0">
                <a:ea typeface="宋体" panose="02010600030101010101" pitchFamily="2" charset="-122"/>
              </a:rPr>
              <a:t>)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endParaRPr lang="en-US" altLang="zh-CN" sz="2200" b="1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③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花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下成千成百的蜜蜂嗡嗡地闹着，大小的蝴蝶飞来飞去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这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句话的前后都描写花，为什么中间夹一句动物的描写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蜂闹蝶舞，是侧面写春花繁茂、鲜艳和甜香，同时用蜂蝶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的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闹、飞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衬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花的香甜艳丽，使画面有动有静，有声有色有味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④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人家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屋顶上全笼着一层薄烟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为什么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要这样写春雨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这是春雨迷蒙时特有的景状，作者观察细致，整个空间弥漫着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牛毛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、花</a:t>
            </a:r>
            <a:endParaRPr lang="zh-CN" altLang="zh-CN" sz="2200" b="1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690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52724" cy="68514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476672"/>
            <a:ext cx="820891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针</a:t>
            </a:r>
            <a:r>
              <a:rPr lang="zh-CN" altLang="zh-CN" sz="2200" b="1" dirty="0">
                <a:ea typeface="宋体" panose="02010600030101010101" pitchFamily="2" charset="-122"/>
              </a:rPr>
              <a:t>、细丝一般的春雨，远望去，屋顶上像有一层薄烟，而且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是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笼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着</a:t>
            </a:r>
            <a:r>
              <a:rPr lang="zh-CN" altLang="zh-CN" sz="2200" b="1" dirty="0">
                <a:ea typeface="宋体" panose="02010600030101010101" pitchFamily="2" charset="-122"/>
              </a:rPr>
              <a:t>，一</a:t>
            </a:r>
            <a:r>
              <a:rPr lang="zh-CN" altLang="zh-CN" sz="2200" b="1" dirty="0" smtClean="0">
                <a:ea typeface="宋体" panose="02010600030101010101" pitchFamily="2" charset="-122"/>
              </a:rPr>
              <a:t>个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笼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字</a:t>
            </a:r>
            <a:r>
              <a:rPr lang="zh-CN" altLang="zh-CN" sz="2200" b="1" dirty="0">
                <a:ea typeface="宋体" panose="02010600030101010101" pitchFamily="2" charset="-122"/>
              </a:rPr>
              <a:t>，非常传神地显示出细雨朦胧的美感</a:t>
            </a:r>
            <a:r>
              <a:rPr lang="en-US" altLang="zh-CN" sz="2200" b="1" dirty="0">
                <a:ea typeface="宋体" panose="02010600030101010101" pitchFamily="2" charset="-122"/>
              </a:rPr>
              <a:t>)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⑤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有的是</a:t>
            </a:r>
            <a:r>
              <a:rPr lang="zh-CN" altLang="zh-CN" sz="2200" b="1" dirty="0">
                <a:ea typeface="宋体" panose="02010600030101010101" pitchFamily="2" charset="-122"/>
              </a:rPr>
              <a:t>工夫，有的是希望</a:t>
            </a:r>
            <a:r>
              <a:rPr lang="zh-CN" altLang="zh-CN" sz="2200" b="1" dirty="0" smtClean="0">
                <a:ea typeface="宋体" panose="02010600030101010101" pitchFamily="2" charset="-122"/>
              </a:rPr>
              <a:t>。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应该</a:t>
            </a:r>
            <a:r>
              <a:rPr lang="zh-CN" altLang="zh-CN" sz="2200" b="1" dirty="0">
                <a:ea typeface="宋体" panose="02010600030101010101" pitchFamily="2" charset="-122"/>
              </a:rPr>
              <a:t>怎样理解</a:t>
            </a:r>
            <a:r>
              <a:rPr lang="en-US" altLang="zh-CN" sz="2200" b="1" dirty="0"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ea typeface="宋体" panose="02010600030101010101" pitchFamily="2" charset="-122"/>
              </a:rPr>
              <a:t>这里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的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工夫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是</a:t>
            </a:r>
            <a:r>
              <a:rPr lang="zh-CN" altLang="zh-CN" sz="2200" b="1" dirty="0">
                <a:ea typeface="宋体" panose="02010600030101010101" pitchFamily="2" charset="-122"/>
              </a:rPr>
              <a:t>指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时间</a:t>
            </a:r>
            <a:r>
              <a:rPr lang="zh-CN" altLang="en-US" sz="2200" b="1" dirty="0" smtClean="0">
                <a:ea typeface="宋体" panose="02010600030101010101" pitchFamily="2" charset="-122"/>
              </a:rPr>
              <a:t>。</a:t>
            </a:r>
            <a:r>
              <a:rPr lang="zh-CN" altLang="zh-CN" sz="2200" b="1" dirty="0" smtClean="0">
                <a:ea typeface="宋体" panose="02010600030101010101" pitchFamily="2" charset="-122"/>
              </a:rPr>
              <a:t>这</a:t>
            </a:r>
            <a:r>
              <a:rPr lang="zh-CN" altLang="zh-CN" sz="2200" b="1" dirty="0">
                <a:ea typeface="宋体" panose="02010600030101010101" pitchFamily="2" charset="-122"/>
              </a:rPr>
              <a:t>句话的意思是：有一年的时间，可以做好许多事情，告诉人们应当把握时机，奋发向上</a:t>
            </a:r>
            <a:r>
              <a:rPr lang="en-US" altLang="zh-CN" sz="2200" b="1" dirty="0">
                <a:ea typeface="宋体" panose="02010600030101010101" pitchFamily="2" charset="-122"/>
              </a:rPr>
              <a:t>)</a:t>
            </a:r>
            <a:endParaRPr lang="zh-CN" altLang="zh-CN" sz="2200" b="1" dirty="0">
              <a:ea typeface="宋体" panose="02010600030101010101" pitchFamily="2" charset="-122"/>
            </a:endParaRPr>
          </a:p>
          <a:p>
            <a:pPr lvl="0" fontAlgn="base"/>
            <a:r>
              <a:rPr lang="zh-CN" altLang="zh-CN" sz="2200" b="1" dirty="0">
                <a:ea typeface="宋体" panose="02010600030101010101" pitchFamily="2" charset="-122"/>
              </a:rPr>
              <a:t>⑥文章的结尾为什么</a:t>
            </a:r>
            <a:r>
              <a:rPr lang="zh-CN" altLang="zh-CN" sz="2200" b="1" dirty="0" smtClean="0">
                <a:ea typeface="宋体" panose="02010600030101010101" pitchFamily="2" charset="-122"/>
              </a:rPr>
              <a:t>选用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刚</a:t>
            </a:r>
            <a:r>
              <a:rPr lang="zh-CN" altLang="zh-CN" sz="2200" b="1" dirty="0">
                <a:ea typeface="宋体" panose="02010600030101010101" pitchFamily="2" charset="-122"/>
              </a:rPr>
              <a:t>落地的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娃娃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”、“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小姑娘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、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健壮的青年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来比喻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“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春天</a:t>
            </a:r>
            <a:r>
              <a:rPr lang="zh-CN" altLang="en-US" sz="2200" b="1" dirty="0" smtClean="0">
                <a:ea typeface="宋体" panose="02010600030101010101" pitchFamily="2" charset="-122"/>
              </a:rPr>
              <a:t>”</a:t>
            </a:r>
            <a:r>
              <a:rPr lang="en-US" altLang="zh-CN" sz="2200" b="1" dirty="0" smtClean="0">
                <a:ea typeface="宋体" panose="02010600030101010101" pitchFamily="2" charset="-122"/>
              </a:rPr>
              <a:t>?(</a:t>
            </a:r>
            <a:r>
              <a:rPr lang="zh-CN" altLang="zh-CN" sz="2200" b="1" dirty="0">
                <a:ea typeface="宋体" panose="02010600030101010101" pitchFamily="2" charset="-122"/>
              </a:rPr>
              <a:t>这些比喻非常形象、贴切，春天给人以新生命，给人以美丽多姿，给人以力量、信心</a:t>
            </a:r>
            <a:r>
              <a:rPr lang="zh-CN" altLang="zh-CN" sz="2200" b="1" dirty="0" smtClean="0">
                <a:ea typeface="宋体" panose="02010600030101010101" pitchFamily="2" charset="-122"/>
              </a:rPr>
              <a:t>的</a:t>
            </a:r>
            <a:r>
              <a:rPr lang="en-US" altLang="zh-CN" sz="2200" b="1" dirty="0" smtClean="0">
                <a:ea typeface="宋体" panose="02010600030101010101" pitchFamily="2" charset="-122"/>
              </a:rPr>
              <a:t> </a:t>
            </a:r>
            <a:r>
              <a:rPr lang="zh-CN" altLang="en-US" sz="2200" b="1" dirty="0" smtClean="0">
                <a:ea typeface="宋体" panose="02010600030101010101" pitchFamily="2" charset="-122"/>
              </a:rPr>
              <a:t>美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。</a:t>
            </a:r>
            <a:r>
              <a:rPr lang="en-US" altLang="zh-CN" sz="2200" b="1" dirty="0" smtClean="0">
                <a:ea typeface="宋体" panose="02010600030101010101" pitchFamily="2" charset="-122"/>
              </a:rPr>
              <a:t> </a:t>
            </a:r>
          </a:p>
          <a:p>
            <a:pPr lvl="0" fontAlgn="base"/>
            <a:r>
              <a:rPr lang="en-US" altLang="zh-CN" sz="2200" b="1" dirty="0"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ea typeface="宋体" panose="02010600030101010101" pitchFamily="2" charset="-122"/>
              </a:rPr>
              <a:t>       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根据</a:t>
            </a:r>
            <a:r>
              <a:rPr lang="zh-CN" altLang="zh-CN" sz="2200" b="1" dirty="0">
                <a:ea typeface="宋体" panose="02010600030101010101" pitchFamily="2" charset="-122"/>
              </a:rPr>
              <a:t>上面的归纳，我们看看作者在这篇文章中表达了怎样的思想感情</a:t>
            </a:r>
            <a:r>
              <a:rPr lang="zh-CN" altLang="zh-CN" sz="2200" b="1" dirty="0" smtClean="0">
                <a:ea typeface="宋体" panose="02010600030101010101" pitchFamily="2" charset="-122"/>
              </a:rPr>
              <a:t>？</a:t>
            </a:r>
            <a:r>
              <a:rPr lang="zh-CN" altLang="en-US" sz="2200" b="1" dirty="0" smtClean="0">
                <a:ea typeface="宋体" panose="02010600030101010101" pitchFamily="2" charset="-122"/>
              </a:rPr>
              <a:t>（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作者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抓住了春天的特点，通过对春天作了全面，精细，准确，生动的描绘，抒发了对春天的赞美之情，表达了作者热爱生活，积极进取，奋发向上的思想感情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）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（四）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研习课文（课件出示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）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1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.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整体把握，理清思路。</a:t>
            </a: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2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.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掌握课文中的生字词。</a:t>
            </a: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水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涨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 smtClean="0">
                <a:solidFill>
                  <a:prstClr val="black"/>
                </a:solidFill>
                <a:ea typeface="宋体" panose="02010600030101010101" pitchFamily="2" charset="-122"/>
              </a:rPr>
              <a:t>zhǎng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)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捉迷藏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>
                <a:solidFill>
                  <a:prstClr val="black"/>
                </a:solidFill>
                <a:ea typeface="宋体" panose="02010600030101010101" pitchFamily="2" charset="-122"/>
              </a:rPr>
              <a:t>cáng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酝酿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 smtClean="0">
                <a:solidFill>
                  <a:prstClr val="black"/>
                </a:solidFill>
                <a:ea typeface="宋体" panose="02010600030101010101" pitchFamily="2" charset="-122"/>
              </a:rPr>
              <a:t>yùn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err="1" smtClean="0">
                <a:solidFill>
                  <a:prstClr val="black"/>
                </a:solidFill>
                <a:ea typeface="宋体" panose="02010600030101010101" pitchFamily="2" charset="-122"/>
              </a:rPr>
              <a:t>niàng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)      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笼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>
                <a:solidFill>
                  <a:prstClr val="black"/>
                </a:solidFill>
                <a:ea typeface="宋体" panose="02010600030101010101" pitchFamily="2" charset="-122"/>
              </a:rPr>
              <a:t>lǒng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着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一层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薄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 smtClean="0">
                <a:solidFill>
                  <a:prstClr val="black"/>
                </a:solidFill>
                <a:ea typeface="宋体" panose="02010600030101010101" pitchFamily="2" charset="-122"/>
              </a:rPr>
              <a:t>bó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)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烟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黄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晕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>
                <a:solidFill>
                  <a:prstClr val="black"/>
                </a:solidFill>
                <a:ea typeface="宋体" panose="02010600030101010101" pitchFamily="2" charset="-122"/>
              </a:rPr>
              <a:t>yùn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蓑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>
                <a:solidFill>
                  <a:prstClr val="black"/>
                </a:solidFill>
                <a:ea typeface="宋体" panose="02010600030101010101" pitchFamily="2" charset="-122"/>
              </a:rPr>
              <a:t>suō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衣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巢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(</a:t>
            </a:r>
            <a:r>
              <a:rPr lang="en-US" altLang="zh-CN" sz="2200" b="1" dirty="0" err="1">
                <a:solidFill>
                  <a:prstClr val="black"/>
                </a:solidFill>
                <a:ea typeface="宋体" panose="02010600030101010101" pitchFamily="2" charset="-122"/>
              </a:rPr>
              <a:t>cháo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)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endParaRPr lang="zh-CN" altLang="en-US" sz="2200" b="1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96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1"/>
            <a:ext cx="9144000" cy="68449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476672"/>
            <a:ext cx="820891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zh-CN" sz="2200" b="1" dirty="0" smtClean="0">
                <a:ea typeface="宋体" panose="02010600030101010101" pitchFamily="2" charset="-122"/>
              </a:rPr>
              <a:t>欣欣然</a:t>
            </a:r>
            <a:r>
              <a:rPr lang="zh-CN" altLang="zh-CN" sz="2200" b="1" dirty="0">
                <a:ea typeface="宋体" panose="02010600030101010101" pitchFamily="2" charset="-122"/>
              </a:rPr>
              <a:t>：欢欢喜喜的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朗润：明朗润泽卖弄，炫耀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酝酿：文中是说各种气息在空气里，像发酵似的，越来越浓。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赶趟儿：文中是各种果树也争先恐后地开花。</a:t>
            </a:r>
          </a:p>
          <a:p>
            <a:pPr fontAlgn="base"/>
            <a:r>
              <a:rPr lang="zh-CN" altLang="zh-CN" sz="2200" b="1" dirty="0">
                <a:ea typeface="宋体" panose="02010600030101010101" pitchFamily="2" charset="-122"/>
              </a:rPr>
              <a:t>呼朋引伴：呼唤朋友，招引同伴。</a:t>
            </a:r>
          </a:p>
          <a:p>
            <a:pPr lvl="0" fontAlgn="base"/>
            <a:r>
              <a:rPr lang="zh-CN" altLang="zh-CN" sz="2200" b="1" dirty="0">
                <a:ea typeface="宋体" panose="02010600030101010101" pitchFamily="2" charset="-122"/>
              </a:rPr>
              <a:t>花枝招展：比喻姿态优美。招展：迎风摆动</a:t>
            </a:r>
            <a:r>
              <a:rPr lang="zh-CN" altLang="zh-CN" sz="2200" b="1" dirty="0" smtClean="0">
                <a:ea typeface="宋体" panose="02010600030101010101" pitchFamily="2" charset="-122"/>
              </a:rPr>
              <a:t>。</a:t>
            </a:r>
            <a:endParaRPr lang="en-US" altLang="zh-CN" sz="2200" b="1" dirty="0" smtClean="0">
              <a:ea typeface="宋体" panose="02010600030101010101" pitchFamily="2" charset="-122"/>
            </a:endParaRP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（五）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课外延伸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仿照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课文结尾句子</a:t>
            </a: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     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春天还像什么呢？</a:t>
            </a: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     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例：春天是插花能手，用巧手装扮人生；春天是一位伟大的画家，用画笔绘出五彩的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世界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（六）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课堂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小结</a:t>
            </a:r>
          </a:p>
          <a:p>
            <a:pPr lvl="0" fontAlgn="base"/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从整体上对课文有了初步的理解，理清了文章的结构，在朗读声中，大家既爱春天，也爱这篇如诗如画如歌的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散文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（七）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作业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布置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1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、有感情的诵读课文，并背诵课文及相关的诗词句。</a:t>
            </a: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2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、以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“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家乡的春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”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为话题写一篇写景散文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（八）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板书设计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（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课件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出示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）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21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52724" cy="68514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9552" y="404664"/>
            <a:ext cx="842493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zh-CN" sz="2200" b="1" dirty="0" smtClean="0">
                <a:ea typeface="宋体" panose="02010600030101010101" pitchFamily="2" charset="-122"/>
              </a:rPr>
              <a:t>                                                        </a:t>
            </a:r>
            <a:r>
              <a:rPr lang="zh-CN" altLang="zh-CN" sz="2200" b="1" dirty="0" smtClean="0">
                <a:ea typeface="宋体" panose="02010600030101010101" pitchFamily="2" charset="-122"/>
              </a:rPr>
              <a:t>春</a:t>
            </a:r>
            <a:r>
              <a:rPr lang="en-US" altLang="zh-CN" sz="2200" b="1" dirty="0">
                <a:ea typeface="宋体" panose="02010600030101010101" pitchFamily="2" charset="-122"/>
              </a:rPr>
              <a:t/>
            </a:r>
            <a:br>
              <a:rPr lang="en-US" altLang="zh-CN" sz="2200" b="1" dirty="0">
                <a:ea typeface="宋体" panose="02010600030101010101" pitchFamily="2" charset="-122"/>
              </a:rPr>
            </a:br>
            <a:r>
              <a:rPr lang="en-US" altLang="zh-CN" sz="2200" b="1" dirty="0" smtClean="0">
                <a:ea typeface="宋体" panose="02010600030101010101" pitchFamily="2" charset="-122"/>
              </a:rPr>
              <a:t>                                                     ——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（散文）朱自清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/>
            </a:r>
            <a:b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</a:b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（一）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盼春 春天终于来了 （总领全文）</a:t>
            </a:r>
          </a:p>
          <a:p>
            <a:pPr lvl="0" fontAlgn="base"/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（二）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绘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春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/>
            </a:r>
            <a:b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</a:b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草： 软、青 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、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春天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春花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： 多、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艳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、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充满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活力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春风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： 轻、柔 </a:t>
            </a:r>
            <a:endParaRPr lang="en-US" altLang="zh-CN" sz="2200" b="1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 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春雨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： 密、轻盈 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、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希望</a:t>
            </a: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/>
            </a:r>
            <a:b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</a:br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 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（三）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游春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： 快乐、信心 力量。</a:t>
            </a:r>
          </a:p>
          <a:p>
            <a:pPr lvl="0" fontAlgn="base"/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六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、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教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后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反思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  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我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在朱自清《春》教学中任务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完成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较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好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，但过程中我发现了一些问题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：</a:t>
            </a:r>
            <a:endParaRPr lang="en-US" altLang="zh-CN" sz="2200" b="1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 1.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品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读活动中，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把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课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文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交给学生去品读处理过于粗糙，如能做细化些更好：分四人小组，每组自由选写草、花、风、雨、人的图景来进行品读活动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效果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会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更好。</a:t>
            </a:r>
            <a:endParaRPr lang="en-US" altLang="zh-CN" sz="2200" b="1" dirty="0" smtClean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lvl="0" fontAlgn="base"/>
            <a:r>
              <a:rPr lang="en-US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      2.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在设计问题时，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有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几句话表述不够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严密</a:t>
            </a:r>
            <a:r>
              <a:rPr lang="zh-CN" altLang="en-US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，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缺少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活力，压制了学生积极的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情感</a:t>
            </a:r>
            <a:r>
              <a:rPr lang="zh-CN" altLang="en-US" sz="2200" b="1" dirty="0">
                <a:solidFill>
                  <a:prstClr val="black"/>
                </a:solidFill>
                <a:ea typeface="宋体" panose="02010600030101010101" pitchFamily="2" charset="-122"/>
              </a:rPr>
              <a:t>，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所以</a:t>
            </a:r>
            <a:r>
              <a:rPr lang="zh-CN" altLang="zh-CN" sz="2200" b="1" dirty="0">
                <a:solidFill>
                  <a:prstClr val="black"/>
                </a:solidFill>
                <a:ea typeface="宋体" panose="02010600030101010101" pitchFamily="2" charset="-122"/>
              </a:rPr>
              <a:t>一定要细心</a:t>
            </a:r>
            <a:r>
              <a:rPr lang="zh-CN" altLang="zh-CN" sz="2200" b="1" dirty="0" smtClean="0">
                <a:solidFill>
                  <a:prstClr val="black"/>
                </a:solidFill>
                <a:ea typeface="宋体" panose="02010600030101010101" pitchFamily="2" charset="-122"/>
              </a:rPr>
              <a:t>。</a:t>
            </a:r>
            <a:endParaRPr lang="zh-CN" altLang="zh-CN" sz="2200" b="1" dirty="0">
              <a:solidFill>
                <a:prstClr val="black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298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1127</Words>
  <Application>Microsoft Office PowerPoint</Application>
  <PresentationFormat>全屏显示(4:3)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</dc:creator>
  <cp:lastModifiedBy>l</cp:lastModifiedBy>
  <cp:revision>14</cp:revision>
  <dcterms:created xsi:type="dcterms:W3CDTF">2014-12-25T08:51:49Z</dcterms:created>
  <dcterms:modified xsi:type="dcterms:W3CDTF">2014-12-26T09:20:33Z</dcterms:modified>
</cp:coreProperties>
</file>