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56" r:id="rId1"/>
  </p:sldMasterIdLst>
  <p:notesMasterIdLst>
    <p:notesMasterId r:id="rId23"/>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Lst>
  <p:sldSz cx="16256000" cy="9144000"/>
  <p:notesSz cx="6858000" cy="9144000"/>
  <p:embeddedFontLst>
    <p:embeddedFont>
      <p:font typeface="微软雅黑" panose="020B0503020204020204" pitchFamily="34" charset="-122"/>
      <p:regular r:id="rId24"/>
      <p:bold r:id="rId25"/>
    </p:embeddedFont>
    <p:embeddedFont>
      <p:font typeface="Calibri" panose="020F0502020204030204" pitchFamily="34" charset="0"/>
      <p:regular r:id="rId26"/>
      <p:bold r:id="rId27"/>
      <p:italic r:id="rId28"/>
      <p:boldItalic r:id="rId29"/>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userDrawn="1">
          <p15:clr>
            <a:srgbClr val="A4A3A4"/>
          </p15:clr>
        </p15:guide>
        <p15:guide id="2" pos="51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FFFFFF"/>
    <a:srgbClr val="9A3A3A"/>
    <a:srgbClr val="C00000"/>
    <a:srgbClr val="F4F5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897" autoAdjust="0"/>
    <p:restoredTop sz="93223" autoAdjust="0"/>
  </p:normalViewPr>
  <p:slideViewPr>
    <p:cSldViewPr>
      <p:cViewPr varScale="1">
        <p:scale>
          <a:sx n="69" d="100"/>
          <a:sy n="69" d="100"/>
        </p:scale>
        <p:origin x="930" y="72"/>
      </p:cViewPr>
      <p:guideLst>
        <p:guide orient="horz" pos="2880"/>
        <p:guide pos="5120"/>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1387"/>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9C754D-FF8E-4867-A613-7C1FB3F548FD}" type="datetimeFigureOut">
              <a:rPr lang="zh-CN" altLang="en-US" smtClean="0"/>
              <a:t>2024/4/17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85BA-6CDA-4E94-91C3-71C397332D5B}" type="slidenum">
              <a:rPr lang="zh-CN" altLang="en-US" smtClean="0"/>
              <a:t>‹#›</a:t>
            </a:fld>
            <a:endParaRPr lang="zh-CN" altLang="en-US"/>
          </a:p>
        </p:txBody>
      </p:sp>
    </p:spTree>
    <p:extLst>
      <p:ext uri="{BB962C8B-B14F-4D97-AF65-F5344CB8AC3E}">
        <p14:creationId xmlns:p14="http://schemas.microsoft.com/office/powerpoint/2010/main" val="12247419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www.etthink.com/space-uid-1.html"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slide" Target="../slides/slide1.xml"/><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www.etthink.com/space-uid-1.html" TargetMode="External"/><Relationship Id="rId5" Type="http://schemas.openxmlformats.org/officeDocument/2006/relationships/image" Target="../media/image3.png"/><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4.xml"/><Relationship Id="rId13" Type="http://schemas.openxmlformats.org/officeDocument/2006/relationships/slide" Target="../slides/slide7.xml"/><Relationship Id="rId18" Type="http://schemas.openxmlformats.org/officeDocument/2006/relationships/slide" Target="../slides/slide19.xml"/><Relationship Id="rId3" Type="http://schemas.openxmlformats.org/officeDocument/2006/relationships/hyperlink" Target="http://www.etthink.com/space-uid-1.html" TargetMode="External"/><Relationship Id="rId21" Type="http://schemas.openxmlformats.org/officeDocument/2006/relationships/slide" Target="../slides/slide11.xml"/><Relationship Id="rId7" Type="http://schemas.openxmlformats.org/officeDocument/2006/relationships/slide" Target="../slides/slide4.xml"/><Relationship Id="rId12" Type="http://schemas.openxmlformats.org/officeDocument/2006/relationships/slide" Target="../slides/slide16.xml"/><Relationship Id="rId17" Type="http://schemas.openxmlformats.org/officeDocument/2006/relationships/slide" Target="../slides/slide9.xml"/><Relationship Id="rId2" Type="http://schemas.openxmlformats.org/officeDocument/2006/relationships/image" Target="../media/image1.png"/><Relationship Id="rId16" Type="http://schemas.openxmlformats.org/officeDocument/2006/relationships/slide" Target="../slides/slide18.xml"/><Relationship Id="rId20"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 Target="../slides/slide13.xml"/><Relationship Id="rId11" Type="http://schemas.openxmlformats.org/officeDocument/2006/relationships/slide" Target="../slides/slide6.xml"/><Relationship Id="rId5" Type="http://schemas.openxmlformats.org/officeDocument/2006/relationships/slide" Target="../slides/slide3.xml"/><Relationship Id="rId15" Type="http://schemas.openxmlformats.org/officeDocument/2006/relationships/slide" Target="../slides/slide8.xml"/><Relationship Id="rId10" Type="http://schemas.openxmlformats.org/officeDocument/2006/relationships/slide" Target="../slides/slide15.xml"/><Relationship Id="rId19" Type="http://schemas.openxmlformats.org/officeDocument/2006/relationships/slide" Target="../slides/slide10.xml"/><Relationship Id="rId4" Type="http://schemas.openxmlformats.org/officeDocument/2006/relationships/slide" Target="../slides/slide12.xml"/><Relationship Id="rId9" Type="http://schemas.openxmlformats.org/officeDocument/2006/relationships/slide" Target="../slides/slide5.xml"/><Relationship Id="rId14" Type="http://schemas.openxmlformats.org/officeDocument/2006/relationships/slide" Target="../slides/slide17.xml"/><Relationship Id="rId22" Type="http://schemas.openxmlformats.org/officeDocument/2006/relationships/slide" Target="../slides/slide2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70C219FA-0BA4-A404-E85E-E5AD22FA2AA6}"/>
              </a:ext>
            </a:extLst>
          </p:cNvPr>
          <p:cNvSpPr txBox="1"/>
          <p:nvPr userDrawn="1"/>
        </p:nvSpPr>
        <p:spPr>
          <a:xfrm>
            <a:off x="29798" y="98153"/>
            <a:ext cx="3672800" cy="523220"/>
          </a:xfrm>
          <a:prstGeom prst="rect">
            <a:avLst/>
          </a:prstGeom>
          <a:noFill/>
        </p:spPr>
        <p:txBody>
          <a:bodyPr wrap="none" rtlCol="0">
            <a:spAutoFit/>
          </a:bodyPr>
          <a:lstStyle/>
          <a:p>
            <a:r>
              <a:rPr lang="zh-CN" altLang="en-US" sz="2800" b="1" spc="600" dirty="0" smtClean="0">
                <a:latin typeface="微软雅黑" pitchFamily="34" charset="-122"/>
                <a:ea typeface="微软雅黑" pitchFamily="34" charset="-122"/>
              </a:rPr>
              <a:t>篮球的十个小知识</a:t>
            </a:r>
            <a:endParaRPr lang="zh-CN" altLang="en-US" sz="2800" b="1" spc="600" dirty="0">
              <a:latin typeface="微软雅黑" pitchFamily="34" charset="-122"/>
              <a:ea typeface="微软雅黑" pitchFamily="34" charset="-122"/>
            </a:endParaRPr>
          </a:p>
        </p:txBody>
      </p:sp>
      <p:grpSp>
        <p:nvGrpSpPr>
          <p:cNvPr id="15" name="Group 14">
            <a:extLst>
              <a:ext uri="{FF2B5EF4-FFF2-40B4-BE49-F238E27FC236}">
                <a16:creationId xmlns:a16="http://schemas.microsoft.com/office/drawing/2014/main" id="{74DB5151-1575-FA6C-B372-4CD1B59DD3C5}"/>
              </a:ext>
            </a:extLst>
          </p:cNvPr>
          <p:cNvGrpSpPr/>
          <p:nvPr userDrawn="1"/>
        </p:nvGrpSpPr>
        <p:grpSpPr>
          <a:xfrm>
            <a:off x="-1" y="588925"/>
            <a:ext cx="4167561" cy="91440"/>
            <a:chOff x="-1" y="588925"/>
            <a:chExt cx="4167561" cy="91440"/>
          </a:xfrm>
        </p:grpSpPr>
        <p:cxnSp>
          <p:nvCxnSpPr>
            <p:cNvPr id="3" name="Straight Connector 3">
              <a:extLst>
                <a:ext uri="{FF2B5EF4-FFF2-40B4-BE49-F238E27FC236}">
                  <a16:creationId xmlns:a16="http://schemas.microsoft.com/office/drawing/2014/main" id="{66286A92-1173-5CCB-0A00-292BF6CE5C2D}"/>
                </a:ext>
              </a:extLst>
            </p:cNvPr>
            <p:cNvCxnSpPr>
              <a:cxnSpLocks/>
            </p:cNvCxnSpPr>
            <p:nvPr userDrawn="1"/>
          </p:nvCxnSpPr>
          <p:spPr>
            <a:xfrm flipV="1">
              <a:off x="-1" y="634046"/>
              <a:ext cx="4114800" cy="13391"/>
            </a:xfrm>
            <a:prstGeom prst="line">
              <a:avLst/>
            </a:prstGeom>
            <a:ln w="19050">
              <a:solidFill>
                <a:srgbClr val="C00000"/>
              </a:solidFill>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4" name="Oval 4">
              <a:extLst>
                <a:ext uri="{FF2B5EF4-FFF2-40B4-BE49-F238E27FC236}">
                  <a16:creationId xmlns:a16="http://schemas.microsoft.com/office/drawing/2014/main" id="{E32C516F-7A7D-CF8C-A29E-20D36E15AA9F}"/>
                </a:ext>
              </a:extLst>
            </p:cNvPr>
            <p:cNvSpPr/>
            <p:nvPr userDrawn="1"/>
          </p:nvSpPr>
          <p:spPr>
            <a:xfrm>
              <a:off x="4076120" y="588925"/>
              <a:ext cx="91440" cy="91440"/>
            </a:xfrm>
            <a:prstGeom prst="ellipse">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a:solidFill>
                  <a:srgbClr val="FFFF00"/>
                </a:solidFill>
                <a:latin typeface="微软雅黑" panose="020B0503020204020204" pitchFamily="34" charset="-122"/>
                <a:ea typeface="微软雅黑" panose="020B0503020204020204" pitchFamily="34" charset="-122"/>
              </a:endParaRPr>
            </a:p>
          </p:txBody>
        </p:sp>
      </p:grpSp>
      <p:grpSp>
        <p:nvGrpSpPr>
          <p:cNvPr id="11" name="Group 10">
            <a:extLst>
              <a:ext uri="{FF2B5EF4-FFF2-40B4-BE49-F238E27FC236}">
                <a16:creationId xmlns:a16="http://schemas.microsoft.com/office/drawing/2014/main" id="{D7B279C7-F31D-700E-DED1-2360C7E06B66}"/>
              </a:ext>
            </a:extLst>
          </p:cNvPr>
          <p:cNvGrpSpPr/>
          <p:nvPr userDrawn="1"/>
        </p:nvGrpSpPr>
        <p:grpSpPr>
          <a:xfrm>
            <a:off x="14278600" y="8199367"/>
            <a:ext cx="1977400" cy="91440"/>
            <a:chOff x="10403807" y="8520015"/>
            <a:chExt cx="2493652" cy="49467"/>
          </a:xfrm>
        </p:grpSpPr>
        <p:cxnSp>
          <p:nvCxnSpPr>
            <p:cNvPr id="5" name="Straight Connector 3">
              <a:extLst>
                <a:ext uri="{FF2B5EF4-FFF2-40B4-BE49-F238E27FC236}">
                  <a16:creationId xmlns:a16="http://schemas.microsoft.com/office/drawing/2014/main" id="{73759AE9-9273-64C5-13F7-32B77D10D0D7}"/>
                </a:ext>
              </a:extLst>
            </p:cNvPr>
            <p:cNvCxnSpPr>
              <a:cxnSpLocks/>
              <a:stCxn id="6" idx="2"/>
            </p:cNvCxnSpPr>
            <p:nvPr userDrawn="1"/>
          </p:nvCxnSpPr>
          <p:spPr>
            <a:xfrm>
              <a:off x="10403807" y="8544749"/>
              <a:ext cx="2493652" cy="0"/>
            </a:xfrm>
            <a:prstGeom prst="line">
              <a:avLst/>
            </a:prstGeom>
            <a:ln w="19050">
              <a:solidFill>
                <a:srgbClr val="C00000"/>
              </a:solidFill>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6" name="Oval 4">
              <a:extLst>
                <a:ext uri="{FF2B5EF4-FFF2-40B4-BE49-F238E27FC236}">
                  <a16:creationId xmlns:a16="http://schemas.microsoft.com/office/drawing/2014/main" id="{B520D871-2362-E8D1-F2C7-11858C908E90}"/>
                </a:ext>
              </a:extLst>
            </p:cNvPr>
            <p:cNvSpPr/>
            <p:nvPr userDrawn="1"/>
          </p:nvSpPr>
          <p:spPr>
            <a:xfrm>
              <a:off x="10403807" y="8520015"/>
              <a:ext cx="115313" cy="49467"/>
            </a:xfrm>
            <a:prstGeom prst="ellipse">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a:solidFill>
                  <a:srgbClr val="FFFF00"/>
                </a:solidFill>
                <a:latin typeface="微软雅黑" panose="020B0503020204020204" pitchFamily="34" charset="-122"/>
                <a:ea typeface="微软雅黑" panose="020B0503020204020204" pitchFamily="34" charset="-122"/>
              </a:endParaRPr>
            </a:p>
          </p:txBody>
        </p:sp>
      </p:grpSp>
      <p:pic>
        <p:nvPicPr>
          <p:cNvPr id="7" name="图片 6" descr="QR 代码&#10;&#10;描述已自动生成">
            <a:extLst>
              <a:ext uri="{FF2B5EF4-FFF2-40B4-BE49-F238E27FC236}">
                <a16:creationId xmlns:a16="http://schemas.microsoft.com/office/drawing/2014/main" id="{358CAF86-E5E5-39AC-E6A4-F0E4803D13C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4525045" y="7104744"/>
            <a:ext cx="1335354" cy="1140343"/>
          </a:xfrm>
          <a:prstGeom prst="rect">
            <a:avLst/>
          </a:prstGeom>
        </p:spPr>
      </p:pic>
      <p:sp>
        <p:nvSpPr>
          <p:cNvPr id="8" name="文本框 7">
            <a:extLst>
              <a:ext uri="{FF2B5EF4-FFF2-40B4-BE49-F238E27FC236}">
                <a16:creationId xmlns:a16="http://schemas.microsoft.com/office/drawing/2014/main" id="{1D6C1B58-D5D0-82BD-2F3B-6123FB96C00A}"/>
              </a:ext>
            </a:extLst>
          </p:cNvPr>
          <p:cNvSpPr txBox="1"/>
          <p:nvPr userDrawn="1"/>
        </p:nvSpPr>
        <p:spPr>
          <a:xfrm>
            <a:off x="14469692" y="8460432"/>
            <a:ext cx="1595216" cy="523220"/>
          </a:xfrm>
          <a:prstGeom prst="rect">
            <a:avLst/>
          </a:prstGeom>
          <a:noFill/>
        </p:spPr>
        <p:txBody>
          <a:bodyPr wrap="square" rtlCol="0">
            <a:spAutoFit/>
          </a:bodyPr>
          <a:lstStyle/>
          <a:p>
            <a:pPr algn="ctr"/>
            <a:r>
              <a:rPr lang="zh-CN" altLang="en-US" sz="1400" b="1" spc="600" dirty="0">
                <a:latin typeface="微软雅黑" pitchFamily="34" charset="-122"/>
                <a:ea typeface="微软雅黑" pitchFamily="34" charset="-122"/>
              </a:rPr>
              <a:t>且行且摄</a:t>
            </a:r>
            <a:r>
              <a:rPr lang="zh-CN" altLang="en-US" sz="1600" b="1" dirty="0">
                <a:latin typeface="微软雅黑" pitchFamily="34" charset="-122"/>
                <a:ea typeface="微软雅黑" pitchFamily="34" charset="-122"/>
              </a:rPr>
              <a:t> </a:t>
            </a:r>
            <a:endParaRPr lang="en-US" altLang="zh-CN" sz="1600" b="1" dirty="0">
              <a:latin typeface="微软雅黑" pitchFamily="34" charset="-122"/>
              <a:ea typeface="微软雅黑" pitchFamily="34" charset="-122"/>
            </a:endParaRPr>
          </a:p>
          <a:p>
            <a:pPr algn="ctr"/>
            <a:r>
              <a:rPr lang="en-US" altLang="zh-CN" sz="1200" dirty="0">
                <a:latin typeface="微软雅黑" pitchFamily="34" charset="-122"/>
                <a:ea typeface="微软雅黑" pitchFamily="34" charset="-122"/>
              </a:rPr>
              <a:t>www.etthink.com</a:t>
            </a:r>
            <a:endParaRPr lang="zh-CN" altLang="en-US" sz="1600" dirty="0">
              <a:latin typeface="微软雅黑" pitchFamily="34" charset="-122"/>
              <a:ea typeface="微软雅黑" pitchFamily="34" charset="-122"/>
            </a:endParaRPr>
          </a:p>
        </p:txBody>
      </p:sp>
      <p:sp>
        <p:nvSpPr>
          <p:cNvPr id="17" name="Rectangle 16">
            <a:hlinkClick r:id="rId3" highlightClick="1"/>
            <a:extLst>
              <a:ext uri="{FF2B5EF4-FFF2-40B4-BE49-F238E27FC236}">
                <a16:creationId xmlns:a16="http://schemas.microsoft.com/office/drawing/2014/main" id="{AFB6FA85-FC16-2A24-1E95-60427DA3A015}"/>
              </a:ext>
            </a:extLst>
          </p:cNvPr>
          <p:cNvSpPr/>
          <p:nvPr userDrawn="1"/>
        </p:nvSpPr>
        <p:spPr>
          <a:xfrm>
            <a:off x="14278600" y="7236296"/>
            <a:ext cx="1731765" cy="1747354"/>
          </a:xfrm>
          <a:prstGeom prst="rect">
            <a:avLst/>
          </a:prstGeom>
          <a:solidFill>
            <a:srgbClr val="C00000">
              <a:alpha val="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a:solidFill>
                <a:srgbClr val="FFFF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69374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7CEA4404-FF78-B819-21E8-65DBB064F32B}"/>
              </a:ext>
            </a:extLst>
          </p:cNvPr>
          <p:cNvSpPr/>
          <p:nvPr userDrawn="1"/>
        </p:nvSpPr>
        <p:spPr>
          <a:xfrm>
            <a:off x="279128" y="899592"/>
            <a:ext cx="15409712" cy="7130153"/>
          </a:xfrm>
          <a:prstGeom prst="roundRect">
            <a:avLst>
              <a:gd name="adj" fmla="val 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a:solidFill>
                <a:srgbClr val="FFFF00"/>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70C219FA-0BA4-A404-E85E-E5AD22FA2AA6}"/>
              </a:ext>
            </a:extLst>
          </p:cNvPr>
          <p:cNvSpPr txBox="1"/>
          <p:nvPr userDrawn="1"/>
        </p:nvSpPr>
        <p:spPr>
          <a:xfrm>
            <a:off x="29798" y="98153"/>
            <a:ext cx="3672800" cy="523220"/>
          </a:xfrm>
          <a:prstGeom prst="rect">
            <a:avLst/>
          </a:prstGeom>
          <a:noFill/>
        </p:spPr>
        <p:txBody>
          <a:bodyPr wrap="none" rtlCol="0">
            <a:spAutoFit/>
          </a:bodyPr>
          <a:lstStyle/>
          <a:p>
            <a:r>
              <a:rPr lang="zh-CN" altLang="en-US" sz="2800" b="1" spc="600" dirty="0" smtClean="0">
                <a:latin typeface="微软雅黑" pitchFamily="34" charset="-122"/>
                <a:ea typeface="微软雅黑" pitchFamily="34" charset="-122"/>
              </a:rPr>
              <a:t>篮球的十</a:t>
            </a:r>
            <a:r>
              <a:rPr lang="zh-CN" altLang="en-US" sz="2800" b="1" spc="600" dirty="0">
                <a:latin typeface="微软雅黑" pitchFamily="34" charset="-122"/>
                <a:ea typeface="微软雅黑" pitchFamily="34" charset="-122"/>
              </a:rPr>
              <a:t>个小知识</a:t>
            </a:r>
          </a:p>
        </p:txBody>
      </p:sp>
      <p:grpSp>
        <p:nvGrpSpPr>
          <p:cNvPr id="15" name="Group 14">
            <a:extLst>
              <a:ext uri="{FF2B5EF4-FFF2-40B4-BE49-F238E27FC236}">
                <a16:creationId xmlns:a16="http://schemas.microsoft.com/office/drawing/2014/main" id="{74DB5151-1575-FA6C-B372-4CD1B59DD3C5}"/>
              </a:ext>
            </a:extLst>
          </p:cNvPr>
          <p:cNvGrpSpPr/>
          <p:nvPr userDrawn="1"/>
        </p:nvGrpSpPr>
        <p:grpSpPr>
          <a:xfrm>
            <a:off x="-1" y="588925"/>
            <a:ext cx="4167561" cy="91440"/>
            <a:chOff x="-1" y="588925"/>
            <a:chExt cx="4167561" cy="91440"/>
          </a:xfrm>
        </p:grpSpPr>
        <p:cxnSp>
          <p:nvCxnSpPr>
            <p:cNvPr id="3" name="Straight Connector 3">
              <a:extLst>
                <a:ext uri="{FF2B5EF4-FFF2-40B4-BE49-F238E27FC236}">
                  <a16:creationId xmlns:a16="http://schemas.microsoft.com/office/drawing/2014/main" id="{66286A92-1173-5CCB-0A00-292BF6CE5C2D}"/>
                </a:ext>
              </a:extLst>
            </p:cNvPr>
            <p:cNvCxnSpPr>
              <a:cxnSpLocks/>
            </p:cNvCxnSpPr>
            <p:nvPr userDrawn="1"/>
          </p:nvCxnSpPr>
          <p:spPr>
            <a:xfrm flipV="1">
              <a:off x="-1" y="634046"/>
              <a:ext cx="4114800" cy="13391"/>
            </a:xfrm>
            <a:prstGeom prst="line">
              <a:avLst/>
            </a:prstGeom>
            <a:ln w="19050">
              <a:solidFill>
                <a:srgbClr val="C00000"/>
              </a:solidFill>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4" name="Oval 4">
              <a:extLst>
                <a:ext uri="{FF2B5EF4-FFF2-40B4-BE49-F238E27FC236}">
                  <a16:creationId xmlns:a16="http://schemas.microsoft.com/office/drawing/2014/main" id="{E32C516F-7A7D-CF8C-A29E-20D36E15AA9F}"/>
                </a:ext>
              </a:extLst>
            </p:cNvPr>
            <p:cNvSpPr/>
            <p:nvPr userDrawn="1"/>
          </p:nvSpPr>
          <p:spPr>
            <a:xfrm>
              <a:off x="4076120" y="588925"/>
              <a:ext cx="91440" cy="91440"/>
            </a:xfrm>
            <a:prstGeom prst="ellipse">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a:solidFill>
                  <a:srgbClr val="FFFF00"/>
                </a:solidFill>
                <a:latin typeface="微软雅黑" panose="020B0503020204020204" pitchFamily="34" charset="-122"/>
                <a:ea typeface="微软雅黑" panose="020B0503020204020204" pitchFamily="34" charset="-122"/>
              </a:endParaRPr>
            </a:p>
          </p:txBody>
        </p:sp>
      </p:grpSp>
      <p:grpSp>
        <p:nvGrpSpPr>
          <p:cNvPr id="11" name="Group 10">
            <a:extLst>
              <a:ext uri="{FF2B5EF4-FFF2-40B4-BE49-F238E27FC236}">
                <a16:creationId xmlns:a16="http://schemas.microsoft.com/office/drawing/2014/main" id="{D7B279C7-F31D-700E-DED1-2360C7E06B66}"/>
              </a:ext>
            </a:extLst>
          </p:cNvPr>
          <p:cNvGrpSpPr/>
          <p:nvPr userDrawn="1"/>
        </p:nvGrpSpPr>
        <p:grpSpPr>
          <a:xfrm>
            <a:off x="14278600" y="8316416"/>
            <a:ext cx="1977400" cy="91440"/>
            <a:chOff x="10403807" y="8520015"/>
            <a:chExt cx="2493652" cy="49467"/>
          </a:xfrm>
        </p:grpSpPr>
        <p:cxnSp>
          <p:nvCxnSpPr>
            <p:cNvPr id="5" name="Straight Connector 3">
              <a:extLst>
                <a:ext uri="{FF2B5EF4-FFF2-40B4-BE49-F238E27FC236}">
                  <a16:creationId xmlns:a16="http://schemas.microsoft.com/office/drawing/2014/main" id="{73759AE9-9273-64C5-13F7-32B77D10D0D7}"/>
                </a:ext>
              </a:extLst>
            </p:cNvPr>
            <p:cNvCxnSpPr>
              <a:cxnSpLocks/>
              <a:stCxn id="6" idx="2"/>
            </p:cNvCxnSpPr>
            <p:nvPr userDrawn="1"/>
          </p:nvCxnSpPr>
          <p:spPr>
            <a:xfrm>
              <a:off x="10403807" y="8544749"/>
              <a:ext cx="2493652" cy="0"/>
            </a:xfrm>
            <a:prstGeom prst="line">
              <a:avLst/>
            </a:prstGeom>
            <a:ln w="19050">
              <a:solidFill>
                <a:srgbClr val="C00000"/>
              </a:solidFill>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6" name="Oval 4">
              <a:extLst>
                <a:ext uri="{FF2B5EF4-FFF2-40B4-BE49-F238E27FC236}">
                  <a16:creationId xmlns:a16="http://schemas.microsoft.com/office/drawing/2014/main" id="{B520D871-2362-E8D1-F2C7-11858C908E90}"/>
                </a:ext>
              </a:extLst>
            </p:cNvPr>
            <p:cNvSpPr/>
            <p:nvPr userDrawn="1"/>
          </p:nvSpPr>
          <p:spPr>
            <a:xfrm>
              <a:off x="10403807" y="8520015"/>
              <a:ext cx="115313" cy="49467"/>
            </a:xfrm>
            <a:prstGeom prst="ellipse">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a:solidFill>
                  <a:srgbClr val="FFFF00"/>
                </a:solidFill>
                <a:latin typeface="微软雅黑" panose="020B0503020204020204" pitchFamily="34" charset="-122"/>
                <a:ea typeface="微软雅黑" panose="020B0503020204020204" pitchFamily="34" charset="-122"/>
              </a:endParaRPr>
            </a:p>
          </p:txBody>
        </p:sp>
      </p:grpSp>
      <p:pic>
        <p:nvPicPr>
          <p:cNvPr id="7" name="图片 6" descr="QR 代码&#10;&#10;描述已自动生成">
            <a:extLst>
              <a:ext uri="{FF2B5EF4-FFF2-40B4-BE49-F238E27FC236}">
                <a16:creationId xmlns:a16="http://schemas.microsoft.com/office/drawing/2014/main" id="{358CAF86-E5E5-39AC-E6A4-F0E4803D13C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4525045" y="7104744"/>
            <a:ext cx="1335354" cy="1140343"/>
          </a:xfrm>
          <a:prstGeom prst="rect">
            <a:avLst/>
          </a:prstGeom>
        </p:spPr>
      </p:pic>
      <p:sp>
        <p:nvSpPr>
          <p:cNvPr id="8" name="文本框 7">
            <a:extLst>
              <a:ext uri="{FF2B5EF4-FFF2-40B4-BE49-F238E27FC236}">
                <a16:creationId xmlns:a16="http://schemas.microsoft.com/office/drawing/2014/main" id="{1D6C1B58-D5D0-82BD-2F3B-6123FB96C00A}"/>
              </a:ext>
            </a:extLst>
          </p:cNvPr>
          <p:cNvSpPr txBox="1"/>
          <p:nvPr userDrawn="1"/>
        </p:nvSpPr>
        <p:spPr>
          <a:xfrm>
            <a:off x="14469692" y="8460432"/>
            <a:ext cx="1595216" cy="523220"/>
          </a:xfrm>
          <a:prstGeom prst="rect">
            <a:avLst/>
          </a:prstGeom>
          <a:noFill/>
        </p:spPr>
        <p:txBody>
          <a:bodyPr wrap="square" rtlCol="0">
            <a:spAutoFit/>
          </a:bodyPr>
          <a:lstStyle/>
          <a:p>
            <a:pPr algn="ctr"/>
            <a:r>
              <a:rPr lang="zh-CN" altLang="en-US" sz="1400" b="1" spc="600" dirty="0">
                <a:latin typeface="微软雅黑" pitchFamily="34" charset="-122"/>
                <a:ea typeface="微软雅黑" pitchFamily="34" charset="-122"/>
              </a:rPr>
              <a:t>且行且摄</a:t>
            </a:r>
            <a:r>
              <a:rPr lang="zh-CN" altLang="en-US" sz="1600" b="1" dirty="0">
                <a:latin typeface="微软雅黑" pitchFamily="34" charset="-122"/>
                <a:ea typeface="微软雅黑" pitchFamily="34" charset="-122"/>
              </a:rPr>
              <a:t> </a:t>
            </a:r>
            <a:endParaRPr lang="en-US" altLang="zh-CN" sz="1600" b="1" dirty="0">
              <a:latin typeface="微软雅黑" pitchFamily="34" charset="-122"/>
              <a:ea typeface="微软雅黑" pitchFamily="34" charset="-122"/>
            </a:endParaRPr>
          </a:p>
          <a:p>
            <a:pPr algn="ctr"/>
            <a:r>
              <a:rPr lang="en-US" altLang="zh-CN" sz="1200" dirty="0">
                <a:latin typeface="微软雅黑" pitchFamily="34" charset="-122"/>
                <a:ea typeface="微软雅黑" pitchFamily="34" charset="-122"/>
              </a:rPr>
              <a:t>www.etthink.com</a:t>
            </a:r>
            <a:endParaRPr lang="zh-CN" altLang="en-US" sz="1600" dirty="0">
              <a:latin typeface="微软雅黑" pitchFamily="34" charset="-122"/>
              <a:ea typeface="微软雅黑" pitchFamily="34" charset="-122"/>
            </a:endParaRPr>
          </a:p>
        </p:txBody>
      </p:sp>
      <p:pic>
        <p:nvPicPr>
          <p:cNvPr id="16" name="Picture 15">
            <a:hlinkClick r:id="rId3" action="ppaction://hlinksldjump"/>
            <a:extLst>
              <a:ext uri="{FF2B5EF4-FFF2-40B4-BE49-F238E27FC236}">
                <a16:creationId xmlns:a16="http://schemas.microsoft.com/office/drawing/2014/main" id="{A7DEC863-4F88-74DF-3DB8-2BF52D1F32E0}"/>
              </a:ext>
            </a:extLst>
          </p:cNvPr>
          <p:cNvPicPr>
            <a:picLocks noChangeAspect="1"/>
          </p:cNvPicPr>
          <p:nvPr userDrawn="1"/>
        </p:nvPicPr>
        <p:blipFill rotWithShape="1">
          <a:blip r:embed="rId4"/>
          <a:srcRect b="11019"/>
          <a:stretch/>
        </p:blipFill>
        <p:spPr>
          <a:xfrm>
            <a:off x="12925149" y="8054056"/>
            <a:ext cx="1223018" cy="707600"/>
          </a:xfrm>
          <a:prstGeom prst="rect">
            <a:avLst/>
          </a:prstGeom>
        </p:spPr>
      </p:pic>
      <p:pic>
        <p:nvPicPr>
          <p:cNvPr id="17" name="Picture 16">
            <a:extLst>
              <a:ext uri="{FF2B5EF4-FFF2-40B4-BE49-F238E27FC236}">
                <a16:creationId xmlns:a16="http://schemas.microsoft.com/office/drawing/2014/main" id="{8C360C90-C691-7890-374F-181681835BD9}"/>
              </a:ext>
            </a:extLst>
          </p:cNvPr>
          <p:cNvPicPr>
            <a:picLocks noChangeAspect="1"/>
          </p:cNvPicPr>
          <p:nvPr userDrawn="1"/>
        </p:nvPicPr>
        <p:blipFill rotWithShape="1">
          <a:blip r:embed="rId5"/>
          <a:srcRect l="3380" t="10368" r="2121" b="80182"/>
          <a:stretch/>
        </p:blipFill>
        <p:spPr>
          <a:xfrm>
            <a:off x="-1" y="747705"/>
            <a:ext cx="5400600" cy="107716"/>
          </a:xfrm>
          <a:prstGeom prst="rect">
            <a:avLst/>
          </a:prstGeom>
        </p:spPr>
      </p:pic>
      <p:sp>
        <p:nvSpPr>
          <p:cNvPr id="18" name="Rectangle 17">
            <a:hlinkClick r:id="rId6" highlightClick="1"/>
            <a:extLst>
              <a:ext uri="{FF2B5EF4-FFF2-40B4-BE49-F238E27FC236}">
                <a16:creationId xmlns:a16="http://schemas.microsoft.com/office/drawing/2014/main" id="{C0C57C4E-EB0A-6C6F-1958-67A2C7323C55}"/>
              </a:ext>
            </a:extLst>
          </p:cNvPr>
          <p:cNvSpPr/>
          <p:nvPr userDrawn="1"/>
        </p:nvSpPr>
        <p:spPr>
          <a:xfrm>
            <a:off x="14278600" y="7236296"/>
            <a:ext cx="1731765" cy="1747354"/>
          </a:xfrm>
          <a:prstGeom prst="rect">
            <a:avLst/>
          </a:prstGeom>
          <a:solidFill>
            <a:srgbClr val="C00000">
              <a:alpha val="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a:solidFill>
                <a:srgbClr val="FFFF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86142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7CEA4404-FF78-B819-21E8-65DBB064F32B}"/>
              </a:ext>
            </a:extLst>
          </p:cNvPr>
          <p:cNvSpPr/>
          <p:nvPr userDrawn="1"/>
        </p:nvSpPr>
        <p:spPr>
          <a:xfrm>
            <a:off x="279128" y="899592"/>
            <a:ext cx="15409712" cy="7130153"/>
          </a:xfrm>
          <a:prstGeom prst="roundRect">
            <a:avLst>
              <a:gd name="adj" fmla="val 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a:solidFill>
                <a:srgbClr val="FFFF00"/>
              </a:solidFill>
              <a:latin typeface="微软雅黑" panose="020B0503020204020204" pitchFamily="34" charset="-122"/>
              <a:ea typeface="微软雅黑" panose="020B0503020204020204" pitchFamily="34" charset="-122"/>
            </a:endParaRPr>
          </a:p>
        </p:txBody>
      </p:sp>
      <p:sp>
        <p:nvSpPr>
          <p:cNvPr id="2" name="文本框 1">
            <a:extLst>
              <a:ext uri="{FF2B5EF4-FFF2-40B4-BE49-F238E27FC236}">
                <a16:creationId xmlns:a16="http://schemas.microsoft.com/office/drawing/2014/main" id="{70C219FA-0BA4-A404-E85E-E5AD22FA2AA6}"/>
              </a:ext>
            </a:extLst>
          </p:cNvPr>
          <p:cNvSpPr txBox="1"/>
          <p:nvPr userDrawn="1"/>
        </p:nvSpPr>
        <p:spPr>
          <a:xfrm>
            <a:off x="29798" y="98153"/>
            <a:ext cx="3672800" cy="523220"/>
          </a:xfrm>
          <a:prstGeom prst="rect">
            <a:avLst/>
          </a:prstGeom>
          <a:noFill/>
        </p:spPr>
        <p:txBody>
          <a:bodyPr wrap="none" rtlCol="0">
            <a:spAutoFit/>
          </a:bodyPr>
          <a:lstStyle/>
          <a:p>
            <a:r>
              <a:rPr lang="zh-CN" altLang="en-US" sz="2800" b="1" spc="600" dirty="0" smtClean="0">
                <a:latin typeface="微软雅黑" pitchFamily="34" charset="-122"/>
                <a:ea typeface="微软雅黑" pitchFamily="34" charset="-122"/>
              </a:rPr>
              <a:t>篮球的十</a:t>
            </a:r>
            <a:r>
              <a:rPr lang="zh-CN" altLang="en-US" sz="2800" b="1" spc="600" dirty="0">
                <a:latin typeface="微软雅黑" pitchFamily="34" charset="-122"/>
                <a:ea typeface="微软雅黑" pitchFamily="34" charset="-122"/>
              </a:rPr>
              <a:t>个小知识</a:t>
            </a:r>
          </a:p>
        </p:txBody>
      </p:sp>
      <p:grpSp>
        <p:nvGrpSpPr>
          <p:cNvPr id="15" name="Group 14">
            <a:extLst>
              <a:ext uri="{FF2B5EF4-FFF2-40B4-BE49-F238E27FC236}">
                <a16:creationId xmlns:a16="http://schemas.microsoft.com/office/drawing/2014/main" id="{74DB5151-1575-FA6C-B372-4CD1B59DD3C5}"/>
              </a:ext>
            </a:extLst>
          </p:cNvPr>
          <p:cNvGrpSpPr/>
          <p:nvPr userDrawn="1"/>
        </p:nvGrpSpPr>
        <p:grpSpPr>
          <a:xfrm>
            <a:off x="-1" y="588925"/>
            <a:ext cx="4167561" cy="91440"/>
            <a:chOff x="-1" y="588925"/>
            <a:chExt cx="4167561" cy="91440"/>
          </a:xfrm>
        </p:grpSpPr>
        <p:cxnSp>
          <p:nvCxnSpPr>
            <p:cNvPr id="3" name="Straight Connector 3">
              <a:extLst>
                <a:ext uri="{FF2B5EF4-FFF2-40B4-BE49-F238E27FC236}">
                  <a16:creationId xmlns:a16="http://schemas.microsoft.com/office/drawing/2014/main" id="{66286A92-1173-5CCB-0A00-292BF6CE5C2D}"/>
                </a:ext>
              </a:extLst>
            </p:cNvPr>
            <p:cNvCxnSpPr>
              <a:cxnSpLocks/>
            </p:cNvCxnSpPr>
            <p:nvPr userDrawn="1"/>
          </p:nvCxnSpPr>
          <p:spPr>
            <a:xfrm flipV="1">
              <a:off x="-1" y="634046"/>
              <a:ext cx="4114800" cy="13391"/>
            </a:xfrm>
            <a:prstGeom prst="line">
              <a:avLst/>
            </a:prstGeom>
            <a:ln w="19050">
              <a:solidFill>
                <a:srgbClr val="C00000"/>
              </a:solidFill>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4" name="Oval 4">
              <a:extLst>
                <a:ext uri="{FF2B5EF4-FFF2-40B4-BE49-F238E27FC236}">
                  <a16:creationId xmlns:a16="http://schemas.microsoft.com/office/drawing/2014/main" id="{E32C516F-7A7D-CF8C-A29E-20D36E15AA9F}"/>
                </a:ext>
              </a:extLst>
            </p:cNvPr>
            <p:cNvSpPr/>
            <p:nvPr userDrawn="1"/>
          </p:nvSpPr>
          <p:spPr>
            <a:xfrm>
              <a:off x="4076120" y="588925"/>
              <a:ext cx="91440" cy="91440"/>
            </a:xfrm>
            <a:prstGeom prst="ellipse">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a:solidFill>
                  <a:srgbClr val="FFFF00"/>
                </a:solidFill>
                <a:latin typeface="微软雅黑" panose="020B0503020204020204" pitchFamily="34" charset="-122"/>
                <a:ea typeface="微软雅黑" panose="020B0503020204020204" pitchFamily="34" charset="-122"/>
              </a:endParaRPr>
            </a:p>
          </p:txBody>
        </p:sp>
      </p:grpSp>
      <p:grpSp>
        <p:nvGrpSpPr>
          <p:cNvPr id="11" name="Group 10">
            <a:extLst>
              <a:ext uri="{FF2B5EF4-FFF2-40B4-BE49-F238E27FC236}">
                <a16:creationId xmlns:a16="http://schemas.microsoft.com/office/drawing/2014/main" id="{D7B279C7-F31D-700E-DED1-2360C7E06B66}"/>
              </a:ext>
            </a:extLst>
          </p:cNvPr>
          <p:cNvGrpSpPr/>
          <p:nvPr userDrawn="1"/>
        </p:nvGrpSpPr>
        <p:grpSpPr>
          <a:xfrm>
            <a:off x="14278600" y="8316416"/>
            <a:ext cx="1977400" cy="91440"/>
            <a:chOff x="10403807" y="8520015"/>
            <a:chExt cx="2493652" cy="49467"/>
          </a:xfrm>
        </p:grpSpPr>
        <p:cxnSp>
          <p:nvCxnSpPr>
            <p:cNvPr id="5" name="Straight Connector 3">
              <a:extLst>
                <a:ext uri="{FF2B5EF4-FFF2-40B4-BE49-F238E27FC236}">
                  <a16:creationId xmlns:a16="http://schemas.microsoft.com/office/drawing/2014/main" id="{73759AE9-9273-64C5-13F7-32B77D10D0D7}"/>
                </a:ext>
              </a:extLst>
            </p:cNvPr>
            <p:cNvCxnSpPr>
              <a:cxnSpLocks/>
              <a:stCxn id="6" idx="2"/>
            </p:cNvCxnSpPr>
            <p:nvPr userDrawn="1"/>
          </p:nvCxnSpPr>
          <p:spPr>
            <a:xfrm>
              <a:off x="10403807" y="8544749"/>
              <a:ext cx="2493652" cy="0"/>
            </a:xfrm>
            <a:prstGeom prst="line">
              <a:avLst/>
            </a:prstGeom>
            <a:ln w="19050">
              <a:solidFill>
                <a:srgbClr val="C00000"/>
              </a:solidFill>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6" name="Oval 4">
              <a:extLst>
                <a:ext uri="{FF2B5EF4-FFF2-40B4-BE49-F238E27FC236}">
                  <a16:creationId xmlns:a16="http://schemas.microsoft.com/office/drawing/2014/main" id="{B520D871-2362-E8D1-F2C7-11858C908E90}"/>
                </a:ext>
              </a:extLst>
            </p:cNvPr>
            <p:cNvSpPr/>
            <p:nvPr userDrawn="1"/>
          </p:nvSpPr>
          <p:spPr>
            <a:xfrm>
              <a:off x="10403807" y="8520015"/>
              <a:ext cx="115313" cy="49467"/>
            </a:xfrm>
            <a:prstGeom prst="ellipse">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a:solidFill>
                  <a:srgbClr val="FFFF00"/>
                </a:solidFill>
                <a:latin typeface="微软雅黑" panose="020B0503020204020204" pitchFamily="34" charset="-122"/>
                <a:ea typeface="微软雅黑" panose="020B0503020204020204" pitchFamily="34" charset="-122"/>
              </a:endParaRPr>
            </a:p>
          </p:txBody>
        </p:sp>
      </p:grpSp>
      <p:pic>
        <p:nvPicPr>
          <p:cNvPr id="7" name="图片 6" descr="QR 代码&#10;&#10;描述已自动生成">
            <a:extLst>
              <a:ext uri="{FF2B5EF4-FFF2-40B4-BE49-F238E27FC236}">
                <a16:creationId xmlns:a16="http://schemas.microsoft.com/office/drawing/2014/main" id="{358CAF86-E5E5-39AC-E6A4-F0E4803D13C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4525045" y="7104744"/>
            <a:ext cx="1335354" cy="1140343"/>
          </a:xfrm>
          <a:prstGeom prst="rect">
            <a:avLst/>
          </a:prstGeom>
        </p:spPr>
      </p:pic>
      <p:sp>
        <p:nvSpPr>
          <p:cNvPr id="8" name="文本框 7">
            <a:extLst>
              <a:ext uri="{FF2B5EF4-FFF2-40B4-BE49-F238E27FC236}">
                <a16:creationId xmlns:a16="http://schemas.microsoft.com/office/drawing/2014/main" id="{1D6C1B58-D5D0-82BD-2F3B-6123FB96C00A}"/>
              </a:ext>
            </a:extLst>
          </p:cNvPr>
          <p:cNvSpPr txBox="1"/>
          <p:nvPr userDrawn="1"/>
        </p:nvSpPr>
        <p:spPr>
          <a:xfrm>
            <a:off x="14469692" y="8460432"/>
            <a:ext cx="1595216" cy="523220"/>
          </a:xfrm>
          <a:prstGeom prst="rect">
            <a:avLst/>
          </a:prstGeom>
          <a:noFill/>
        </p:spPr>
        <p:txBody>
          <a:bodyPr wrap="square" rtlCol="0">
            <a:spAutoFit/>
          </a:bodyPr>
          <a:lstStyle/>
          <a:p>
            <a:pPr algn="ctr"/>
            <a:r>
              <a:rPr lang="zh-CN" altLang="en-US" sz="1400" b="1" spc="600" dirty="0">
                <a:latin typeface="微软雅黑" pitchFamily="34" charset="-122"/>
                <a:ea typeface="微软雅黑" pitchFamily="34" charset="-122"/>
              </a:rPr>
              <a:t>且行且摄</a:t>
            </a:r>
            <a:r>
              <a:rPr lang="zh-CN" altLang="en-US" sz="1600" b="1" dirty="0">
                <a:latin typeface="微软雅黑" pitchFamily="34" charset="-122"/>
                <a:ea typeface="微软雅黑" pitchFamily="34" charset="-122"/>
              </a:rPr>
              <a:t> </a:t>
            </a:r>
            <a:endParaRPr lang="en-US" altLang="zh-CN" sz="1600" b="1" dirty="0">
              <a:latin typeface="微软雅黑" pitchFamily="34" charset="-122"/>
              <a:ea typeface="微软雅黑" pitchFamily="34" charset="-122"/>
            </a:endParaRPr>
          </a:p>
          <a:p>
            <a:pPr algn="ctr"/>
            <a:r>
              <a:rPr lang="en-US" altLang="zh-CN" sz="1200" dirty="0">
                <a:latin typeface="微软雅黑" pitchFamily="34" charset="-122"/>
                <a:ea typeface="微软雅黑" pitchFamily="34" charset="-122"/>
              </a:rPr>
              <a:t>www.etthink.com</a:t>
            </a:r>
            <a:endParaRPr lang="zh-CN" altLang="en-US" sz="1600" dirty="0">
              <a:latin typeface="微软雅黑" pitchFamily="34" charset="-122"/>
              <a:ea typeface="微软雅黑" pitchFamily="34" charset="-122"/>
            </a:endParaRPr>
          </a:p>
        </p:txBody>
      </p:sp>
      <p:sp>
        <p:nvSpPr>
          <p:cNvPr id="47" name="Rectangle 46">
            <a:hlinkClick r:id="rId3" highlightClick="1"/>
            <a:extLst>
              <a:ext uri="{FF2B5EF4-FFF2-40B4-BE49-F238E27FC236}">
                <a16:creationId xmlns:a16="http://schemas.microsoft.com/office/drawing/2014/main" id="{DE0B0755-601A-05F2-04C0-7BC36AA71D07}"/>
              </a:ext>
            </a:extLst>
          </p:cNvPr>
          <p:cNvSpPr/>
          <p:nvPr userDrawn="1"/>
        </p:nvSpPr>
        <p:spPr>
          <a:xfrm>
            <a:off x="14278600" y="7236296"/>
            <a:ext cx="1731765" cy="1747354"/>
          </a:xfrm>
          <a:prstGeom prst="rect">
            <a:avLst/>
          </a:prstGeom>
          <a:solidFill>
            <a:srgbClr val="C00000">
              <a:alpha val="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a:solidFill>
                <a:srgbClr val="FFFF00"/>
              </a:solidFill>
              <a:latin typeface="微软雅黑" panose="020B0503020204020204" pitchFamily="34" charset="-122"/>
              <a:ea typeface="微软雅黑" panose="020B0503020204020204" pitchFamily="34" charset="-122"/>
            </a:endParaRPr>
          </a:p>
        </p:txBody>
      </p:sp>
      <p:sp>
        <p:nvSpPr>
          <p:cNvPr id="45" name="矩形 44">
            <a:hlinkClick r:id="rId4" action="ppaction://hlinksldjump"/>
            <a:hlinkHover r:id="rId4" action="ppaction://hlinksldjump"/>
          </p:cNvPr>
          <p:cNvSpPr/>
          <p:nvPr userDrawn="1"/>
        </p:nvSpPr>
        <p:spPr>
          <a:xfrm>
            <a:off x="36507" y="8087488"/>
            <a:ext cx="1295334" cy="549295"/>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运球</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46" name="矩形 45">
            <a:hlinkClick r:id="rId5" action="ppaction://hlinksldjump"/>
            <a:hlinkHover r:id="rId6" action="ppaction://hlinksldjump"/>
          </p:cNvPr>
          <p:cNvSpPr/>
          <p:nvPr userDrawn="1"/>
        </p:nvSpPr>
        <p:spPr>
          <a:xfrm>
            <a:off x="1444233" y="8094006"/>
            <a:ext cx="1322613" cy="536258"/>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传球</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48" name="矩形 47">
            <a:hlinkClick r:id="rId7" action="ppaction://hlinksldjump"/>
            <a:hlinkHover r:id="rId8" action="ppaction://hlinksldjump"/>
          </p:cNvPr>
          <p:cNvSpPr/>
          <p:nvPr userDrawn="1"/>
        </p:nvSpPr>
        <p:spPr>
          <a:xfrm>
            <a:off x="2851146" y="8120486"/>
            <a:ext cx="1291691" cy="483297"/>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投篮</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49" name="矩形 48">
            <a:hlinkClick r:id="rId9" action="ppaction://hlinksldjump"/>
            <a:hlinkHover r:id="rId10" action="ppaction://hlinksldjump"/>
          </p:cNvPr>
          <p:cNvSpPr/>
          <p:nvPr userDrawn="1"/>
        </p:nvSpPr>
        <p:spPr>
          <a:xfrm>
            <a:off x="5802944" y="8109186"/>
            <a:ext cx="1226540" cy="549295"/>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进攻</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50" name="矩形 49">
            <a:hlinkClick r:id="rId11" action="ppaction://hlinksldjump"/>
            <a:hlinkHover r:id="rId12" action="ppaction://hlinksldjump"/>
          </p:cNvPr>
          <p:cNvSpPr/>
          <p:nvPr userDrawn="1"/>
        </p:nvSpPr>
        <p:spPr>
          <a:xfrm>
            <a:off x="4254366" y="8120486"/>
            <a:ext cx="1427948" cy="488813"/>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防守</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51" name="矩形 50">
            <a:hlinkClick r:id="rId13" action="ppaction://hlinksldjump"/>
            <a:hlinkHover r:id="rId14" action="ppaction://hlinksldjump"/>
          </p:cNvPr>
          <p:cNvSpPr/>
          <p:nvPr userDrawn="1"/>
        </p:nvSpPr>
        <p:spPr>
          <a:xfrm>
            <a:off x="12794153" y="8144259"/>
            <a:ext cx="1334481" cy="504056"/>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战术</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52" name="矩形 51">
            <a:hlinkClick r:id="rId15" action="ppaction://hlinksldjump"/>
            <a:hlinkHover r:id="rId16" action="ppaction://hlinksldjump"/>
          </p:cNvPr>
          <p:cNvSpPr/>
          <p:nvPr userDrawn="1"/>
        </p:nvSpPr>
        <p:spPr>
          <a:xfrm>
            <a:off x="11591816" y="8134949"/>
            <a:ext cx="1108082" cy="48501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违规</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53" name="矩形 52">
            <a:hlinkClick r:id="rId17" action="ppaction://hlinksldjump"/>
            <a:hlinkHover r:id="rId18" action="ppaction://hlinksldjump"/>
          </p:cNvPr>
          <p:cNvSpPr/>
          <p:nvPr userDrawn="1"/>
        </p:nvSpPr>
        <p:spPr>
          <a:xfrm>
            <a:off x="10212996" y="8146110"/>
            <a:ext cx="1241014" cy="432048"/>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助攻</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54" name="矩形 53">
            <a:hlinkClick r:id="rId19" action="ppaction://hlinksldjump"/>
            <a:hlinkHover r:id="rId20" action="ppaction://hlinksldjump"/>
          </p:cNvPr>
          <p:cNvSpPr/>
          <p:nvPr userDrawn="1"/>
        </p:nvSpPr>
        <p:spPr>
          <a:xfrm>
            <a:off x="8526391" y="8149292"/>
            <a:ext cx="1440160" cy="456324"/>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犯规</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55" name="矩形 54">
            <a:hlinkClick r:id="rId21" action="ppaction://hlinksldjump"/>
            <a:hlinkHover r:id="rId22" action="ppaction://hlinksldjump"/>
          </p:cNvPr>
          <p:cNvSpPr/>
          <p:nvPr userDrawn="1"/>
        </p:nvSpPr>
        <p:spPr>
          <a:xfrm>
            <a:off x="7192681" y="8129238"/>
            <a:ext cx="1262205" cy="519077"/>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篮板</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4857766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10001722"/>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Lst>
  <p:txStyles>
    <p:titleStyle>
      <a:lvl1pPr algn="ctr" defTabSz="514341" rtl="0" eaLnBrk="1" latinLnBrk="0" hangingPunct="1">
        <a:spcBef>
          <a:spcPct val="0"/>
        </a:spcBef>
        <a:buNone/>
        <a:defRPr sz="2475" kern="1200">
          <a:solidFill>
            <a:schemeClr val="tx1"/>
          </a:solidFill>
          <a:latin typeface="+mj-lt"/>
          <a:ea typeface="+mj-ea"/>
          <a:cs typeface="+mj-cs"/>
        </a:defRPr>
      </a:lvl1pPr>
    </p:titleStyle>
    <p:bodyStyle>
      <a:lvl1pPr marL="192877" indent="-192877" algn="l" defTabSz="514341" rtl="0" eaLnBrk="1" latinLnBrk="0" hangingPunct="1">
        <a:spcBef>
          <a:spcPct val="20000"/>
        </a:spcBef>
        <a:buFont typeface="Arial" pitchFamily="34" charset="0"/>
        <a:buChar char="•"/>
        <a:defRPr sz="1800" kern="1200">
          <a:solidFill>
            <a:schemeClr val="tx1"/>
          </a:solidFill>
          <a:latin typeface="+mn-lt"/>
          <a:ea typeface="+mn-ea"/>
          <a:cs typeface="+mn-cs"/>
        </a:defRPr>
      </a:lvl1pPr>
      <a:lvl2pPr marL="417901" indent="-160731" algn="l" defTabSz="514341" rtl="0" eaLnBrk="1" latinLnBrk="0" hangingPunct="1">
        <a:spcBef>
          <a:spcPct val="20000"/>
        </a:spcBef>
        <a:buFont typeface="Arial" pitchFamily="34" charset="0"/>
        <a:buChar char="–"/>
        <a:defRPr sz="1575" kern="1200">
          <a:solidFill>
            <a:schemeClr val="tx1"/>
          </a:solidFill>
          <a:latin typeface="+mn-lt"/>
          <a:ea typeface="+mn-ea"/>
          <a:cs typeface="+mn-cs"/>
        </a:defRPr>
      </a:lvl2pPr>
      <a:lvl3pPr marL="642927" indent="-128586" algn="l" defTabSz="514341" rtl="0" eaLnBrk="1" latinLnBrk="0" hangingPunct="1">
        <a:spcBef>
          <a:spcPct val="20000"/>
        </a:spcBef>
        <a:buFont typeface="Arial" pitchFamily="34" charset="0"/>
        <a:buChar char="•"/>
        <a:defRPr sz="1350" kern="1200">
          <a:solidFill>
            <a:schemeClr val="tx1"/>
          </a:solidFill>
          <a:latin typeface="+mn-lt"/>
          <a:ea typeface="+mn-ea"/>
          <a:cs typeface="+mn-cs"/>
        </a:defRPr>
      </a:lvl3pPr>
      <a:lvl4pPr marL="900097" indent="-128586" algn="l" defTabSz="514341" rtl="0" eaLnBrk="1" latinLnBrk="0" hangingPunct="1">
        <a:spcBef>
          <a:spcPct val="20000"/>
        </a:spcBef>
        <a:buFont typeface="Arial" pitchFamily="34" charset="0"/>
        <a:buChar char="–"/>
        <a:defRPr sz="1125" kern="1200">
          <a:solidFill>
            <a:schemeClr val="tx1"/>
          </a:solidFill>
          <a:latin typeface="+mn-lt"/>
          <a:ea typeface="+mn-ea"/>
          <a:cs typeface="+mn-cs"/>
        </a:defRPr>
      </a:lvl4pPr>
      <a:lvl5pPr marL="1157267" indent="-128586" algn="l" defTabSz="514341" rtl="0" eaLnBrk="1" latinLnBrk="0" hangingPunct="1">
        <a:spcBef>
          <a:spcPct val="20000"/>
        </a:spcBef>
        <a:buFont typeface="Arial" pitchFamily="34" charset="0"/>
        <a:buChar char="»"/>
        <a:defRPr sz="1125" kern="1200">
          <a:solidFill>
            <a:schemeClr val="tx1"/>
          </a:solidFill>
          <a:latin typeface="+mn-lt"/>
          <a:ea typeface="+mn-ea"/>
          <a:cs typeface="+mn-cs"/>
        </a:defRPr>
      </a:lvl5pPr>
      <a:lvl6pPr marL="1414438" indent="-128586" algn="l" defTabSz="514341"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08" indent="-128586" algn="l" defTabSz="514341"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779" indent="-128586" algn="l" defTabSz="514341"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49" indent="-128586" algn="l" defTabSz="514341" rtl="0" eaLnBrk="1" latinLnBrk="0" hangingPunct="1">
        <a:spcBef>
          <a:spcPct val="20000"/>
        </a:spcBef>
        <a:buFont typeface="Arial" pitchFamily="34" charset="0"/>
        <a:buChar char="•"/>
        <a:defRPr sz="1125" kern="1200">
          <a:solidFill>
            <a:schemeClr val="tx1"/>
          </a:solidFill>
          <a:latin typeface="+mn-lt"/>
          <a:ea typeface="+mn-ea"/>
          <a:cs typeface="+mn-cs"/>
        </a:defRPr>
      </a:lvl9pPr>
    </p:bodyStyle>
    <p:otherStyle>
      <a:defPPr>
        <a:defRPr lang="zh-CN"/>
      </a:defPPr>
      <a:lvl1pPr marL="0" algn="l" defTabSz="514341" rtl="0" eaLnBrk="1" latinLnBrk="0" hangingPunct="1">
        <a:defRPr sz="1013" kern="1200">
          <a:solidFill>
            <a:schemeClr val="tx1"/>
          </a:solidFill>
          <a:latin typeface="+mn-lt"/>
          <a:ea typeface="+mn-ea"/>
          <a:cs typeface="+mn-cs"/>
        </a:defRPr>
      </a:lvl1pPr>
      <a:lvl2pPr marL="257171" algn="l" defTabSz="514341" rtl="0" eaLnBrk="1" latinLnBrk="0" hangingPunct="1">
        <a:defRPr sz="1013" kern="1200">
          <a:solidFill>
            <a:schemeClr val="tx1"/>
          </a:solidFill>
          <a:latin typeface="+mn-lt"/>
          <a:ea typeface="+mn-ea"/>
          <a:cs typeface="+mn-cs"/>
        </a:defRPr>
      </a:lvl2pPr>
      <a:lvl3pPr marL="514341" algn="l" defTabSz="514341" rtl="0" eaLnBrk="1" latinLnBrk="0" hangingPunct="1">
        <a:defRPr sz="1013" kern="1200">
          <a:solidFill>
            <a:schemeClr val="tx1"/>
          </a:solidFill>
          <a:latin typeface="+mn-lt"/>
          <a:ea typeface="+mn-ea"/>
          <a:cs typeface="+mn-cs"/>
        </a:defRPr>
      </a:lvl3pPr>
      <a:lvl4pPr marL="771511" algn="l" defTabSz="514341" rtl="0" eaLnBrk="1" latinLnBrk="0" hangingPunct="1">
        <a:defRPr sz="1013" kern="1200">
          <a:solidFill>
            <a:schemeClr val="tx1"/>
          </a:solidFill>
          <a:latin typeface="+mn-lt"/>
          <a:ea typeface="+mn-ea"/>
          <a:cs typeface="+mn-cs"/>
        </a:defRPr>
      </a:lvl4pPr>
      <a:lvl5pPr marL="1028682" algn="l" defTabSz="514341" rtl="0" eaLnBrk="1" latinLnBrk="0" hangingPunct="1">
        <a:defRPr sz="1013" kern="1200">
          <a:solidFill>
            <a:schemeClr val="tx1"/>
          </a:solidFill>
          <a:latin typeface="+mn-lt"/>
          <a:ea typeface="+mn-ea"/>
          <a:cs typeface="+mn-cs"/>
        </a:defRPr>
      </a:lvl5pPr>
      <a:lvl6pPr marL="1285852" algn="l" defTabSz="514341" rtl="0" eaLnBrk="1" latinLnBrk="0" hangingPunct="1">
        <a:defRPr sz="1013" kern="1200">
          <a:solidFill>
            <a:schemeClr val="tx1"/>
          </a:solidFill>
          <a:latin typeface="+mn-lt"/>
          <a:ea typeface="+mn-ea"/>
          <a:cs typeface="+mn-cs"/>
        </a:defRPr>
      </a:lvl6pPr>
      <a:lvl7pPr marL="1543023" algn="l" defTabSz="514341" rtl="0" eaLnBrk="1" latinLnBrk="0" hangingPunct="1">
        <a:defRPr sz="1013" kern="1200">
          <a:solidFill>
            <a:schemeClr val="tx1"/>
          </a:solidFill>
          <a:latin typeface="+mn-lt"/>
          <a:ea typeface="+mn-ea"/>
          <a:cs typeface="+mn-cs"/>
        </a:defRPr>
      </a:lvl7pPr>
      <a:lvl8pPr marL="1800193" algn="l" defTabSz="514341" rtl="0" eaLnBrk="1" latinLnBrk="0" hangingPunct="1">
        <a:defRPr sz="1013" kern="1200">
          <a:solidFill>
            <a:schemeClr val="tx1"/>
          </a:solidFill>
          <a:latin typeface="+mn-lt"/>
          <a:ea typeface="+mn-ea"/>
          <a:cs typeface="+mn-cs"/>
        </a:defRPr>
      </a:lvl8pPr>
      <a:lvl9pPr marL="2057363" algn="l" defTabSz="514341"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2.xml"/><Relationship Id="rId7" Type="http://schemas.openxmlformats.org/officeDocument/2006/relationships/slide" Target="slide6.xml"/><Relationship Id="rId12" Type="http://schemas.openxmlformats.org/officeDocument/2006/relationships/slide" Target="slide11.xm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slide" Target="slide5.xml"/><Relationship Id="rId11" Type="http://schemas.openxmlformats.org/officeDocument/2006/relationships/slide" Target="slide10.xml"/><Relationship Id="rId5" Type="http://schemas.openxmlformats.org/officeDocument/2006/relationships/slide" Target="slide4.xml"/><Relationship Id="rId10" Type="http://schemas.openxmlformats.org/officeDocument/2006/relationships/slide" Target="slide9.xml"/><Relationship Id="rId4" Type="http://schemas.openxmlformats.org/officeDocument/2006/relationships/slide" Target="slide3.xml"/><Relationship Id="rId9" Type="http://schemas.openxmlformats.org/officeDocument/2006/relationships/slide" Target="slide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7680" y="1043608"/>
            <a:ext cx="4857010" cy="7056784"/>
          </a:xfrm>
          <a:prstGeom prst="rect">
            <a:avLst/>
          </a:prstGeom>
        </p:spPr>
      </p:pic>
      <p:sp>
        <p:nvSpPr>
          <p:cNvPr id="4" name="矩形 3">
            <a:hlinkClick r:id="rId3" action="ppaction://hlinksldjump"/>
          </p:cNvPr>
          <p:cNvSpPr/>
          <p:nvPr/>
        </p:nvSpPr>
        <p:spPr>
          <a:xfrm>
            <a:off x="279128" y="935596"/>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运球</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5" name="矩形 4">
            <a:hlinkClick r:id="rId4" action="ppaction://hlinksldjump"/>
          </p:cNvPr>
          <p:cNvSpPr/>
          <p:nvPr/>
        </p:nvSpPr>
        <p:spPr>
          <a:xfrm>
            <a:off x="279128" y="2699792"/>
            <a:ext cx="3096344" cy="1152128"/>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传球</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6" name="矩形 5">
            <a:hlinkClick r:id="rId5" action="ppaction://hlinksldjump"/>
          </p:cNvPr>
          <p:cNvSpPr/>
          <p:nvPr/>
        </p:nvSpPr>
        <p:spPr>
          <a:xfrm>
            <a:off x="281537" y="4498379"/>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投篮</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7" name="矩形 6">
            <a:hlinkClick r:id="rId6" action="ppaction://hlinksldjump"/>
          </p:cNvPr>
          <p:cNvSpPr/>
          <p:nvPr/>
        </p:nvSpPr>
        <p:spPr>
          <a:xfrm>
            <a:off x="254838" y="6334583"/>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进攻</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8" name="矩形 7">
            <a:hlinkClick r:id="rId7" action="ppaction://hlinksldjump"/>
          </p:cNvPr>
          <p:cNvSpPr/>
          <p:nvPr/>
        </p:nvSpPr>
        <p:spPr>
          <a:xfrm>
            <a:off x="281818" y="7955177"/>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防守</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9" name="矩形 8">
            <a:hlinkClick r:id="rId8" action="ppaction://hlinksldjump"/>
          </p:cNvPr>
          <p:cNvSpPr/>
          <p:nvPr/>
        </p:nvSpPr>
        <p:spPr>
          <a:xfrm>
            <a:off x="10936312" y="935596"/>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战术</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10" name="矩形 9">
            <a:hlinkClick r:id="rId9" action="ppaction://hlinksldjump"/>
          </p:cNvPr>
          <p:cNvSpPr/>
          <p:nvPr/>
        </p:nvSpPr>
        <p:spPr>
          <a:xfrm>
            <a:off x="10952607" y="2699792"/>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违规</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11" name="矩形 10">
            <a:hlinkClick r:id="rId10" action="ppaction://hlinksldjump"/>
          </p:cNvPr>
          <p:cNvSpPr/>
          <p:nvPr/>
        </p:nvSpPr>
        <p:spPr>
          <a:xfrm>
            <a:off x="10952607" y="4283968"/>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助攻</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12" name="矩形 11">
            <a:hlinkClick r:id="rId11" action="ppaction://hlinksldjump"/>
          </p:cNvPr>
          <p:cNvSpPr/>
          <p:nvPr/>
        </p:nvSpPr>
        <p:spPr>
          <a:xfrm>
            <a:off x="10936312" y="6324468"/>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犯规</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13" name="矩形 12">
            <a:hlinkClick r:id="rId12" action="ppaction://hlinksldjump"/>
          </p:cNvPr>
          <p:cNvSpPr/>
          <p:nvPr/>
        </p:nvSpPr>
        <p:spPr>
          <a:xfrm>
            <a:off x="10959803" y="8014724"/>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篮板</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93448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391696" y="323528"/>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运球</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159448" y="1547664"/>
            <a:ext cx="8128000" cy="2862322"/>
          </a:xfrm>
          <a:prstGeom prst="rect">
            <a:avLst/>
          </a:prstGeom>
        </p:spPr>
        <p:txBody>
          <a:bodyPr>
            <a:spAutoFit/>
          </a:bodyPr>
          <a:lstStyle/>
          <a:p>
            <a:r>
              <a:rPr lang="zh-CN" altLang="en-US" sz="3600" dirty="0" smtClean="0">
                <a:latin typeface="+mj-ea"/>
                <a:ea typeface="+mj-ea"/>
              </a:rPr>
              <a:t>运球的方式有很多种，常见的运球方式有高运球，低运球，急停急起，换手运球等等，学会其中几种运球就可以在场上变换运球方式，迷糊对方进攻，轻松越过对方防守，从而上篮得分</a:t>
            </a:r>
            <a:endParaRPr lang="zh-CN" altLang="en-US" sz="3600" dirty="0">
              <a:latin typeface="+mj-ea"/>
              <a:ea typeface="+mj-ea"/>
            </a:endParaRPr>
          </a:p>
        </p:txBody>
      </p:sp>
    </p:spTree>
    <p:extLst>
      <p:ext uri="{BB962C8B-B14F-4D97-AF65-F5344CB8AC3E}">
        <p14:creationId xmlns:p14="http://schemas.microsoft.com/office/powerpoint/2010/main" val="81385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679728" y="467544"/>
            <a:ext cx="3096344" cy="1152128"/>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传球</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163900" y="2483768"/>
            <a:ext cx="8128000" cy="3539430"/>
          </a:xfrm>
          <a:prstGeom prst="rect">
            <a:avLst/>
          </a:prstGeom>
        </p:spPr>
        <p:txBody>
          <a:bodyPr>
            <a:spAutoFit/>
          </a:bodyPr>
          <a:lstStyle/>
          <a:p>
            <a:r>
              <a:rPr lang="zh-CN" altLang="en-US" sz="2800" dirty="0"/>
              <a:t>在比赛的时候，有时候总是会被对方给围堵住，无法突围投篮，这时候就要学会传球，只要本身传球能力强再加上队友之间配合得好，就可以让球突围，而且因为对方大多数球员都在自己周围，所以要是传球成功，队友可以有很高的几率投篮。传球的类型有以下几种：胸前传球，双手击地传球，低手传球，双手头上传球，单手肩上传球，单手转体传球，行进间传球，反弹传球等。</a:t>
            </a:r>
          </a:p>
        </p:txBody>
      </p:sp>
    </p:spTree>
    <p:extLst>
      <p:ext uri="{BB962C8B-B14F-4D97-AF65-F5344CB8AC3E}">
        <p14:creationId xmlns:p14="http://schemas.microsoft.com/office/powerpoint/2010/main" val="12177903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607720" y="251520"/>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投篮</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447480" y="3275856"/>
            <a:ext cx="8128000" cy="1569660"/>
          </a:xfrm>
          <a:prstGeom prst="rect">
            <a:avLst/>
          </a:prstGeom>
        </p:spPr>
        <p:txBody>
          <a:bodyPr>
            <a:spAutoFit/>
          </a:bodyPr>
          <a:lstStyle/>
          <a:p>
            <a:r>
              <a:rPr lang="zh-CN" altLang="en-US" sz="3200" dirty="0"/>
              <a:t>投篮是篮球比赛的得分方式，投篮的类型有跳投、灌篮、罚球、打板上篮、三分球、勾手，两步半上篮。</a:t>
            </a:r>
          </a:p>
        </p:txBody>
      </p:sp>
    </p:spTree>
    <p:extLst>
      <p:ext uri="{BB962C8B-B14F-4D97-AF65-F5344CB8AC3E}">
        <p14:creationId xmlns:p14="http://schemas.microsoft.com/office/powerpoint/2010/main" val="37397870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535712" y="323528"/>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进攻</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447480" y="2267744"/>
            <a:ext cx="8128000" cy="2308324"/>
          </a:xfrm>
          <a:prstGeom prst="rect">
            <a:avLst/>
          </a:prstGeom>
        </p:spPr>
        <p:txBody>
          <a:bodyPr>
            <a:spAutoFit/>
          </a:bodyPr>
          <a:lstStyle/>
          <a:p>
            <a:r>
              <a:rPr lang="zh-CN" altLang="en-US" sz="3600" dirty="0"/>
              <a:t>投篮就是球队进攻的方法之一，只有进攻才能得分，一味地防守在比赛里是不可能获得胜利的，进攻的时候需要队友配合好。</a:t>
            </a:r>
          </a:p>
        </p:txBody>
      </p:sp>
    </p:spTree>
    <p:extLst>
      <p:ext uri="{BB962C8B-B14F-4D97-AF65-F5344CB8AC3E}">
        <p14:creationId xmlns:p14="http://schemas.microsoft.com/office/powerpoint/2010/main" val="302020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607720" y="395536"/>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防守</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5" name="矩形 4"/>
          <p:cNvSpPr/>
          <p:nvPr/>
        </p:nvSpPr>
        <p:spPr>
          <a:xfrm>
            <a:off x="3447480" y="2339752"/>
            <a:ext cx="8128000" cy="2862322"/>
          </a:xfrm>
          <a:prstGeom prst="rect">
            <a:avLst/>
          </a:prstGeom>
        </p:spPr>
        <p:txBody>
          <a:bodyPr>
            <a:spAutoFit/>
          </a:bodyPr>
          <a:lstStyle/>
          <a:p>
            <a:r>
              <a:rPr lang="zh-CN" altLang="en-US" sz="3600" dirty="0"/>
              <a:t>进攻是为了得分，那么防守就是为了不让对方得分，一旦防守和进攻都成功了的话，就可以拉开与对方的分数差距，而且技术好的球员还能在防守中找到机会化防守为进</a:t>
            </a:r>
            <a:r>
              <a:rPr lang="zh-CN" altLang="en-US" dirty="0"/>
              <a:t>攻</a:t>
            </a:r>
          </a:p>
        </p:txBody>
      </p:sp>
    </p:spTree>
    <p:extLst>
      <p:ext uri="{BB962C8B-B14F-4D97-AF65-F5344CB8AC3E}">
        <p14:creationId xmlns:p14="http://schemas.microsoft.com/office/powerpoint/2010/main" val="39150753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535712" y="467544"/>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战术</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375472" y="2195736"/>
            <a:ext cx="8128000" cy="3170099"/>
          </a:xfrm>
          <a:prstGeom prst="rect">
            <a:avLst/>
          </a:prstGeom>
        </p:spPr>
        <p:txBody>
          <a:bodyPr>
            <a:spAutoFit/>
          </a:bodyPr>
          <a:lstStyle/>
          <a:p>
            <a:r>
              <a:rPr lang="zh-CN" altLang="en-US" sz="4000" dirty="0"/>
              <a:t>每一次比赛前一般都会观看对方以往比赛的视频，对对方的打篮球的方式，制定好防守和进攻的战术。而且在比赛中还有控球后卫做场上教练，提供临时改变的战术。</a:t>
            </a:r>
          </a:p>
        </p:txBody>
      </p:sp>
    </p:spTree>
    <p:extLst>
      <p:ext uri="{BB962C8B-B14F-4D97-AF65-F5344CB8AC3E}">
        <p14:creationId xmlns:p14="http://schemas.microsoft.com/office/powerpoint/2010/main" val="10430607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607720" y="323528"/>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违规</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447480" y="2339752"/>
            <a:ext cx="8128000" cy="1200329"/>
          </a:xfrm>
          <a:prstGeom prst="rect">
            <a:avLst/>
          </a:prstGeom>
        </p:spPr>
        <p:txBody>
          <a:bodyPr>
            <a:spAutoFit/>
          </a:bodyPr>
          <a:lstStyle/>
          <a:p>
            <a:r>
              <a:rPr lang="zh-CN" altLang="en-US" sz="3600" dirty="0"/>
              <a:t>篮球比赛违规的行为有很多，所以一定要对此有所了解</a:t>
            </a:r>
            <a:r>
              <a:rPr lang="zh-CN" altLang="en-US" sz="3600" dirty="0" smtClean="0"/>
              <a:t>。</a:t>
            </a:r>
            <a:endParaRPr lang="zh-CN" altLang="en-US" sz="3600" dirty="0"/>
          </a:p>
        </p:txBody>
      </p:sp>
    </p:spTree>
    <p:extLst>
      <p:ext uri="{BB962C8B-B14F-4D97-AF65-F5344CB8AC3E}">
        <p14:creationId xmlns:p14="http://schemas.microsoft.com/office/powerpoint/2010/main" val="10532325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463704" y="323528"/>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助攻</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159448" y="2339752"/>
            <a:ext cx="8128000" cy="1754326"/>
          </a:xfrm>
          <a:prstGeom prst="rect">
            <a:avLst/>
          </a:prstGeom>
        </p:spPr>
        <p:txBody>
          <a:bodyPr>
            <a:spAutoFit/>
          </a:bodyPr>
          <a:lstStyle/>
          <a:p>
            <a:r>
              <a:rPr lang="zh-CN" altLang="en-US" sz="3600" dirty="0" smtClean="0"/>
              <a:t>助攻</a:t>
            </a:r>
            <a:r>
              <a:rPr lang="zh-CN" altLang="en-US" sz="3600" dirty="0"/>
              <a:t>就是自己不投篮得分，而是通过各种方式给队友找机会得分，一个好的助攻球员，有时候甚至能扭转战局。</a:t>
            </a:r>
            <a:endParaRPr lang="zh-CN" altLang="en-US" sz="3600" dirty="0"/>
          </a:p>
        </p:txBody>
      </p:sp>
    </p:spTree>
    <p:extLst>
      <p:ext uri="{BB962C8B-B14F-4D97-AF65-F5344CB8AC3E}">
        <p14:creationId xmlns:p14="http://schemas.microsoft.com/office/powerpoint/2010/main" val="24767480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463704" y="395536"/>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犯规</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231456" y="2195736"/>
            <a:ext cx="8128000" cy="3046988"/>
          </a:xfrm>
          <a:prstGeom prst="rect">
            <a:avLst/>
          </a:prstGeom>
        </p:spPr>
        <p:txBody>
          <a:bodyPr>
            <a:spAutoFit/>
          </a:bodyPr>
          <a:lstStyle/>
          <a:p>
            <a:r>
              <a:rPr lang="zh-CN" altLang="en-US" sz="3200" dirty="0" smtClean="0"/>
              <a:t>篮球比赛是一项很激烈的比赛，所以它也很容易在不经意间就犯规了，所以在比赛前一定</a:t>
            </a:r>
            <a:r>
              <a:rPr lang="zh-CN" altLang="en-US" sz="3200" dirty="0"/>
              <a:t>要对哪些是犯规行为有一些了解，不然很很容易在比赛中吃亏。同样</a:t>
            </a:r>
            <a:r>
              <a:rPr lang="zh-CN" altLang="en-US" sz="3200" dirty="0" smtClean="0"/>
              <a:t>的还</a:t>
            </a:r>
            <a:r>
              <a:rPr lang="zh-CN" altLang="en-US" sz="3200" dirty="0"/>
              <a:t>可以通过故意让对方犯规从而使自己这边能够有罚球机会或者阻止对方得分。</a:t>
            </a:r>
          </a:p>
        </p:txBody>
      </p:sp>
    </p:spTree>
    <p:extLst>
      <p:ext uri="{BB962C8B-B14F-4D97-AF65-F5344CB8AC3E}">
        <p14:creationId xmlns:p14="http://schemas.microsoft.com/office/powerpoint/2010/main" val="33974399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535712" y="323528"/>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篮板</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4" name="矩形 3"/>
          <p:cNvSpPr/>
          <p:nvPr/>
        </p:nvSpPr>
        <p:spPr>
          <a:xfrm>
            <a:off x="3019884" y="2771800"/>
            <a:ext cx="8128000" cy="1754326"/>
          </a:xfrm>
          <a:prstGeom prst="rect">
            <a:avLst/>
          </a:prstGeom>
        </p:spPr>
        <p:txBody>
          <a:bodyPr>
            <a:spAutoFit/>
          </a:bodyPr>
          <a:lstStyle/>
          <a:p>
            <a:r>
              <a:rPr lang="zh-CN" altLang="en-US" sz="3600" dirty="0"/>
              <a:t>比赛中抢篮板是很重要的，抢到的篮板越多在比赛后阶段就有更多的投篮机会，而投篮机会一多，得分的机会也就多了。</a:t>
            </a:r>
          </a:p>
        </p:txBody>
      </p:sp>
    </p:spTree>
    <p:extLst>
      <p:ext uri="{BB962C8B-B14F-4D97-AF65-F5344CB8AC3E}">
        <p14:creationId xmlns:p14="http://schemas.microsoft.com/office/powerpoint/2010/main" val="17415587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391696" y="323528"/>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运球</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159448" y="1547664"/>
            <a:ext cx="8128000" cy="2862322"/>
          </a:xfrm>
          <a:prstGeom prst="rect">
            <a:avLst/>
          </a:prstGeom>
        </p:spPr>
        <p:txBody>
          <a:bodyPr>
            <a:spAutoFit/>
          </a:bodyPr>
          <a:lstStyle/>
          <a:p>
            <a:r>
              <a:rPr lang="zh-CN" altLang="en-US" sz="3600" dirty="0" smtClean="0">
                <a:latin typeface="+mj-ea"/>
                <a:ea typeface="+mj-ea"/>
              </a:rPr>
              <a:t>运球的方式有很多种，常见的运球方式有高运球，低运球，急停急起，换手运球等等，学会其中几种运球就可以在场上变换运球方式，迷糊对方进攻，轻松越过对方防守，从而上篮得分</a:t>
            </a:r>
            <a:endParaRPr lang="zh-CN" altLang="en-US" sz="3600" dirty="0">
              <a:latin typeface="+mj-ea"/>
              <a:ea typeface="+mj-ea"/>
            </a:endParaRPr>
          </a:p>
        </p:txBody>
      </p:sp>
    </p:spTree>
    <p:extLst>
      <p:ext uri="{BB962C8B-B14F-4D97-AF65-F5344CB8AC3E}">
        <p14:creationId xmlns:p14="http://schemas.microsoft.com/office/powerpoint/2010/main" val="30905767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679728" y="467544"/>
            <a:ext cx="3096344" cy="1152128"/>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传球</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163900" y="2483768"/>
            <a:ext cx="8128000" cy="3539430"/>
          </a:xfrm>
          <a:prstGeom prst="rect">
            <a:avLst/>
          </a:prstGeom>
        </p:spPr>
        <p:txBody>
          <a:bodyPr>
            <a:spAutoFit/>
          </a:bodyPr>
          <a:lstStyle/>
          <a:p>
            <a:r>
              <a:rPr lang="zh-CN" altLang="en-US" sz="2800" dirty="0"/>
              <a:t>在比赛的时候，有时候总是会被对方给围堵住，无法突围投篮，这时候就要学会传球，只要本身传球能力强再加上队友之间配合得好，就可以让球突围，而且因为对方大多数球员都在自己周围，所以要是传球成功，队友可以有很高的几率投篮。传球的类型有以下几种：胸前传球，双手击地传球，低手传球，双手头上传球，单手肩上传球，单手转体传球，行进间传球，反弹传球等。</a:t>
            </a:r>
          </a:p>
        </p:txBody>
      </p:sp>
    </p:spTree>
    <p:extLst>
      <p:ext uri="{BB962C8B-B14F-4D97-AF65-F5344CB8AC3E}">
        <p14:creationId xmlns:p14="http://schemas.microsoft.com/office/powerpoint/2010/main" val="29415118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607720" y="251520"/>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投篮</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447480" y="3275856"/>
            <a:ext cx="8128000" cy="1569660"/>
          </a:xfrm>
          <a:prstGeom prst="rect">
            <a:avLst/>
          </a:prstGeom>
        </p:spPr>
        <p:txBody>
          <a:bodyPr>
            <a:spAutoFit/>
          </a:bodyPr>
          <a:lstStyle/>
          <a:p>
            <a:r>
              <a:rPr lang="zh-CN" altLang="en-US" sz="3200" dirty="0"/>
              <a:t>投篮是篮球比赛的得分方式，投篮的类型有跳投、灌篮、罚球、打板上篮、三分球、勾手，两步半上篮。</a:t>
            </a:r>
          </a:p>
        </p:txBody>
      </p:sp>
    </p:spTree>
    <p:extLst>
      <p:ext uri="{BB962C8B-B14F-4D97-AF65-F5344CB8AC3E}">
        <p14:creationId xmlns:p14="http://schemas.microsoft.com/office/powerpoint/2010/main" val="1822372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535712" y="323528"/>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进攻</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447480" y="2267744"/>
            <a:ext cx="8128000" cy="2308324"/>
          </a:xfrm>
          <a:prstGeom prst="rect">
            <a:avLst/>
          </a:prstGeom>
        </p:spPr>
        <p:txBody>
          <a:bodyPr>
            <a:spAutoFit/>
          </a:bodyPr>
          <a:lstStyle/>
          <a:p>
            <a:r>
              <a:rPr lang="zh-CN" altLang="en-US" sz="3600" dirty="0"/>
              <a:t>投篮就是球队进攻的方法之一，只有进攻才能得分，一味地防守在比赛里是不可能获得胜利的，进攻的时候需要队友配合好。</a:t>
            </a:r>
          </a:p>
        </p:txBody>
      </p:sp>
    </p:spTree>
    <p:extLst>
      <p:ext uri="{BB962C8B-B14F-4D97-AF65-F5344CB8AC3E}">
        <p14:creationId xmlns:p14="http://schemas.microsoft.com/office/powerpoint/2010/main" val="7333959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607720" y="395536"/>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防守</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5" name="矩形 4"/>
          <p:cNvSpPr/>
          <p:nvPr/>
        </p:nvSpPr>
        <p:spPr>
          <a:xfrm>
            <a:off x="3447480" y="2339752"/>
            <a:ext cx="8128000" cy="2862322"/>
          </a:xfrm>
          <a:prstGeom prst="rect">
            <a:avLst/>
          </a:prstGeom>
        </p:spPr>
        <p:txBody>
          <a:bodyPr>
            <a:spAutoFit/>
          </a:bodyPr>
          <a:lstStyle/>
          <a:p>
            <a:r>
              <a:rPr lang="zh-CN" altLang="en-US" sz="3600" dirty="0"/>
              <a:t>进攻是为了得分，那么防守就是为了不让对方得分，一旦防守和进攻都成功了的话，就可以拉开与对方的分数差距，而且技术好的球员还能在防守中找到机会化防守为进</a:t>
            </a:r>
            <a:r>
              <a:rPr lang="zh-CN" altLang="en-US" dirty="0"/>
              <a:t>攻</a:t>
            </a:r>
          </a:p>
        </p:txBody>
      </p:sp>
    </p:spTree>
    <p:extLst>
      <p:ext uri="{BB962C8B-B14F-4D97-AF65-F5344CB8AC3E}">
        <p14:creationId xmlns:p14="http://schemas.microsoft.com/office/powerpoint/2010/main" val="86077373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535712" y="467544"/>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战术</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375472" y="2195736"/>
            <a:ext cx="8128000" cy="3170099"/>
          </a:xfrm>
          <a:prstGeom prst="rect">
            <a:avLst/>
          </a:prstGeom>
        </p:spPr>
        <p:txBody>
          <a:bodyPr>
            <a:spAutoFit/>
          </a:bodyPr>
          <a:lstStyle/>
          <a:p>
            <a:r>
              <a:rPr lang="zh-CN" altLang="en-US" sz="4000" dirty="0"/>
              <a:t>每一次比赛前一般都会观看对方以往比赛的视频，对对方的打篮球的方式，制定好防守和进攻的战术。而且在比赛中还有控球后卫做场上教练，提供临时改变的战术。</a:t>
            </a:r>
          </a:p>
        </p:txBody>
      </p:sp>
    </p:spTree>
    <p:extLst>
      <p:ext uri="{BB962C8B-B14F-4D97-AF65-F5344CB8AC3E}">
        <p14:creationId xmlns:p14="http://schemas.microsoft.com/office/powerpoint/2010/main" val="15855138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607720" y="323528"/>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违规</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447480" y="2339752"/>
            <a:ext cx="8128000" cy="1200329"/>
          </a:xfrm>
          <a:prstGeom prst="rect">
            <a:avLst/>
          </a:prstGeom>
        </p:spPr>
        <p:txBody>
          <a:bodyPr>
            <a:spAutoFit/>
          </a:bodyPr>
          <a:lstStyle/>
          <a:p>
            <a:r>
              <a:rPr lang="zh-CN" altLang="en-US" sz="3600" dirty="0"/>
              <a:t>篮球比赛违规的行为有很多，所以一定要对此有所了解</a:t>
            </a:r>
            <a:r>
              <a:rPr lang="zh-CN" altLang="en-US" sz="3600" dirty="0" smtClean="0"/>
              <a:t>。</a:t>
            </a:r>
            <a:endParaRPr lang="zh-CN" altLang="en-US" sz="3600" dirty="0"/>
          </a:p>
        </p:txBody>
      </p:sp>
    </p:spTree>
    <p:extLst>
      <p:ext uri="{BB962C8B-B14F-4D97-AF65-F5344CB8AC3E}">
        <p14:creationId xmlns:p14="http://schemas.microsoft.com/office/powerpoint/2010/main" val="42772522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463704" y="323528"/>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dirty="0"/>
              <a:t>助攻</a:t>
            </a:r>
            <a:endParaRPr lang="zh-CN" altLang="en-US" sz="3600" dirty="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159448" y="2339752"/>
            <a:ext cx="8128000" cy="1754326"/>
          </a:xfrm>
          <a:prstGeom prst="rect">
            <a:avLst/>
          </a:prstGeom>
        </p:spPr>
        <p:txBody>
          <a:bodyPr>
            <a:spAutoFit/>
          </a:bodyPr>
          <a:lstStyle/>
          <a:p>
            <a:r>
              <a:rPr lang="zh-CN" altLang="en-US" sz="3600" dirty="0" smtClean="0"/>
              <a:t>助攻</a:t>
            </a:r>
            <a:r>
              <a:rPr lang="zh-CN" altLang="en-US" sz="3600" dirty="0"/>
              <a:t>就是自己不投篮得分，而是通过各种方式给队友找机会得分，一个好的助攻球员，有时候甚至能扭转战局。</a:t>
            </a:r>
            <a:endParaRPr lang="zh-CN" altLang="en-US" sz="3600" dirty="0"/>
          </a:p>
        </p:txBody>
      </p:sp>
    </p:spTree>
    <p:extLst>
      <p:ext uri="{BB962C8B-B14F-4D97-AF65-F5344CB8AC3E}">
        <p14:creationId xmlns:p14="http://schemas.microsoft.com/office/powerpoint/2010/main" val="1393365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463704" y="395536"/>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犯规</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3" name="矩形 2"/>
          <p:cNvSpPr/>
          <p:nvPr/>
        </p:nvSpPr>
        <p:spPr>
          <a:xfrm>
            <a:off x="3231456" y="2195736"/>
            <a:ext cx="8128000" cy="3046988"/>
          </a:xfrm>
          <a:prstGeom prst="rect">
            <a:avLst/>
          </a:prstGeom>
        </p:spPr>
        <p:txBody>
          <a:bodyPr>
            <a:spAutoFit/>
          </a:bodyPr>
          <a:lstStyle/>
          <a:p>
            <a:r>
              <a:rPr lang="zh-CN" altLang="en-US" sz="3200" dirty="0" smtClean="0"/>
              <a:t>篮球比赛是一项很激烈的比赛，所以它也很容易在不经意间就犯规了，所以在比赛前一定</a:t>
            </a:r>
            <a:r>
              <a:rPr lang="zh-CN" altLang="en-US" sz="3200" dirty="0"/>
              <a:t>要对哪些是犯规行为有一些了解，不然很很容易在比赛中吃亏。同样</a:t>
            </a:r>
            <a:r>
              <a:rPr lang="zh-CN" altLang="en-US" sz="3200" dirty="0" smtClean="0"/>
              <a:t>的还</a:t>
            </a:r>
            <a:r>
              <a:rPr lang="zh-CN" altLang="en-US" sz="3200" dirty="0"/>
              <a:t>可以通过故意让对方犯规从而使自己这边能够有罚球机会或者阻止对方得分。</a:t>
            </a:r>
          </a:p>
        </p:txBody>
      </p:sp>
    </p:spTree>
    <p:extLst>
      <p:ext uri="{BB962C8B-B14F-4D97-AF65-F5344CB8AC3E}">
        <p14:creationId xmlns:p14="http://schemas.microsoft.com/office/powerpoint/2010/main" val="14437372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535712" y="323528"/>
            <a:ext cx="3096344" cy="1080120"/>
          </a:xfrm>
          <a:prstGeom prst="rect">
            <a:avLst/>
          </a:prstGeom>
          <a:solidFill>
            <a:srgbClr val="C00000"/>
          </a:solid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600"/>
              <a:t>篮板</a:t>
            </a:r>
            <a:endParaRPr lang="zh-CN" altLang="en-US" sz="3600" smtClean="0">
              <a:solidFill>
                <a:srgbClr val="FFFF00"/>
              </a:solidFill>
              <a:latin typeface="微软雅黑" panose="020B0503020204020204" pitchFamily="34" charset="-122"/>
              <a:ea typeface="微软雅黑" panose="020B0503020204020204" pitchFamily="34" charset="-122"/>
            </a:endParaRPr>
          </a:p>
        </p:txBody>
      </p:sp>
      <p:sp>
        <p:nvSpPr>
          <p:cNvPr id="4" name="矩形 3"/>
          <p:cNvSpPr/>
          <p:nvPr/>
        </p:nvSpPr>
        <p:spPr>
          <a:xfrm>
            <a:off x="3019884" y="2771800"/>
            <a:ext cx="8128000" cy="1754326"/>
          </a:xfrm>
          <a:prstGeom prst="rect">
            <a:avLst/>
          </a:prstGeom>
        </p:spPr>
        <p:txBody>
          <a:bodyPr>
            <a:spAutoFit/>
          </a:bodyPr>
          <a:lstStyle/>
          <a:p>
            <a:r>
              <a:rPr lang="zh-CN" altLang="en-US" sz="3600" dirty="0"/>
              <a:t>比赛中抢篮板是很重要的，抢到的篮板越多在比赛后阶段就有更多的投篮机会，而投篮机会一多，得分的机会也就多了。</a:t>
            </a:r>
          </a:p>
        </p:txBody>
      </p:sp>
    </p:spTree>
    <p:extLst>
      <p:ext uri="{BB962C8B-B14F-4D97-AF65-F5344CB8AC3E}">
        <p14:creationId xmlns:p14="http://schemas.microsoft.com/office/powerpoint/2010/main" val="1341515611"/>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C00000"/>
        </a:solidFill>
        <a:ln>
          <a:solidFill>
            <a:srgbClr val="C00000"/>
          </a:solid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sz="3600" smtClean="0">
            <a:solidFill>
              <a:srgbClr val="FFFF00"/>
            </a:solidFill>
            <a:latin typeface="微软雅黑" panose="020B0503020204020204" pitchFamily="34" charset="-122"/>
            <a:ea typeface="微软雅黑" panose="020B0503020204020204" pitchFamily="34" charset="-122"/>
          </a:defRPr>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tx1"/>
          </a:solidFill>
          <a:headEnd type="none" w="med" len="med"/>
          <a:tailEnd type="none" w="med" len="med"/>
        </a:ln>
        <a:effectLst/>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lnSpc>
            <a:spcPct val="150000"/>
          </a:lnSpc>
          <a:defRPr sz="2000" dirty="0" smtClean="0">
            <a:latin typeface="微软雅黑" pitchFamily="34" charset="-122"/>
            <a:ea typeface="微软雅黑"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11578</TotalTime>
  <Words>974</Words>
  <Application>Microsoft Office PowerPoint</Application>
  <PresentationFormat>自定义</PresentationFormat>
  <Paragraphs>50</Paragraphs>
  <Slides>21</Slides>
  <Notes>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21</vt:i4>
      </vt:variant>
    </vt:vector>
  </HeadingPairs>
  <TitlesOfParts>
    <vt:vector size="26" baseType="lpstr">
      <vt:lpstr>微软雅黑</vt:lpstr>
      <vt:lpstr>Arial</vt:lpstr>
      <vt:lpstr>宋体</vt:lpstr>
      <vt:lpstr>Calibri</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教育技术论坛</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学教育技术，上教育技术论坛！http://www.etthink.com</dc:title>
  <dc:subject>学教育技术，上教育技术论坛！http://www.etthink.com</dc:subject>
  <dc:creator>学教育技术，上教育技术！http://www.etthink.com</dc:creator>
  <cp:keywords>http:/www.etthink.com</cp:keywords>
  <dc:description>学教育技术，上教育技术论坛！http://www.etthink.com</dc:description>
  <cp:lastModifiedBy>403-2</cp:lastModifiedBy>
  <cp:revision>435</cp:revision>
  <dcterms:created xsi:type="dcterms:W3CDTF">2015-04-26T10:27:57Z</dcterms:created>
  <dcterms:modified xsi:type="dcterms:W3CDTF">2024-04-17T03:08:34Z</dcterms:modified>
</cp:coreProperties>
</file>