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3" r:id="rId5"/>
    <p:sldId id="259" r:id="rId6"/>
    <p:sldId id="261" r:id="rId7"/>
    <p:sldId id="265" r:id="rId8"/>
    <p:sldId id="266" r:id="rId9"/>
    <p:sldId id="262" r:id="rId10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33CC"/>
    <a:srgbClr val="0000FF"/>
    <a:srgbClr val="666699"/>
    <a:srgbClr val="FF6600"/>
    <a:srgbClr val="CC0066"/>
    <a:srgbClr val="FF0066"/>
    <a:srgbClr val="FF00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39449-708A-4B00-8A32-7659939431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8600B-582C-44AC-94BD-43882FD242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1946D-A076-4B17-848A-DD2AED064E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FF8BD-A30B-4212-9FD7-7E79598256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245BB-ADE7-48C6-9C6B-C5401451FC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9166F-9CD4-4F6C-A526-4F71E12099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C556B-40C8-4941-A74E-20BDB1AE4D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67EB8-27B1-4A50-B2FF-F198ABCA3F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DD9CD-C389-48E1-9BB2-DBC25A02CF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0C5D8-92C5-45A9-8491-AD941CD358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957DD-72B4-4B9C-89A2-1AC2F76CF1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CBAAEE5-2923-4700-B0BE-555A7ACD25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3.png"/><Relationship Id="rId4" Type="http://schemas.openxmlformats.org/officeDocument/2006/relationships/slide" Target="slide4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0"/>
          <p:cNvGrpSpPr>
            <a:grpSpLocks noChangeAspect="1"/>
          </p:cNvGrpSpPr>
          <p:nvPr/>
        </p:nvGrpSpPr>
        <p:grpSpPr bwMode="auto">
          <a:xfrm>
            <a:off x="0" y="914400"/>
            <a:ext cx="9144001" cy="2490788"/>
            <a:chOff x="0" y="0"/>
            <a:chExt cx="5794" cy="1569"/>
          </a:xfrm>
        </p:grpSpPr>
        <p:sp>
          <p:nvSpPr>
            <p:cNvPr id="2055" name="AutoShape 9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794" cy="156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Rectangle 11"/>
            <p:cNvSpPr>
              <a:spLocks noChangeArrowheads="1"/>
            </p:cNvSpPr>
            <p:nvPr/>
          </p:nvSpPr>
          <p:spPr bwMode="auto">
            <a:xfrm>
              <a:off x="12" y="12"/>
              <a:ext cx="5760" cy="153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Rectangle 12"/>
            <p:cNvSpPr>
              <a:spLocks noChangeArrowheads="1"/>
            </p:cNvSpPr>
            <p:nvPr/>
          </p:nvSpPr>
          <p:spPr bwMode="auto">
            <a:xfrm>
              <a:off x="12" y="12"/>
              <a:ext cx="5760" cy="1536"/>
            </a:xfrm>
            <a:prstGeom prst="rect">
              <a:avLst/>
            </a:prstGeom>
            <a:solidFill>
              <a:schemeClr val="bg1"/>
            </a:solidFill>
            <a:ln w="12700" cap="rnd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" name="WordArt 6"/>
          <p:cNvSpPr>
            <a:spLocks noChangeArrowheads="1" noChangeShapeType="1" noTextEdit="1"/>
          </p:cNvSpPr>
          <p:nvPr/>
        </p:nvSpPr>
        <p:spPr bwMode="auto">
          <a:xfrm>
            <a:off x="1219200" y="1524000"/>
            <a:ext cx="6172200" cy="10191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r>
              <a:rPr lang="zh-CN" altLang="en-US" sz="80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65E47"/>
                    </a:gs>
                    <a:gs pos="100000">
                      <a:srgbClr val="FFCC99"/>
                    </a:gs>
                  </a:gsLst>
                  <a:lin ang="5400000" scaled="1"/>
                </a:gradFill>
                <a:latin typeface="楷体"/>
                <a:ea typeface="楷体"/>
              </a:rPr>
              <a:t>威尼斯的小艇</a:t>
            </a:r>
          </a:p>
        </p:txBody>
      </p:sp>
      <p:sp>
        <p:nvSpPr>
          <p:cNvPr id="2052" name="WordArt 16"/>
          <p:cNvSpPr>
            <a:spLocks noChangeArrowheads="1" noChangeShapeType="1" noTextEdit="1"/>
          </p:cNvSpPr>
          <p:nvPr/>
        </p:nvSpPr>
        <p:spPr bwMode="auto">
          <a:xfrm>
            <a:off x="5791200" y="3733800"/>
            <a:ext cx="27432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r>
              <a:rPr lang="zh-CN" altLang="en-US" sz="54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65E47"/>
                    </a:gs>
                    <a:gs pos="100000">
                      <a:srgbClr val="FFCC99"/>
                    </a:gs>
                  </a:gsLst>
                  <a:lin ang="5400000" scaled="1"/>
                </a:gradFill>
                <a:latin typeface="楷体"/>
                <a:ea typeface="楷体"/>
              </a:rPr>
              <a:t>马克  吐温</a:t>
            </a:r>
          </a:p>
        </p:txBody>
      </p:sp>
      <p:pic>
        <p:nvPicPr>
          <p:cNvPr id="2053" name="Picture 18" descr="图片4"/>
          <p:cNvPicPr>
            <a:picLocks noChangeAspect="1" noChangeArrowheads="1"/>
          </p:cNvPicPr>
          <p:nvPr/>
        </p:nvPicPr>
        <p:blipFill>
          <a:blip r:embed="rId2">
            <a:lum contrast="-6000"/>
            <a:grayscl/>
          </a:blip>
          <a:srcRect l="259" r="2493" b="46751"/>
          <a:stretch>
            <a:fillRect/>
          </a:stretch>
        </p:blipFill>
        <p:spPr bwMode="auto">
          <a:xfrm flipV="1">
            <a:off x="0" y="264795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Oval 19"/>
          <p:cNvSpPr>
            <a:spLocks noChangeArrowheads="1"/>
          </p:cNvSpPr>
          <p:nvPr/>
        </p:nvSpPr>
        <p:spPr bwMode="auto">
          <a:xfrm>
            <a:off x="7010400" y="3886200"/>
            <a:ext cx="304800" cy="381000"/>
          </a:xfrm>
          <a:prstGeom prst="ellipse">
            <a:avLst/>
          </a:prstGeom>
          <a:solidFill>
            <a:schemeClr val="tx1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7239000" y="5410200"/>
            <a:ext cx="1905000" cy="1219200"/>
            <a:chOff x="3810000" y="4038600"/>
            <a:chExt cx="1905000" cy="1219200"/>
          </a:xfrm>
        </p:grpSpPr>
        <p:sp>
          <p:nvSpPr>
            <p:cNvPr id="15" name="矩形 14"/>
            <p:cNvSpPr/>
            <p:nvPr/>
          </p:nvSpPr>
          <p:spPr bwMode="auto">
            <a:xfrm>
              <a:off x="4495800" y="4114800"/>
              <a:ext cx="72000" cy="792000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10800000">
              <a:off x="3810000" y="4876800"/>
              <a:ext cx="1905000" cy="381000"/>
            </a:xfrm>
            <a:custGeom>
              <a:avLst/>
              <a:gdLst>
                <a:gd name="connsiteX0" fmla="*/ 0 w 1905000"/>
                <a:gd name="connsiteY0" fmla="*/ 533400 h 533400"/>
                <a:gd name="connsiteX1" fmla="*/ 133350 w 1905000"/>
                <a:gd name="connsiteY1" fmla="*/ 0 h 533400"/>
                <a:gd name="connsiteX2" fmla="*/ 1771650 w 1905000"/>
                <a:gd name="connsiteY2" fmla="*/ 0 h 533400"/>
                <a:gd name="connsiteX3" fmla="*/ 1905000 w 1905000"/>
                <a:gd name="connsiteY3" fmla="*/ 533400 h 533400"/>
                <a:gd name="connsiteX4" fmla="*/ 0 w 1905000"/>
                <a:gd name="connsiteY4" fmla="*/ 533400 h 533400"/>
                <a:gd name="connsiteX0" fmla="*/ 0 w 1905000"/>
                <a:gd name="connsiteY0" fmla="*/ 609600 h 609600"/>
                <a:gd name="connsiteX1" fmla="*/ 361950 w 1905000"/>
                <a:gd name="connsiteY1" fmla="*/ 0 h 609600"/>
                <a:gd name="connsiteX2" fmla="*/ 1771650 w 1905000"/>
                <a:gd name="connsiteY2" fmla="*/ 76200 h 609600"/>
                <a:gd name="connsiteX3" fmla="*/ 1905000 w 1905000"/>
                <a:gd name="connsiteY3" fmla="*/ 609600 h 609600"/>
                <a:gd name="connsiteX4" fmla="*/ 0 w 1905000"/>
                <a:gd name="connsiteY4" fmla="*/ 609600 h 609600"/>
                <a:gd name="connsiteX0" fmla="*/ 0 w 1905000"/>
                <a:gd name="connsiteY0" fmla="*/ 533400 h 533400"/>
                <a:gd name="connsiteX1" fmla="*/ 361950 w 1905000"/>
                <a:gd name="connsiteY1" fmla="*/ 76200 h 533400"/>
                <a:gd name="connsiteX2" fmla="*/ 1771650 w 1905000"/>
                <a:gd name="connsiteY2" fmla="*/ 0 h 533400"/>
                <a:gd name="connsiteX3" fmla="*/ 1905000 w 1905000"/>
                <a:gd name="connsiteY3" fmla="*/ 533400 h 533400"/>
                <a:gd name="connsiteX4" fmla="*/ 0 w 1905000"/>
                <a:gd name="connsiteY4" fmla="*/ 533400 h 533400"/>
                <a:gd name="connsiteX0" fmla="*/ 0 w 1905000"/>
                <a:gd name="connsiteY0" fmla="*/ 457200 h 457200"/>
                <a:gd name="connsiteX1" fmla="*/ 361950 w 1905000"/>
                <a:gd name="connsiteY1" fmla="*/ 0 h 457200"/>
                <a:gd name="connsiteX2" fmla="*/ 1619250 w 1905000"/>
                <a:gd name="connsiteY2" fmla="*/ 0 h 457200"/>
                <a:gd name="connsiteX3" fmla="*/ 1905000 w 1905000"/>
                <a:gd name="connsiteY3" fmla="*/ 457200 h 457200"/>
                <a:gd name="connsiteX4" fmla="*/ 0 w 1905000"/>
                <a:gd name="connsiteY4" fmla="*/ 457200 h 457200"/>
                <a:gd name="connsiteX0" fmla="*/ 0 w 1905000"/>
                <a:gd name="connsiteY0" fmla="*/ 457200 h 457200"/>
                <a:gd name="connsiteX1" fmla="*/ 361950 w 1905000"/>
                <a:gd name="connsiteY1" fmla="*/ 0 h 457200"/>
                <a:gd name="connsiteX2" fmla="*/ 1543050 w 1905000"/>
                <a:gd name="connsiteY2" fmla="*/ 76200 h 457200"/>
                <a:gd name="connsiteX3" fmla="*/ 1905000 w 1905000"/>
                <a:gd name="connsiteY3" fmla="*/ 457200 h 457200"/>
                <a:gd name="connsiteX4" fmla="*/ 0 w 1905000"/>
                <a:gd name="connsiteY4" fmla="*/ 457200 h 457200"/>
                <a:gd name="connsiteX0" fmla="*/ 0 w 1905000"/>
                <a:gd name="connsiteY0" fmla="*/ 381000 h 381000"/>
                <a:gd name="connsiteX1" fmla="*/ 438150 w 1905000"/>
                <a:gd name="connsiteY1" fmla="*/ 0 h 381000"/>
                <a:gd name="connsiteX2" fmla="*/ 1543050 w 1905000"/>
                <a:gd name="connsiteY2" fmla="*/ 0 h 381000"/>
                <a:gd name="connsiteX3" fmla="*/ 1905000 w 1905000"/>
                <a:gd name="connsiteY3" fmla="*/ 381000 h 381000"/>
                <a:gd name="connsiteX4" fmla="*/ 0 w 1905000"/>
                <a:gd name="connsiteY4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381000">
                  <a:moveTo>
                    <a:pt x="0" y="381000"/>
                  </a:moveTo>
                  <a:lnTo>
                    <a:pt x="438150" y="0"/>
                  </a:lnTo>
                  <a:lnTo>
                    <a:pt x="1543050" y="0"/>
                  </a:lnTo>
                  <a:lnTo>
                    <a:pt x="1905000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666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 bwMode="auto">
            <a:xfrm rot="5400000">
              <a:off x="4531800" y="4002600"/>
              <a:ext cx="360000" cy="432000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0" y="0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黑体" pitchFamily="49" charset="-122"/>
                <a:ea typeface="黑体" pitchFamily="49" charset="-122"/>
              </a:rPr>
              <a:t>人教版小学五年级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84 2.22222E-6 L -0.99583 0.0111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>
            <a:hlinkClick r:id="rId2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14678" cy="1744947"/>
          </a:xfrm>
          <a:prstGeom prst="rect">
            <a:avLst/>
          </a:prstGeom>
        </p:spPr>
      </p:pic>
      <p:pic>
        <p:nvPicPr>
          <p:cNvPr id="10" name="图片 9" descr="图片2.png">
            <a:hlinkClick r:id="rId4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524000"/>
            <a:ext cx="3214710" cy="1854473"/>
          </a:xfrm>
          <a:prstGeom prst="rect">
            <a:avLst/>
          </a:prstGeom>
        </p:spPr>
      </p:pic>
      <p:pic>
        <p:nvPicPr>
          <p:cNvPr id="11" name="图片 10" descr="图片3.png">
            <a:hlinkClick r:id="rId6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52400" y="3505200"/>
            <a:ext cx="3797494" cy="1414155"/>
          </a:xfrm>
          <a:prstGeom prst="rect">
            <a:avLst/>
          </a:prstGeom>
        </p:spPr>
      </p:pic>
      <p:pic>
        <p:nvPicPr>
          <p:cNvPr id="12" name="图片 11" descr="图片4.png">
            <a:hlinkClick r:id="rId8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52400" y="5105400"/>
            <a:ext cx="3797494" cy="1414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4"/>
          <p:cNvSpPr>
            <a:spLocks noChangeShapeType="1"/>
          </p:cNvSpPr>
          <p:nvPr/>
        </p:nvSpPr>
        <p:spPr bwMode="auto">
          <a:xfrm>
            <a:off x="228600" y="1066800"/>
            <a:ext cx="0" cy="50292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Line 5"/>
          <p:cNvSpPr>
            <a:spLocks noChangeShapeType="1"/>
          </p:cNvSpPr>
          <p:nvPr/>
        </p:nvSpPr>
        <p:spPr bwMode="auto">
          <a:xfrm>
            <a:off x="1371600" y="6400800"/>
            <a:ext cx="6858000" cy="0"/>
          </a:xfrm>
          <a:prstGeom prst="line">
            <a:avLst/>
          </a:prstGeom>
          <a:noFill/>
          <a:ln w="28575">
            <a:solidFill>
              <a:srgbClr val="FFCC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" name="Line 6"/>
          <p:cNvSpPr>
            <a:spLocks noChangeShapeType="1"/>
          </p:cNvSpPr>
          <p:nvPr/>
        </p:nvSpPr>
        <p:spPr bwMode="auto">
          <a:xfrm>
            <a:off x="8229600" y="762000"/>
            <a:ext cx="0" cy="533400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7" name="AutoShape 7"/>
          <p:cNvSpPr>
            <a:spLocks noChangeArrowheads="1"/>
          </p:cNvSpPr>
          <p:nvPr/>
        </p:nvSpPr>
        <p:spPr bwMode="auto">
          <a:xfrm>
            <a:off x="381000" y="55626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8" name="Line 8"/>
          <p:cNvSpPr>
            <a:spLocks noChangeShapeType="1"/>
          </p:cNvSpPr>
          <p:nvPr/>
        </p:nvSpPr>
        <p:spPr bwMode="auto">
          <a:xfrm flipH="1">
            <a:off x="609600" y="609600"/>
            <a:ext cx="6019800" cy="838200"/>
          </a:xfrm>
          <a:prstGeom prst="line">
            <a:avLst/>
          </a:prstGeom>
          <a:noFill/>
          <a:ln w="285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9" name="AutoShape 9"/>
          <p:cNvSpPr>
            <a:spLocks noChangeArrowheads="1"/>
          </p:cNvSpPr>
          <p:nvPr/>
        </p:nvSpPr>
        <p:spPr bwMode="auto">
          <a:xfrm>
            <a:off x="6934200" y="5334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0" name="Text Box 12"/>
          <p:cNvSpPr txBox="1">
            <a:spLocks noChangeArrowheads="1"/>
          </p:cNvSpPr>
          <p:nvPr/>
        </p:nvSpPr>
        <p:spPr bwMode="auto">
          <a:xfrm>
            <a:off x="1447800" y="2286000"/>
            <a:ext cx="22860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081" name="Rectangle 14"/>
          <p:cNvSpPr>
            <a:spLocks noChangeArrowheads="1"/>
          </p:cNvSpPr>
          <p:nvPr/>
        </p:nvSpPr>
        <p:spPr bwMode="auto">
          <a:xfrm>
            <a:off x="1447800" y="2057400"/>
            <a:ext cx="6477000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en-US" altLang="zh-CN" sz="4000">
                <a:ea typeface="楷体" pitchFamily="49" charset="-122"/>
              </a:rPr>
              <a:t>       </a:t>
            </a:r>
            <a:r>
              <a:rPr lang="zh-CN" altLang="en-US" sz="4000">
                <a:solidFill>
                  <a:srgbClr val="FF0000"/>
                </a:solidFill>
                <a:ea typeface="楷体" pitchFamily="49" charset="-122"/>
              </a:rPr>
              <a:t>威尼斯是世界闻名的水上城市，河道纵横交叉，小艇成了主要的交通工具，等于大街上的汽车。</a:t>
            </a:r>
          </a:p>
        </p:txBody>
      </p:sp>
      <p:pic>
        <p:nvPicPr>
          <p:cNvPr id="10" name="图片 9" descr="图片1.png">
            <a:hlinkClick r:id="rId2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52400"/>
            <a:ext cx="22860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457200" y="1828800"/>
            <a:ext cx="8382000" cy="3140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4000" dirty="0">
                <a:ea typeface="楷体" pitchFamily="49" charset="-122"/>
              </a:rPr>
              <a:t>       </a:t>
            </a:r>
            <a:r>
              <a:rPr lang="zh-CN" altLang="en-US" sz="4000" dirty="0">
                <a:solidFill>
                  <a:srgbClr val="FF0000"/>
                </a:solidFill>
                <a:ea typeface="楷体" pitchFamily="49" charset="-122"/>
              </a:rPr>
              <a:t>我们坐在船舱里，皮垫子软软的像沙发一般。小艇穿过一座座形式不同</a:t>
            </a:r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的</a:t>
            </a:r>
            <a:r>
              <a:rPr lang="zh-CN" altLang="en-US" sz="4000" dirty="0">
                <a:solidFill>
                  <a:srgbClr val="FF0000"/>
                </a:solidFill>
                <a:ea typeface="楷体" pitchFamily="49" charset="-122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      ，我们</a:t>
            </a:r>
            <a:r>
              <a:rPr lang="zh-CN" altLang="en-US" sz="4000" dirty="0">
                <a:solidFill>
                  <a:srgbClr val="FF0000"/>
                </a:solidFill>
                <a:ea typeface="楷体" pitchFamily="49" charset="-122"/>
              </a:rPr>
              <a:t>打开窗帘，望望耸立在两岸</a:t>
            </a:r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的           ，跟</a:t>
            </a:r>
            <a:r>
              <a:rPr lang="zh-CN" altLang="en-US" sz="4000" dirty="0">
                <a:solidFill>
                  <a:srgbClr val="FF0000"/>
                </a:solidFill>
                <a:ea typeface="楷体" pitchFamily="49" charset="-122"/>
              </a:rPr>
              <a:t>来往</a:t>
            </a:r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的</a:t>
            </a:r>
            <a:r>
              <a:rPr lang="zh-CN" altLang="en-US" sz="4000" dirty="0">
                <a:solidFill>
                  <a:srgbClr val="FF0000"/>
                </a:solidFill>
                <a:ea typeface="楷体" pitchFamily="49" charset="-122"/>
              </a:rPr>
              <a:t> </a:t>
            </a:r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      打招呼</a:t>
            </a:r>
            <a:r>
              <a:rPr lang="zh-CN" altLang="en-US" sz="4000" dirty="0">
                <a:solidFill>
                  <a:srgbClr val="FF0000"/>
                </a:solidFill>
                <a:ea typeface="楷体" pitchFamily="49" charset="-122"/>
              </a:rPr>
              <a:t>，有说不完的情趣。</a:t>
            </a:r>
          </a:p>
        </p:txBody>
      </p:sp>
      <p:sp>
        <p:nvSpPr>
          <p:cNvPr id="3" name="矩形 2"/>
          <p:cNvSpPr/>
          <p:nvPr/>
        </p:nvSpPr>
        <p:spPr>
          <a:xfrm>
            <a:off x="1447800" y="304800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石桥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53200" y="365760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ea typeface="楷体" pitchFamily="49" charset="-122"/>
              </a:rPr>
              <a:t>船只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86000" y="3657600"/>
            <a:ext cx="1904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ea typeface="楷体" pitchFamily="49" charset="-122"/>
              </a:rPr>
              <a:t>古建筑</a:t>
            </a:r>
            <a:endParaRPr lang="zh-CN" altLang="en-US" dirty="0"/>
          </a:p>
        </p:txBody>
      </p:sp>
      <p:pic>
        <p:nvPicPr>
          <p:cNvPr id="7" name="图片 6" descr="图片2.png">
            <a:hlinkClick r:id="rId2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2895600" cy="1219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ChangeArrowheads="1"/>
          </p:cNvSpPr>
          <p:nvPr/>
        </p:nvSpPr>
        <p:spPr bwMode="auto">
          <a:xfrm>
            <a:off x="1295400" y="609600"/>
            <a:ext cx="1295400" cy="1981200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0" y="609600"/>
            <a:ext cx="89154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zh-CN" altLang="en-US" sz="4800">
                <a:ea typeface="楷体" pitchFamily="49" charset="-122"/>
                <a:cs typeface="Times New Roman" pitchFamily="18" charset="0"/>
              </a:rPr>
              <a:t>小艇</a:t>
            </a:r>
            <a:r>
              <a:rPr lang="zh-CN" altLang="en-US" sz="4800">
                <a:solidFill>
                  <a:srgbClr val="0000FF"/>
                </a:solidFill>
                <a:ea typeface="楷体" pitchFamily="49" charset="-122"/>
                <a:cs typeface="Times New Roman" pitchFamily="18" charset="0"/>
              </a:rPr>
              <a:t>穿过</a:t>
            </a:r>
            <a:r>
              <a:rPr lang="zh-CN" altLang="en-US" sz="4800">
                <a:ea typeface="楷体" pitchFamily="49" charset="-122"/>
                <a:cs typeface="Times New Roman" pitchFamily="18" charset="0"/>
              </a:rPr>
              <a:t>一座座形式不同的石桥。</a:t>
            </a:r>
            <a:r>
              <a:rPr lang="zh-CN" altLang="en-US">
                <a:ea typeface="楷体" pitchFamily="49" charset="-122"/>
                <a:cs typeface="Times New Roman" pitchFamily="18" charset="0"/>
              </a:rPr>
              <a:t> </a:t>
            </a: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0" y="1447800"/>
            <a:ext cx="939165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4800">
                <a:ea typeface="楷体" pitchFamily="49" charset="-122"/>
                <a:cs typeface="Times New Roman" pitchFamily="18" charset="0"/>
              </a:rPr>
              <a:t>小艇</a:t>
            </a:r>
            <a:r>
              <a:rPr lang="zh-CN" altLang="en-US" sz="4800">
                <a:solidFill>
                  <a:srgbClr val="0000FF"/>
                </a:solidFill>
                <a:ea typeface="楷体" pitchFamily="49" charset="-122"/>
                <a:cs typeface="Times New Roman" pitchFamily="18" charset="0"/>
              </a:rPr>
              <a:t>经过</a:t>
            </a:r>
            <a:r>
              <a:rPr lang="zh-CN" altLang="en-US" sz="4800">
                <a:ea typeface="楷体" pitchFamily="49" charset="-122"/>
                <a:cs typeface="Times New Roman" pitchFamily="18" charset="0"/>
              </a:rPr>
              <a:t>一座座形式不同的石桥。</a:t>
            </a:r>
            <a:r>
              <a:rPr lang="zh-CN" altLang="en-US">
                <a:ea typeface="楷体" pitchFamily="49" charset="-122"/>
                <a:cs typeface="Times New Roman" pitchFamily="18" charset="0"/>
              </a:rPr>
              <a:t> </a:t>
            </a:r>
          </a:p>
        </p:txBody>
      </p:sp>
      <p:sp>
        <p:nvSpPr>
          <p:cNvPr id="6149" name="AutoShape 8"/>
          <p:cNvSpPr>
            <a:spLocks noChangeArrowheads="1"/>
          </p:cNvSpPr>
          <p:nvPr/>
        </p:nvSpPr>
        <p:spPr bwMode="auto">
          <a:xfrm>
            <a:off x="5257800" y="2438400"/>
            <a:ext cx="3505200" cy="1676400"/>
          </a:xfrm>
          <a:prstGeom prst="wedgeEllipseCallout">
            <a:avLst>
              <a:gd name="adj1" fmla="val -21560"/>
              <a:gd name="adj2" fmla="val -61176"/>
            </a:avLst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000">
                <a:solidFill>
                  <a:srgbClr val="FF6600"/>
                </a:solidFill>
                <a:ea typeface="楷体" pitchFamily="49" charset="-122"/>
              </a:rPr>
              <a:t>哪一个词更好呢？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457200" y="4114800"/>
            <a:ext cx="6096000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en-US" altLang="zh-CN" sz="40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4000">
                <a:solidFill>
                  <a:srgbClr val="0000FF"/>
                </a:solidFill>
                <a:ea typeface="楷体" pitchFamily="49" charset="-122"/>
              </a:rPr>
              <a:t>穿过</a:t>
            </a:r>
            <a:r>
              <a:rPr lang="zh-CN" altLang="en-US" sz="40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000">
                <a:solidFill>
                  <a:srgbClr val="0000FF"/>
                </a:solidFill>
                <a:ea typeface="楷体" pitchFamily="49" charset="-122"/>
              </a:rPr>
              <a:t>更好。</a:t>
            </a:r>
            <a:r>
              <a:rPr lang="zh-CN" altLang="en-US" sz="40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4000">
                <a:solidFill>
                  <a:srgbClr val="0000FF"/>
                </a:solidFill>
                <a:ea typeface="楷体" pitchFamily="49" charset="-122"/>
              </a:rPr>
              <a:t>穿过</a:t>
            </a:r>
            <a:r>
              <a:rPr lang="zh-CN" altLang="en-US" sz="40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000">
                <a:solidFill>
                  <a:srgbClr val="0000FF"/>
                </a:solidFill>
                <a:ea typeface="楷体" pitchFamily="49" charset="-122"/>
              </a:rPr>
              <a:t>虽然是小艇在移动，但是仿佛石桥也动了起来，更加有活力和动感。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9"/>
          <p:cNvSpPr>
            <a:spLocks noChangeArrowheads="1"/>
          </p:cNvSpPr>
          <p:nvPr/>
        </p:nvSpPr>
        <p:spPr bwMode="auto">
          <a:xfrm>
            <a:off x="0" y="685800"/>
            <a:ext cx="9144000" cy="5867400"/>
          </a:xfrm>
          <a:prstGeom prst="ellipse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4800" b="1">
                <a:solidFill>
                  <a:srgbClr val="CC0066"/>
                </a:solidFill>
                <a:ea typeface="楷体" pitchFamily="49" charset="-122"/>
              </a:rPr>
              <a:t>  </a:t>
            </a:r>
            <a:r>
              <a:rPr lang="zh-CN" altLang="en-US" sz="4800" b="1">
                <a:solidFill>
                  <a:srgbClr val="0000FF"/>
                </a:solidFill>
                <a:ea typeface="楷体" pitchFamily="49" charset="-122"/>
              </a:rPr>
              <a:t>威尼斯</a:t>
            </a:r>
            <a:endParaRPr lang="zh-CN" altLang="en-US" sz="2800" b="1">
              <a:solidFill>
                <a:srgbClr val="0000FF"/>
              </a:solidFill>
              <a:ea typeface="楷体" pitchFamily="49" charset="-122"/>
            </a:endParaRPr>
          </a:p>
        </p:txBody>
      </p:sp>
      <p:sp>
        <p:nvSpPr>
          <p:cNvPr id="7171" name="Oval 11"/>
          <p:cNvSpPr>
            <a:spLocks noChangeArrowheads="1"/>
          </p:cNvSpPr>
          <p:nvPr/>
        </p:nvSpPr>
        <p:spPr bwMode="auto">
          <a:xfrm>
            <a:off x="304800" y="3124200"/>
            <a:ext cx="1600200" cy="1143000"/>
          </a:xfrm>
          <a:prstGeom prst="ellipse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3600">
                <a:ea typeface="楷体" pitchFamily="49" charset="-122"/>
              </a:rPr>
              <a:t>小艇</a:t>
            </a:r>
          </a:p>
        </p:txBody>
      </p:sp>
      <p:sp>
        <p:nvSpPr>
          <p:cNvPr id="7172" name="Oval 13"/>
          <p:cNvSpPr>
            <a:spLocks noChangeArrowheads="1"/>
          </p:cNvSpPr>
          <p:nvPr/>
        </p:nvSpPr>
        <p:spPr bwMode="auto">
          <a:xfrm>
            <a:off x="3733800" y="1066800"/>
            <a:ext cx="1600200" cy="1219200"/>
          </a:xfrm>
          <a:prstGeom prst="ellipse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3600">
                <a:ea typeface="楷体" pitchFamily="49" charset="-122"/>
              </a:rPr>
              <a:t>水面</a:t>
            </a:r>
          </a:p>
        </p:txBody>
      </p:sp>
      <p:sp>
        <p:nvSpPr>
          <p:cNvPr id="7173" name="Oval 15"/>
          <p:cNvSpPr>
            <a:spLocks noChangeArrowheads="1"/>
          </p:cNvSpPr>
          <p:nvPr/>
        </p:nvSpPr>
        <p:spPr bwMode="auto">
          <a:xfrm>
            <a:off x="5334000" y="4876800"/>
            <a:ext cx="1600200" cy="914400"/>
          </a:xfrm>
          <a:prstGeom prst="ellipse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3600">
                <a:ea typeface="楷体" pitchFamily="49" charset="-122"/>
              </a:rPr>
              <a:t>月光</a:t>
            </a:r>
          </a:p>
        </p:txBody>
      </p:sp>
      <p:sp>
        <p:nvSpPr>
          <p:cNvPr id="7174" name="Oval 16"/>
          <p:cNvSpPr>
            <a:spLocks noChangeArrowheads="1"/>
          </p:cNvSpPr>
          <p:nvPr/>
        </p:nvSpPr>
        <p:spPr bwMode="auto">
          <a:xfrm>
            <a:off x="2362200" y="4876800"/>
            <a:ext cx="1600200" cy="914400"/>
          </a:xfrm>
          <a:prstGeom prst="ellipse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3600">
                <a:ea typeface="楷体" pitchFamily="49" charset="-122"/>
              </a:rPr>
              <a:t>桥梁</a:t>
            </a:r>
          </a:p>
        </p:txBody>
      </p:sp>
      <p:sp>
        <p:nvSpPr>
          <p:cNvPr id="7175" name="Oval 18"/>
          <p:cNvSpPr>
            <a:spLocks noChangeArrowheads="1"/>
          </p:cNvSpPr>
          <p:nvPr/>
        </p:nvSpPr>
        <p:spPr bwMode="auto">
          <a:xfrm>
            <a:off x="6858000" y="2895600"/>
            <a:ext cx="1905000" cy="1219200"/>
          </a:xfrm>
          <a:prstGeom prst="ellipse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3600">
                <a:ea typeface="楷体" pitchFamily="49" charset="-122"/>
              </a:rPr>
              <a:t>石头建筑</a:t>
            </a:r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 flipH="1" flipV="1">
            <a:off x="2057400" y="3733800"/>
            <a:ext cx="144780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1905000" y="3048000"/>
            <a:ext cx="18161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66"/>
                </a:solidFill>
                <a:ea typeface="楷体" pitchFamily="49" charset="-122"/>
              </a:rPr>
              <a:t>独特之景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.png">
            <a:hlinkClick r:id="rId2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"/>
            <a:ext cx="3276600" cy="838199"/>
          </a:xfrm>
          <a:prstGeom prst="rect">
            <a:avLst/>
          </a:prstGeom>
        </p:spPr>
      </p:pic>
      <p:sp>
        <p:nvSpPr>
          <p:cNvPr id="3" name="新月形 2"/>
          <p:cNvSpPr/>
          <p:nvPr/>
        </p:nvSpPr>
        <p:spPr bwMode="auto">
          <a:xfrm>
            <a:off x="6934200" y="1981200"/>
            <a:ext cx="1219200" cy="2057400"/>
          </a:xfrm>
          <a:prstGeom prst="moon">
            <a:avLst/>
          </a:prstGeom>
          <a:solidFill>
            <a:srgbClr val="FFFF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1295400" y="2438400"/>
            <a:ext cx="1371600" cy="12954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cxnSp>
        <p:nvCxnSpPr>
          <p:cNvPr id="9" name="直接连接符 8"/>
          <p:cNvCxnSpPr>
            <a:stCxn id="4" idx="7"/>
          </p:cNvCxnSpPr>
          <p:nvPr/>
        </p:nvCxnSpPr>
        <p:spPr bwMode="auto">
          <a:xfrm rot="5400000" flipH="1" flipV="1">
            <a:off x="2547914" y="2280421"/>
            <a:ext cx="265907" cy="429466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直接连接符 12"/>
          <p:cNvCxnSpPr/>
          <p:nvPr/>
        </p:nvCxnSpPr>
        <p:spPr bwMode="auto">
          <a:xfrm>
            <a:off x="2590800" y="3352800"/>
            <a:ext cx="381001" cy="267493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直接连接符 14"/>
          <p:cNvCxnSpPr/>
          <p:nvPr/>
        </p:nvCxnSpPr>
        <p:spPr bwMode="auto">
          <a:xfrm rot="5400000" flipH="1" flipV="1">
            <a:off x="1791494" y="2247106"/>
            <a:ext cx="381000" cy="1588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直接连接符 16"/>
          <p:cNvCxnSpPr/>
          <p:nvPr/>
        </p:nvCxnSpPr>
        <p:spPr bwMode="auto">
          <a:xfrm rot="5400000" flipH="1" flipV="1">
            <a:off x="1129132" y="3519068"/>
            <a:ext cx="304800" cy="277064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直接连接符 18"/>
          <p:cNvCxnSpPr/>
          <p:nvPr/>
        </p:nvCxnSpPr>
        <p:spPr bwMode="auto">
          <a:xfrm flipV="1">
            <a:off x="2667001" y="3048000"/>
            <a:ext cx="533401" cy="37307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直接连接符 21"/>
          <p:cNvCxnSpPr>
            <a:endCxn id="4" idx="4"/>
          </p:cNvCxnSpPr>
          <p:nvPr/>
        </p:nvCxnSpPr>
        <p:spPr bwMode="auto">
          <a:xfrm rot="5400000" flipH="1" flipV="1">
            <a:off x="1752600" y="3962400"/>
            <a:ext cx="457200" cy="1588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直接连接符 27"/>
          <p:cNvCxnSpPr/>
          <p:nvPr/>
        </p:nvCxnSpPr>
        <p:spPr bwMode="auto">
          <a:xfrm>
            <a:off x="838200" y="3048000"/>
            <a:ext cx="505666" cy="1588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直接连接符 30"/>
          <p:cNvCxnSpPr/>
          <p:nvPr/>
        </p:nvCxnSpPr>
        <p:spPr bwMode="auto">
          <a:xfrm>
            <a:off x="1143000" y="2286000"/>
            <a:ext cx="429464" cy="304800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4114800" y="2667000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威尼斯</a:t>
            </a:r>
            <a:endParaRPr lang="zh-CN" altLang="en-US" sz="4000" dirty="0">
              <a:solidFill>
                <a:schemeClr val="accent2">
                  <a:lumMod val="60000"/>
                  <a:lumOff val="4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3400" y="4648200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小组讨论，白天或夜晚的威尼斯</a:t>
            </a:r>
            <a:endParaRPr lang="en-US" altLang="zh-CN" sz="4000" dirty="0" smtClean="0">
              <a:solidFill>
                <a:schemeClr val="accent2">
                  <a:lumMod val="60000"/>
                  <a:lumOff val="4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在你的脑海中是一幅什么样的画面？</a:t>
            </a:r>
            <a:endParaRPr lang="en-US" altLang="zh-CN" sz="4000" dirty="0" smtClean="0">
              <a:solidFill>
                <a:schemeClr val="accent2">
                  <a:lumMod val="60000"/>
                  <a:lumOff val="40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4.png">
            <a:hlinkClick r:id="rId2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0"/>
            <a:ext cx="3505200" cy="914399"/>
          </a:xfrm>
          <a:prstGeom prst="rect">
            <a:avLst/>
          </a:prstGeom>
        </p:spPr>
      </p:pic>
      <p:sp>
        <p:nvSpPr>
          <p:cNvPr id="3" name="流程图: 资料带 2"/>
          <p:cNvSpPr/>
          <p:nvPr/>
        </p:nvSpPr>
        <p:spPr bwMode="auto">
          <a:xfrm>
            <a:off x="6096000" y="2667000"/>
            <a:ext cx="2286000" cy="1143000"/>
          </a:xfrm>
          <a:prstGeom prst="flowChartPunchedTape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4000" dirty="0">
                <a:solidFill>
                  <a:schemeClr val="tx2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写一写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4038600"/>
            <a:ext cx="9161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谈谈</a:t>
            </a:r>
            <a:r>
              <a:rPr lang="zh-CN" altLang="en-US" sz="4000" dirty="0" smtClean="0">
                <a:solidFill>
                  <a:schemeClr val="bg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你</a:t>
            </a:r>
            <a:r>
              <a:rPr lang="zh-CN" altLang="en-US" sz="4000" dirty="0" smtClean="0">
                <a:solidFill>
                  <a:schemeClr val="bg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对威尼斯的感受，不少于</a:t>
            </a:r>
            <a:r>
              <a:rPr lang="en-US" altLang="zh-CN" sz="4000" dirty="0" smtClean="0">
                <a:solidFill>
                  <a:schemeClr val="bg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4000" dirty="0" smtClean="0">
                <a:solidFill>
                  <a:schemeClr val="bg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字。</a:t>
            </a:r>
            <a:endParaRPr lang="zh-CN" altLang="en-US" sz="4000" dirty="0">
              <a:solidFill>
                <a:schemeClr val="bg2">
                  <a:lumMod val="7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 bwMode="auto">
          <a:xfrm rot="10800000">
            <a:off x="0" y="1371600"/>
            <a:ext cx="9144000" cy="4419600"/>
          </a:xfrm>
          <a:prstGeom prst="triangle">
            <a:avLst/>
          </a:prstGeom>
          <a:noFill/>
          <a:ln w="9525" cap="flat" cmpd="thickThin" algn="ctr">
            <a:gradFill>
              <a:gsLst>
                <a:gs pos="0">
                  <a:srgbClr val="DCEBF5"/>
                </a:gs>
                <a:gs pos="8000">
                  <a:srgbClr val="83A7C3"/>
                </a:gs>
                <a:gs pos="13000">
                  <a:srgbClr val="768FB9"/>
                </a:gs>
                <a:gs pos="21001">
                  <a:srgbClr val="83A7C3"/>
                </a:gs>
                <a:gs pos="52000">
                  <a:srgbClr val="FFFFFF"/>
                </a:gs>
                <a:gs pos="56000">
                  <a:srgbClr val="9C6563"/>
                </a:gs>
                <a:gs pos="58000">
                  <a:srgbClr val="80302D"/>
                </a:gs>
                <a:gs pos="71001">
                  <a:srgbClr val="C0524E"/>
                </a:gs>
                <a:gs pos="94000">
                  <a:srgbClr val="EBDAD4"/>
                </a:gs>
                <a:gs pos="100000">
                  <a:srgbClr val="55261C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rot="10800000">
            <a:off x="838200" y="1714500"/>
            <a:ext cx="7467600" cy="3429000"/>
          </a:xfrm>
          <a:prstGeom prst="triangl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 algn="ctr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2895600" y="2362200"/>
            <a:ext cx="3657600" cy="121920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r>
              <a:rPr lang="zh-CN" altLang="en-US" sz="9600" kern="10" dirty="0">
                <a:ln w="9525">
                  <a:round/>
                  <a:headEnd/>
                  <a:tailEnd/>
                </a:ln>
                <a:solidFill>
                  <a:srgbClr val="00FF00"/>
                </a:solidFill>
                <a:latin typeface="楷体"/>
                <a:ea typeface="楷体"/>
              </a:rPr>
              <a:t>谢谢！</a:t>
            </a:r>
          </a:p>
        </p:txBody>
      </p:sp>
      <p:sp>
        <p:nvSpPr>
          <p:cNvPr id="5" name="TextBox 4"/>
          <p:cNvSpPr txBox="1"/>
          <p:nvPr/>
        </p:nvSpPr>
        <p:spPr>
          <a:xfrm rot="2571024">
            <a:off x="2133600" y="3505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6" name="图片 5" descr="图片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57299">
            <a:off x="3012527" y="2929742"/>
            <a:ext cx="380179" cy="147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289</Words>
  <Application>Microsoft PowerPoint</Application>
  <PresentationFormat>全屏显示(4:3)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23</cp:revision>
  <cp:lastPrinted>1601-01-01T00:00:00Z</cp:lastPrinted>
  <dcterms:created xsi:type="dcterms:W3CDTF">2016-07-06T09:17:45Z</dcterms:created>
  <dcterms:modified xsi:type="dcterms:W3CDTF">2016-07-09T03:34:21Z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