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3"/>
    <p:sldId id="257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  <a:srgbClr val="FF0066"/>
    <a:srgbClr val="CC00CC"/>
    <a:srgbClr val="0066FF"/>
    <a:srgbClr val="FF3399"/>
    <a:srgbClr val="000066"/>
    <a:srgbClr val="9933FF"/>
    <a:srgbClr val="333300"/>
    <a:srgbClr val="FF99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321" autoAdjust="0"/>
  </p:normalViewPr>
  <p:slideViewPr>
    <p:cSldViewPr>
      <p:cViewPr varScale="1">
        <p:scale>
          <a:sx n="66" d="100"/>
          <a:sy n="66" d="100"/>
        </p:scale>
        <p:origin x="-94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741E94-17EC-4992-BEC2-83DB8B5138B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230883-AADF-4B37-92FA-8B79F238F282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30883-AADF-4B37-92FA-8B79F238F2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30" name="日期占位符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单圆角矩形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角三角形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10" name="任意多边形 9"/>
          <p:cNvSpPr/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任意多边形 10"/>
          <p:cNvSpPr/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标题占位符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0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  <a:p>
            <a:pPr lvl="1" eaLnBrk="1" latinLnBrk="0" hangingPunct="1"/>
            <a:r>
              <a:rPr kumimoji="0" lang="zh-CN" altLang="en-US" smtClean="0"/>
              <a:t>第二级</a:t>
            </a:r>
            <a:endParaRPr kumimoji="0" lang="zh-CN" altLang="en-US" smtClean="0"/>
          </a:p>
          <a:p>
            <a:pPr lvl="2" eaLnBrk="1" latinLnBrk="0" hangingPunct="1"/>
            <a:r>
              <a:rPr kumimoji="0" lang="zh-CN" altLang="en-US" smtClean="0"/>
              <a:t>第三级</a:t>
            </a:r>
            <a:endParaRPr kumimoji="0" lang="zh-CN" altLang="en-US" smtClean="0"/>
          </a:p>
          <a:p>
            <a:pPr lvl="3" eaLnBrk="1" latinLnBrk="0" hangingPunct="1"/>
            <a:r>
              <a:rPr kumimoji="0" lang="zh-CN" altLang="en-US" smtClean="0"/>
              <a:t>第四级</a:t>
            </a:r>
            <a:endParaRPr kumimoji="0" lang="zh-CN" altLang="en-US" smtClean="0"/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7015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7015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185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185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Picture 4" descr="20090116105506J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500430" y="3286124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WordArt 5"/>
          <p:cNvSpPr>
            <a:spLocks noChangeArrowheads="1" noChangeShapeType="1"/>
          </p:cNvSpPr>
          <p:nvPr/>
        </p:nvSpPr>
        <p:spPr bwMode="auto">
          <a:xfrm>
            <a:off x="2428859" y="2643182"/>
            <a:ext cx="4230703" cy="1649418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56338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 cmpd="sng">
                  <a:solidFill>
                    <a:srgbClr val="FFFF66"/>
                  </a:solidFill>
                  <a:rou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808080">
                      <a:alpha val="78999"/>
                    </a:srgbClr>
                  </a:outerShdw>
                </a:effectLst>
                <a:latin typeface="宋体"/>
                <a:ea typeface="宋体"/>
              </a:rPr>
              <a:t>说课稿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026" name="Picture 2" descr="C:\Users\acer\Desktop\http_imgloadCA5WW97L.jpg31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-6824"/>
            <a:ext cx="9144000" cy="686482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785918" y="2571744"/>
            <a:ext cx="184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7" name="WordArt 7" descr="窄竖线"/>
          <p:cNvSpPr>
            <a:spLocks noChangeArrowheads="1" noChangeShapeType="1" noTextEdit="1"/>
          </p:cNvSpPr>
          <p:nvPr/>
        </p:nvSpPr>
        <p:spPr bwMode="auto">
          <a:xfrm>
            <a:off x="1357290" y="1857364"/>
            <a:ext cx="6572296" cy="1801811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5251"/>
              </a:avLst>
            </a:prstTxWarp>
          </a:bodyPr>
          <a:lstStyle/>
          <a:p>
            <a:pPr algn="ctr"/>
            <a:r>
              <a:rPr lang="zh-CN" altLang="en-US" sz="3600" kern="10" dirty="0" smtClean="0">
                <a:ln w="12700">
                  <a:solidFill>
                    <a:srgbClr val="000000"/>
                  </a:solidFill>
                  <a:rou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宋体"/>
                <a:ea typeface="宋体"/>
              </a:rPr>
              <a:t>桃花源记</a:t>
            </a:r>
            <a:endParaRPr lang="zh-CN" altLang="en-US" sz="3600" kern="10" dirty="0">
              <a:ln w="12700">
                <a:solidFill>
                  <a:srgbClr val="000000"/>
                </a:solidFill>
                <a:round/>
              </a:ln>
              <a:pattFill prst="dashHorz">
                <a:fgClr>
                  <a:srgbClr val="808080"/>
                </a:fgClr>
                <a:bgClr>
                  <a:srgbClr val="FFFF00"/>
                </a:bgClr>
              </a:pattFill>
              <a:effectLst>
                <a:outerShdw dist="45791" dir="2021404" algn="ctr" rotWithShape="0">
                  <a:srgbClr val="808080">
                    <a:alpha val="80000"/>
                  </a:srgbClr>
                </a:outerShdw>
              </a:effectLst>
              <a:latin typeface="宋体"/>
              <a:ea typeface="宋体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57290" y="857232"/>
            <a:ext cx="68739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solidFill>
                  <a:srgbClr val="FF9900"/>
                </a:solidFill>
              </a:rPr>
              <a:t>初中语文教材第三册第五单元</a:t>
            </a:r>
            <a:endParaRPr lang="zh-CN" altLang="en-US" sz="4000" b="1" dirty="0">
              <a:solidFill>
                <a:srgbClr val="FF99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00562" y="4143380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 smtClean="0">
                <a:solidFill>
                  <a:srgbClr val="000000"/>
                </a:solidFill>
              </a:rPr>
              <a:t>陶渊明</a:t>
            </a:r>
            <a:endParaRPr lang="zh-CN" altLang="en-US" sz="4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357158" y="1928802"/>
            <a:ext cx="8286808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rot="5400000">
            <a:off x="-34957" y="1607331"/>
            <a:ext cx="1499404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714348" y="1000108"/>
            <a:ext cx="39290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/>
              <a:t>一、说教材</a:t>
            </a:r>
            <a:endParaRPr lang="zh-CN" altLang="en-US" sz="54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785786" y="2357430"/>
            <a:ext cx="7715304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</a:rPr>
              <a:t>（一）、教学内容在教材中的地位</a:t>
            </a:r>
            <a:endParaRPr lang="en-US" altLang="zh-CN" sz="3600" b="1" dirty="0" smtClean="0">
              <a:solidFill>
                <a:srgbClr val="FF0000"/>
              </a:solidFill>
            </a:endParaRPr>
          </a:p>
          <a:p>
            <a:endParaRPr lang="en-US" altLang="zh-CN" sz="2800" dirty="0" smtClean="0"/>
          </a:p>
          <a:p>
            <a:r>
              <a:rPr lang="en-US" altLang="zh-CN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《</a:t>
            </a:r>
            <a:r>
              <a:rPr lang="zh-CN" altLang="en-US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桃花源记</a:t>
            </a:r>
            <a:r>
              <a:rPr lang="en-US" altLang="zh-CN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》</a:t>
            </a:r>
            <a:r>
              <a:rPr lang="zh-CN" altLang="en-US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是初中八年级第五单元的一篇文言文，在本单元中的课文，大多讲的是文人墨客的博大理想与志趣以及他们积极向上的情操。五篇文章的体裁不同，有的文字简洁而意味深长。</a:t>
            </a:r>
            <a:endParaRPr lang="en-US" altLang="zh-CN" sz="2800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en-US" altLang="zh-CN" sz="2800" dirty="0" smtClean="0">
              <a:solidFill>
                <a:schemeClr val="accent3"/>
              </a:solidFill>
            </a:endParaRPr>
          </a:p>
          <a:p>
            <a:endParaRPr lang="zh-CN" altLang="en-US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 flipV="1">
            <a:off x="357158" y="2071678"/>
            <a:ext cx="8072494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rot="5400000">
            <a:off x="357952" y="1928008"/>
            <a:ext cx="1142214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AutoShape 5"/>
          <p:cNvSpPr>
            <a:spLocks noChangeArrowheads="1"/>
          </p:cNvSpPr>
          <p:nvPr/>
        </p:nvSpPr>
        <p:spPr bwMode="auto">
          <a:xfrm>
            <a:off x="6929454" y="214290"/>
            <a:ext cx="2000264" cy="1000132"/>
          </a:xfrm>
          <a:prstGeom prst="cloudCallout">
            <a:avLst>
              <a:gd name="adj1" fmla="val -67241"/>
              <a:gd name="adj2" fmla="val 98991"/>
            </a:avLst>
          </a:prstGeom>
          <a:solidFill>
            <a:srgbClr val="FFFF99"/>
          </a:solidFill>
          <a:ln w="41275" cmpd="sng">
            <a:solidFill>
              <a:srgbClr val="FF0000"/>
            </a:solidFill>
            <a:round/>
          </a:ln>
          <a:effectLst/>
        </p:spPr>
        <p:txBody>
          <a:bodyPr/>
          <a:lstStyle/>
          <a:p>
            <a:pPr algn="ctr"/>
            <a:r>
              <a:rPr lang="zh-CN" sz="2800" b="1" dirty="0">
                <a:solidFill>
                  <a:srgbClr val="990000"/>
                </a:solidFill>
                <a:ea typeface="华文新魏" pitchFamily="2" charset="-122"/>
              </a:rPr>
              <a:t>说教材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115671" y="3429000"/>
            <a:ext cx="692948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9933FF"/>
                </a:solidFill>
              </a:rPr>
              <a:t>● </a:t>
            </a:r>
            <a:r>
              <a:rPr lang="zh-CN" altLang="en-US" sz="2800" b="1" dirty="0" smtClean="0">
                <a:solidFill>
                  <a:srgbClr val="9933FF"/>
                </a:solidFill>
              </a:rPr>
              <a:t>诗人“以文为辞”，在</a:t>
            </a:r>
            <a:r>
              <a:rPr lang="en-US" altLang="zh-CN" sz="2800" b="1" dirty="0" smtClean="0">
                <a:solidFill>
                  <a:srgbClr val="9933FF"/>
                </a:solidFill>
              </a:rPr>
              <a:t>《</a:t>
            </a:r>
            <a:r>
              <a:rPr lang="zh-CN" altLang="en-US" sz="2800" b="1" dirty="0" smtClean="0">
                <a:solidFill>
                  <a:srgbClr val="9933FF"/>
                </a:solidFill>
              </a:rPr>
              <a:t>桃花源记</a:t>
            </a:r>
            <a:r>
              <a:rPr lang="en-US" altLang="zh-CN" sz="2800" b="1" dirty="0" smtClean="0">
                <a:solidFill>
                  <a:srgbClr val="9933FF"/>
                </a:solidFill>
              </a:rPr>
              <a:t>》</a:t>
            </a:r>
            <a:r>
              <a:rPr lang="zh-CN" altLang="en-US" sz="2800" b="1" dirty="0" smtClean="0">
                <a:solidFill>
                  <a:srgbClr val="9933FF"/>
                </a:solidFill>
              </a:rPr>
              <a:t>中虚构了一个美好的理想境界，给我们描绘了一幅没有尘世羁绊的人间乐园</a:t>
            </a:r>
            <a:r>
              <a:rPr lang="en-US" altLang="zh-CN" sz="2800" b="1" dirty="0" smtClean="0">
                <a:solidFill>
                  <a:srgbClr val="9933FF"/>
                </a:solidFill>
              </a:rPr>
              <a:t>——</a:t>
            </a:r>
            <a:r>
              <a:rPr lang="zh-CN" altLang="en-US" sz="2800" b="1" dirty="0" smtClean="0">
                <a:solidFill>
                  <a:srgbClr val="9933FF"/>
                </a:solidFill>
              </a:rPr>
              <a:t>世外桃源。</a:t>
            </a:r>
            <a:endParaRPr lang="zh-CN" altLang="en-US" b="1" dirty="0"/>
          </a:p>
        </p:txBody>
      </p:sp>
      <p:sp>
        <p:nvSpPr>
          <p:cNvPr id="2" name="文本框 1"/>
          <p:cNvSpPr txBox="1"/>
          <p:nvPr/>
        </p:nvSpPr>
        <p:spPr>
          <a:xfrm>
            <a:off x="683260" y="1484630"/>
            <a:ext cx="4246880" cy="7010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>
                <a:latin typeface="+mn-ea"/>
              </a:rPr>
              <a:t>（二）、教学内容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14810" y="2428868"/>
            <a:ext cx="378621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66"/>
                </a:solidFill>
              </a:rPr>
              <a:t>●</a:t>
            </a:r>
            <a:r>
              <a:rPr lang="en-US" altLang="zh-CN" sz="2800" b="1" dirty="0" smtClean="0">
                <a:solidFill>
                  <a:srgbClr val="FF0066"/>
                </a:solidFill>
              </a:rPr>
              <a:t>《</a:t>
            </a:r>
            <a:r>
              <a:rPr lang="zh-CN" altLang="en-US" sz="2800" b="1" dirty="0" smtClean="0">
                <a:solidFill>
                  <a:srgbClr val="FF0066"/>
                </a:solidFill>
              </a:rPr>
              <a:t>桃花源记</a:t>
            </a:r>
            <a:r>
              <a:rPr lang="en-US" altLang="zh-CN" sz="2800" b="1" dirty="0" smtClean="0">
                <a:solidFill>
                  <a:srgbClr val="FF0066"/>
                </a:solidFill>
              </a:rPr>
              <a:t>》</a:t>
            </a:r>
            <a:r>
              <a:rPr lang="zh-CN" altLang="en-US" sz="2800" b="1" dirty="0" smtClean="0">
                <a:solidFill>
                  <a:srgbClr val="FF0066"/>
                </a:solidFill>
              </a:rPr>
              <a:t>更具有文学的欣赏性，对提高学生的文化品位、培养文言散文的审美情趣有着重要的作用。</a:t>
            </a: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7000892" y="428604"/>
            <a:ext cx="2143108" cy="1092189"/>
          </a:xfrm>
          <a:prstGeom prst="cloudCallout">
            <a:avLst>
              <a:gd name="adj1" fmla="val -67241"/>
              <a:gd name="adj2" fmla="val 98991"/>
            </a:avLst>
          </a:prstGeom>
          <a:solidFill>
            <a:srgbClr val="FFFF99"/>
          </a:solidFill>
          <a:ln w="41275" cmpd="sng">
            <a:solidFill>
              <a:srgbClr val="FF0000"/>
            </a:solidFill>
            <a:round/>
          </a:ln>
          <a:effectLst/>
        </p:spPr>
        <p:txBody>
          <a:bodyPr/>
          <a:lstStyle/>
          <a:p>
            <a:pPr algn="ctr"/>
            <a:r>
              <a:rPr lang="zh-CN" altLang="en-US" sz="2800" b="1" dirty="0" smtClean="0">
                <a:solidFill>
                  <a:srgbClr val="990000"/>
                </a:solidFill>
                <a:ea typeface="华文新魏" pitchFamily="2" charset="-122"/>
              </a:rPr>
              <a:t>说教材</a:t>
            </a:r>
            <a:endParaRPr lang="zh-CN" sz="2800" b="1" dirty="0">
              <a:solidFill>
                <a:srgbClr val="990000"/>
              </a:solidFill>
              <a:ea typeface="华文新魏" pitchFamily="2" charset="-122"/>
            </a:endParaRPr>
          </a:p>
        </p:txBody>
      </p:sp>
      <p:pic>
        <p:nvPicPr>
          <p:cNvPr id="6" name="Picture 7" descr="09fa513d269759ee9452ddffb0fb43166d22df80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142976" y="1785926"/>
            <a:ext cx="2537025" cy="3429024"/>
          </a:xfrm>
          <a:prstGeom prst="rect">
            <a:avLst/>
          </a:prstGeom>
          <a:noFill/>
        </p:spPr>
      </p:pic>
      <p:cxnSp>
        <p:nvCxnSpPr>
          <p:cNvPr id="8" name="直接连接符 7"/>
          <p:cNvCxnSpPr/>
          <p:nvPr/>
        </p:nvCxnSpPr>
        <p:spPr>
          <a:xfrm>
            <a:off x="500034" y="1643050"/>
            <a:ext cx="742955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rot="5400000">
            <a:off x="250001" y="1521599"/>
            <a:ext cx="914400" cy="142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785786" y="1714488"/>
            <a:ext cx="771530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rot="5400000">
            <a:off x="786580" y="1570818"/>
            <a:ext cx="114300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428728" y="1142984"/>
            <a:ext cx="4857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mtClean="0"/>
              <a:t>（三）、</a:t>
            </a:r>
            <a:r>
              <a:rPr lang="zh-CN" altLang="en-US" sz="4000" b="1" dirty="0" smtClean="0"/>
              <a:t>教学目标</a:t>
            </a:r>
            <a:endParaRPr lang="zh-CN" altLang="en-US" sz="4000" b="1" dirty="0"/>
          </a:p>
        </p:txBody>
      </p:sp>
      <p:sp>
        <p:nvSpPr>
          <p:cNvPr id="11" name="AutoShape 5"/>
          <p:cNvSpPr>
            <a:spLocks noChangeArrowheads="1"/>
          </p:cNvSpPr>
          <p:nvPr/>
        </p:nvSpPr>
        <p:spPr bwMode="auto">
          <a:xfrm>
            <a:off x="6929454" y="214290"/>
            <a:ext cx="2000264" cy="1000132"/>
          </a:xfrm>
          <a:prstGeom prst="cloudCallout">
            <a:avLst>
              <a:gd name="adj1" fmla="val -67241"/>
              <a:gd name="adj2" fmla="val 98991"/>
            </a:avLst>
          </a:prstGeom>
          <a:solidFill>
            <a:srgbClr val="FFFF99"/>
          </a:solidFill>
          <a:ln w="41275" cmpd="sng">
            <a:solidFill>
              <a:srgbClr val="FF0000"/>
            </a:solidFill>
            <a:round/>
          </a:ln>
          <a:effectLst/>
        </p:spPr>
        <p:txBody>
          <a:bodyPr/>
          <a:lstStyle/>
          <a:p>
            <a:pPr algn="ctr"/>
            <a:r>
              <a:rPr lang="zh-CN" sz="2800" b="1" dirty="0">
                <a:solidFill>
                  <a:srgbClr val="990000"/>
                </a:solidFill>
                <a:ea typeface="华文新魏" pitchFamily="2" charset="-122"/>
              </a:rPr>
              <a:t>说教材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14414" y="2428868"/>
            <a:ext cx="736611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accent3">
                    <a:lumMod val="75000"/>
                  </a:schemeClr>
                </a:solidFill>
                <a:latin typeface="+mn-ea"/>
              </a:rPr>
              <a:t>1</a:t>
            </a:r>
            <a:r>
              <a:rPr lang="zh-CN" altLang="en-US" sz="4000" dirty="0" smtClean="0">
                <a:solidFill>
                  <a:schemeClr val="accent3">
                    <a:lumMod val="75000"/>
                  </a:schemeClr>
                </a:solidFill>
              </a:rPr>
              <a:t>、</a:t>
            </a:r>
            <a:r>
              <a:rPr lang="zh-CN" altLang="en-US" sz="3200" b="1" dirty="0" smtClean="0">
                <a:solidFill>
                  <a:schemeClr val="accent3">
                    <a:lumMod val="75000"/>
                  </a:schemeClr>
                </a:solidFill>
              </a:rPr>
              <a:t>知识目标</a:t>
            </a:r>
            <a:endParaRPr lang="en-US" altLang="zh-CN" sz="32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en-US" altLang="zh-CN" sz="2800" dirty="0" smtClean="0">
              <a:solidFill>
                <a:srgbClr val="FF0000"/>
              </a:solidFill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</a:rPr>
              <a:t>教学重点：感受桃花源的美境，理解文中作者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</a:rPr>
              <a:t>所表达的美好理想。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 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endParaRPr lang="en-US" altLang="zh-CN" sz="2800" b="1" dirty="0" smtClean="0">
              <a:solidFill>
                <a:srgbClr val="9933FF"/>
              </a:solidFill>
            </a:endParaRPr>
          </a:p>
          <a:p>
            <a:r>
              <a:rPr lang="zh-CN" altLang="en-US" sz="2800" b="1" dirty="0" smtClean="0">
                <a:solidFill>
                  <a:srgbClr val="CC00FF"/>
                </a:solidFill>
              </a:rPr>
              <a:t>教学难点</a:t>
            </a:r>
            <a:r>
              <a:rPr lang="zh-CN" altLang="en-US" sz="2800" b="1" dirty="0" smtClean="0">
                <a:solidFill>
                  <a:srgbClr val="9933FF"/>
                </a:solidFill>
              </a:rPr>
              <a:t>：</a:t>
            </a:r>
            <a:r>
              <a:rPr lang="zh-CN" altLang="en-US" sz="2800" b="1" dirty="0" smtClean="0">
                <a:solidFill>
                  <a:srgbClr val="CC00FF"/>
                </a:solidFill>
              </a:rPr>
              <a:t>理解评价作者心目中的理想社会。</a:t>
            </a:r>
            <a:endParaRPr lang="en-US" altLang="zh-CN" sz="2800" b="1" dirty="0" smtClean="0">
              <a:solidFill>
                <a:srgbClr val="CC00FF"/>
              </a:solidFill>
            </a:endParaRPr>
          </a:p>
          <a:p>
            <a:endParaRPr lang="zh-CN" altLang="en-US" dirty="0">
              <a:solidFill>
                <a:srgbClr val="9933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158" y="2071678"/>
            <a:ext cx="835824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dirty="0" smtClean="0"/>
          </a:p>
          <a:p>
            <a:r>
              <a:rPr lang="en-US" altLang="zh-CN" sz="3200" b="1" dirty="0" smtClean="0">
                <a:solidFill>
                  <a:srgbClr val="00B050"/>
                </a:solidFill>
                <a:latin typeface="+mn-ea"/>
              </a:rPr>
              <a:t>2</a:t>
            </a:r>
            <a:r>
              <a:rPr lang="zh-CN" altLang="en-US" sz="4000" dirty="0" smtClean="0">
                <a:solidFill>
                  <a:srgbClr val="00B050"/>
                </a:solidFill>
              </a:rPr>
              <a:t>、</a:t>
            </a:r>
            <a:r>
              <a:rPr lang="zh-CN" altLang="en-US" sz="3200" b="1" dirty="0" smtClean="0">
                <a:solidFill>
                  <a:srgbClr val="00B050"/>
                </a:solidFill>
              </a:rPr>
              <a:t>能力目标</a:t>
            </a:r>
            <a:endParaRPr lang="en-US" altLang="zh-CN" sz="3200" b="1" dirty="0" smtClean="0">
              <a:solidFill>
                <a:srgbClr val="00B050"/>
              </a:solidFill>
            </a:endParaRPr>
          </a:p>
          <a:p>
            <a:endParaRPr lang="en-US" altLang="zh-CN" sz="2800" dirty="0" smtClean="0"/>
          </a:p>
          <a:p>
            <a:r>
              <a:rPr lang="zh-CN" altLang="en-US" sz="2800" b="1" dirty="0" smtClean="0">
                <a:solidFill>
                  <a:srgbClr val="FF0000"/>
                </a:solidFill>
              </a:rPr>
              <a:t>  积累迁移，分步品味，培养想象能力、创新能力</a:t>
            </a:r>
            <a:r>
              <a:rPr lang="zh-CN" altLang="en-US" dirty="0" smtClean="0">
                <a:solidFill>
                  <a:srgbClr val="FF0000"/>
                </a:solidFill>
              </a:rPr>
              <a:t>。</a:t>
            </a:r>
            <a:r>
              <a:rPr lang="zh-CN" altLang="en-US" dirty="0" smtClean="0"/>
              <a:t> </a:t>
            </a:r>
            <a:endParaRPr lang="zh-CN" altLang="en-US" dirty="0"/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6929454" y="214290"/>
            <a:ext cx="2000264" cy="1000132"/>
          </a:xfrm>
          <a:prstGeom prst="cloudCallout">
            <a:avLst>
              <a:gd name="adj1" fmla="val -67241"/>
              <a:gd name="adj2" fmla="val 98991"/>
            </a:avLst>
          </a:prstGeom>
          <a:solidFill>
            <a:srgbClr val="FFFF99"/>
          </a:solidFill>
          <a:ln w="41275" cmpd="sng">
            <a:solidFill>
              <a:srgbClr val="FF0000"/>
            </a:solidFill>
            <a:round/>
          </a:ln>
          <a:effectLst/>
        </p:spPr>
        <p:txBody>
          <a:bodyPr/>
          <a:lstStyle/>
          <a:p>
            <a:pPr algn="ctr"/>
            <a:r>
              <a:rPr lang="zh-CN" sz="2800" b="1" dirty="0">
                <a:solidFill>
                  <a:srgbClr val="990000"/>
                </a:solidFill>
                <a:ea typeface="华文新魏" pitchFamily="2" charset="-122"/>
              </a:rPr>
              <a:t>说教材</a:t>
            </a:r>
          </a:p>
        </p:txBody>
      </p:sp>
      <p:cxnSp>
        <p:nvCxnSpPr>
          <p:cNvPr id="7" name="直接连接符 6"/>
          <p:cNvCxnSpPr/>
          <p:nvPr/>
        </p:nvCxnSpPr>
        <p:spPr>
          <a:xfrm rot="5400000">
            <a:off x="893737" y="1392223"/>
            <a:ext cx="1070776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214282" y="1500174"/>
            <a:ext cx="8286808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3" descr="6345d84ejw1dy7qdku88oj[1]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4581525"/>
            <a:ext cx="914400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714348" y="1285860"/>
            <a:ext cx="750099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rot="5400000">
            <a:off x="642910" y="1000108"/>
            <a:ext cx="1286678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357290" y="2000240"/>
            <a:ext cx="635798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C000"/>
                </a:solidFill>
                <a:latin typeface="+mn-ea"/>
              </a:rPr>
              <a:t>3</a:t>
            </a:r>
            <a:r>
              <a:rPr lang="zh-CN" altLang="en-US" sz="4000" b="1" dirty="0" smtClean="0">
                <a:solidFill>
                  <a:srgbClr val="FFC000"/>
                </a:solidFill>
              </a:rPr>
              <a:t>、</a:t>
            </a:r>
            <a:r>
              <a:rPr lang="zh-CN" altLang="en-US" sz="3200" b="1" dirty="0" smtClean="0">
                <a:solidFill>
                  <a:srgbClr val="FFC000"/>
                </a:solidFill>
              </a:rPr>
              <a:t>德育目标</a:t>
            </a:r>
            <a:endParaRPr lang="en-US" altLang="zh-CN" sz="3200" b="1" dirty="0" smtClean="0">
              <a:solidFill>
                <a:srgbClr val="FFC000"/>
              </a:solidFill>
            </a:endParaRPr>
          </a:p>
          <a:p>
            <a:endParaRPr lang="en-US" altLang="zh-CN" sz="2800" dirty="0" smtClean="0"/>
          </a:p>
          <a:p>
            <a:r>
              <a:rPr lang="zh-CN" altLang="en-US" sz="2800" b="1" dirty="0" smtClean="0">
                <a:solidFill>
                  <a:schemeClr val="accent5">
                    <a:lumMod val="75000"/>
                  </a:schemeClr>
                </a:solidFill>
              </a:rPr>
              <a:t>正确评价作者的理想，思考现代人生。</a:t>
            </a:r>
            <a:endParaRPr lang="zh-CN" altLang="en-US" sz="28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br>
              <a:rPr lang="zh-CN" altLang="en-US" dirty="0" smtClean="0"/>
            </a:br>
            <a:endParaRPr lang="zh-CN" altLang="en-US" dirty="0"/>
          </a:p>
        </p:txBody>
      </p:sp>
      <p:sp>
        <p:nvSpPr>
          <p:cNvPr id="20" name="AutoShape 5"/>
          <p:cNvSpPr>
            <a:spLocks noChangeArrowheads="1"/>
          </p:cNvSpPr>
          <p:nvPr/>
        </p:nvSpPr>
        <p:spPr bwMode="auto">
          <a:xfrm>
            <a:off x="6929454" y="214290"/>
            <a:ext cx="2000264" cy="1000132"/>
          </a:xfrm>
          <a:prstGeom prst="cloudCallout">
            <a:avLst>
              <a:gd name="adj1" fmla="val -67241"/>
              <a:gd name="adj2" fmla="val 98991"/>
            </a:avLst>
          </a:prstGeom>
          <a:solidFill>
            <a:srgbClr val="FFFF99"/>
          </a:solidFill>
          <a:ln w="41275" cmpd="sng">
            <a:solidFill>
              <a:srgbClr val="FF0000"/>
            </a:solidFill>
            <a:round/>
          </a:ln>
          <a:effectLst/>
        </p:spPr>
        <p:txBody>
          <a:bodyPr/>
          <a:lstStyle/>
          <a:p>
            <a:pPr algn="ctr"/>
            <a:r>
              <a:rPr lang="zh-CN" sz="2800" b="1" dirty="0">
                <a:solidFill>
                  <a:srgbClr val="990000"/>
                </a:solidFill>
                <a:ea typeface="华文新魏" pitchFamily="2" charset="-122"/>
              </a:rPr>
              <a:t>说教材</a:t>
            </a:r>
          </a:p>
        </p:txBody>
      </p:sp>
      <p:pic>
        <p:nvPicPr>
          <p:cNvPr id="21" name="Picture 3" descr="图片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4437063"/>
            <a:ext cx="9144000" cy="242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 flipV="1">
            <a:off x="1000100" y="1357298"/>
            <a:ext cx="7429552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rot="5400000">
            <a:off x="892943" y="1393017"/>
            <a:ext cx="135732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643042" y="785794"/>
            <a:ext cx="39290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0000"/>
                </a:solidFill>
              </a:rPr>
              <a:t>二、说教法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428860" y="3903345"/>
            <a:ext cx="435771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dirty="0" smtClean="0"/>
          </a:p>
          <a:p>
            <a:endParaRPr lang="en-US" altLang="zh-CN" sz="3200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en-US" altLang="zh-CN" sz="3200" dirty="0" smtClean="0"/>
          </a:p>
          <a:p>
            <a:endParaRPr lang="en-US" altLang="zh-CN" sz="3200" dirty="0" smtClean="0"/>
          </a:p>
          <a:p>
            <a:endParaRPr lang="en-US" altLang="zh-CN" sz="3200" dirty="0" smtClean="0"/>
          </a:p>
          <a:p>
            <a:endParaRPr lang="en-US" altLang="zh-CN" sz="3200" dirty="0" smtClean="0"/>
          </a:p>
          <a:p>
            <a:endParaRPr lang="zh-CN" altLang="en-US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2214546" y="2071678"/>
            <a:ext cx="4071966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b="1" dirty="0" smtClean="0">
              <a:solidFill>
                <a:srgbClr val="CC00CC"/>
              </a:solidFill>
            </a:endParaRPr>
          </a:p>
          <a:p>
            <a:r>
              <a:rPr lang="zh-CN" altLang="en-US" b="1" dirty="0" smtClean="0">
                <a:solidFill>
                  <a:srgbClr val="CC00CC"/>
                </a:solidFill>
              </a:rPr>
              <a:t>●     </a:t>
            </a:r>
            <a:r>
              <a:rPr lang="zh-CN" altLang="en-US" sz="3600" b="1" dirty="0" smtClean="0">
                <a:solidFill>
                  <a:srgbClr val="CC00CC"/>
                </a:solidFill>
              </a:rPr>
              <a:t>自主探究法</a:t>
            </a:r>
            <a:endParaRPr lang="en-US" altLang="zh-CN" sz="3600" b="1" dirty="0" smtClean="0">
              <a:solidFill>
                <a:srgbClr val="CC00CC"/>
              </a:solidFill>
            </a:endParaRPr>
          </a:p>
          <a:p>
            <a:endParaRPr lang="en-US" altLang="zh-CN" sz="3600" b="1" dirty="0" smtClean="0">
              <a:solidFill>
                <a:srgbClr val="CC00CC"/>
              </a:solidFill>
            </a:endParaRPr>
          </a:p>
          <a:p>
            <a:r>
              <a:rPr lang="zh-CN" altLang="en-US" b="1" dirty="0" smtClean="0">
                <a:solidFill>
                  <a:srgbClr val="00B050"/>
                </a:solidFill>
              </a:rPr>
              <a:t>●     </a:t>
            </a:r>
            <a:r>
              <a:rPr lang="zh-CN" altLang="en-US" sz="3200" b="1" dirty="0" smtClean="0">
                <a:solidFill>
                  <a:srgbClr val="00B050"/>
                </a:solidFill>
              </a:rPr>
              <a:t>讲授法</a:t>
            </a:r>
            <a:endParaRPr lang="en-US" altLang="zh-CN" sz="3200" b="1" dirty="0" smtClean="0">
              <a:solidFill>
                <a:srgbClr val="00B050"/>
              </a:solidFill>
            </a:endParaRPr>
          </a:p>
          <a:p>
            <a:endParaRPr lang="en-US" altLang="zh-CN" sz="3200" b="1" dirty="0" smtClean="0">
              <a:solidFill>
                <a:srgbClr val="00B050"/>
              </a:solidFill>
            </a:endParaRPr>
          </a:p>
          <a:p>
            <a:r>
              <a:rPr lang="zh-CN" altLang="en-US" b="1" dirty="0" smtClean="0">
                <a:solidFill>
                  <a:srgbClr val="FF0066"/>
                </a:solidFill>
              </a:rPr>
              <a:t>●     </a:t>
            </a:r>
            <a:r>
              <a:rPr lang="zh-CN" altLang="en-US" sz="3200" b="1" dirty="0" smtClean="0">
                <a:solidFill>
                  <a:srgbClr val="FF0066"/>
                </a:solidFill>
              </a:rPr>
              <a:t>谈论法</a:t>
            </a:r>
            <a:endParaRPr lang="en-US" altLang="zh-CN" sz="3200" b="1" dirty="0" smtClean="0">
              <a:solidFill>
                <a:srgbClr val="FF0066"/>
              </a:solidFill>
            </a:endParaRPr>
          </a:p>
          <a:p>
            <a:endParaRPr lang="en-US" altLang="zh-CN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en-US" altLang="zh-CN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 flipV="1">
            <a:off x="642910" y="1785926"/>
            <a:ext cx="7786742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rot="5400000">
            <a:off x="750861" y="1535099"/>
            <a:ext cx="121444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857224" y="2143116"/>
            <a:ext cx="7929618" cy="3103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b="1" dirty="0" smtClean="0">
                <a:solidFill>
                  <a:srgbClr val="CC00CC"/>
                </a:solidFill>
              </a:rPr>
              <a:t>     </a:t>
            </a:r>
            <a:endParaRPr lang="en-US" altLang="zh-CN" b="1" dirty="0" smtClean="0">
              <a:solidFill>
                <a:srgbClr val="CC00CC"/>
              </a:solidFill>
            </a:endParaRPr>
          </a:p>
          <a:p>
            <a:pPr>
              <a:lnSpc>
                <a:spcPct val="200000"/>
              </a:lnSpc>
            </a:pPr>
            <a:r>
              <a:rPr lang="zh-CN" altLang="en-US" b="1" dirty="0" smtClean="0">
                <a:solidFill>
                  <a:srgbClr val="CC00CC"/>
                </a:solidFill>
              </a:rPr>
              <a:t>●     </a:t>
            </a:r>
            <a:r>
              <a:rPr lang="zh-CN" altLang="en-US" sz="2800" b="1" dirty="0" smtClean="0">
                <a:solidFill>
                  <a:srgbClr val="CC00CC"/>
                </a:solidFill>
              </a:rPr>
              <a:t>从心理上，学生对这种刚接触的体材有着懵懂而好奇的心理，老师应该抓住学生这种好奇心，因势利导。</a:t>
            </a:r>
            <a:endParaRPr lang="en-US" altLang="zh-CN" dirty="0" smtClean="0"/>
          </a:p>
        </p:txBody>
      </p:sp>
      <p:sp>
        <p:nvSpPr>
          <p:cNvPr id="7" name="TextBox 6"/>
          <p:cNvSpPr txBox="1"/>
          <p:nvPr/>
        </p:nvSpPr>
        <p:spPr>
          <a:xfrm flipH="1">
            <a:off x="1785918" y="1214422"/>
            <a:ext cx="33575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/>
              <a:t>三、说学情</a:t>
            </a:r>
            <a:endParaRPr lang="zh-CN" alt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28596" y="1928802"/>
            <a:ext cx="8229600" cy="3857652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210000"/>
              </a:lnSpc>
              <a:buNone/>
            </a:pPr>
            <a:endParaRPr lang="en-US" altLang="zh-CN" b="1" dirty="0" smtClean="0"/>
          </a:p>
          <a:p>
            <a:pPr>
              <a:lnSpc>
                <a:spcPct val="210000"/>
              </a:lnSpc>
              <a:buNone/>
            </a:pPr>
            <a:r>
              <a:rPr lang="zh-CN" altLang="en-US" b="1" dirty="0" smtClean="0"/>
              <a:t>●      </a:t>
            </a:r>
            <a:r>
              <a:rPr lang="zh-CN" altLang="en-US" sz="4000" b="1" dirty="0" smtClean="0">
                <a:solidFill>
                  <a:srgbClr val="FF0000"/>
                </a:solidFill>
              </a:rPr>
              <a:t>从生理上，青少年好动，注意力分散，爱发表意见，希望得到老师的表扬，所以在教学中应抓住学生的这些特点，使他们的注意力始终集中在课堂上，并创造机会让学生发表意见，发挥学生的主动性</a:t>
            </a:r>
            <a:r>
              <a:rPr lang="zh-CN" altLang="en-US" sz="3300" b="1" dirty="0" smtClean="0">
                <a:solidFill>
                  <a:srgbClr val="FF0000"/>
                </a:solidFill>
              </a:rPr>
              <a:t>。</a:t>
            </a:r>
            <a:endParaRPr lang="zh-CN" altLang="en-US" sz="3300" b="1" dirty="0">
              <a:solidFill>
                <a:srgbClr val="FF0000"/>
              </a:solidFill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500034" y="1500174"/>
            <a:ext cx="792961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rot="5400000">
            <a:off x="1036613" y="1463661"/>
            <a:ext cx="107157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AutoShape 5"/>
          <p:cNvSpPr>
            <a:spLocks noChangeArrowheads="1"/>
          </p:cNvSpPr>
          <p:nvPr/>
        </p:nvSpPr>
        <p:spPr bwMode="auto">
          <a:xfrm>
            <a:off x="7000892" y="428604"/>
            <a:ext cx="2143108" cy="1092189"/>
          </a:xfrm>
          <a:prstGeom prst="cloudCallout">
            <a:avLst>
              <a:gd name="adj1" fmla="val -67241"/>
              <a:gd name="adj2" fmla="val 98991"/>
            </a:avLst>
          </a:prstGeom>
          <a:solidFill>
            <a:srgbClr val="FFFF99"/>
          </a:solidFill>
          <a:ln w="41275" cmpd="sng">
            <a:solidFill>
              <a:srgbClr val="FF0000"/>
            </a:solidFill>
            <a:round/>
          </a:ln>
          <a:effectLst/>
        </p:spPr>
        <p:txBody>
          <a:bodyPr/>
          <a:lstStyle/>
          <a:p>
            <a:pPr algn="ctr"/>
            <a:r>
              <a:rPr lang="zh-CN" altLang="en-US" sz="2800" b="1" dirty="0" smtClean="0">
                <a:solidFill>
                  <a:srgbClr val="990000"/>
                </a:solidFill>
                <a:ea typeface="华文新魏" pitchFamily="2" charset="-122"/>
              </a:rPr>
              <a:t>说学情</a:t>
            </a:r>
            <a:endParaRPr lang="zh-CN" sz="2800" b="1" dirty="0">
              <a:solidFill>
                <a:srgbClr val="990000"/>
              </a:solidFill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928662" y="1500174"/>
            <a:ext cx="78581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rot="5400000">
            <a:off x="929456" y="1427942"/>
            <a:ext cx="85725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500166" y="785794"/>
            <a:ext cx="52864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/>
              <a:t>四、说教学</a:t>
            </a:r>
            <a:endParaRPr lang="zh-CN" altLang="en-US" sz="4000" b="1" dirty="0"/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1000100" y="1643050"/>
            <a:ext cx="7848600" cy="4500594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274320" marR="0" lvl="0" indent="-274320" algn="l" defTabSz="914400" rtl="0" eaLnBrk="1" latinLnBrk="0" hangingPunct="1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endParaRPr kumimoji="0" lang="zh-CN" altLang="zh-CN" sz="2800" b="1" i="0" u="none" strike="noStrike" kern="1200" cap="none" spc="0" normalizeH="0" baseline="0" noProof="0" dirty="0" smtClean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华文新魏" pitchFamily="2" charset="-122"/>
              <a:ea typeface="华文新魏" pitchFamily="2" charset="-122"/>
              <a:cs typeface="+mn-cs"/>
            </a:endParaRPr>
          </a:p>
          <a:p>
            <a:pPr marL="274320" marR="0" lvl="0" indent="-274320" algn="l" defTabSz="914400" rtl="0" eaLnBrk="1" latinLnBrk="0" hangingPunct="1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r>
              <a:rPr kumimoji="0" 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华文新魏" pitchFamily="2" charset="-122"/>
                <a:ea typeface="华文新魏" pitchFamily="2" charset="-122"/>
                <a:cs typeface="+mn-cs"/>
              </a:rPr>
              <a:t>导入新课（</a:t>
            </a:r>
            <a:r>
              <a:rPr kumimoji="0" lang="zh-CN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华文新魏" pitchFamily="2" charset="-122"/>
                <a:ea typeface="华文新魏" pitchFamily="2" charset="-122"/>
                <a:cs typeface="+mn-cs"/>
              </a:rPr>
              <a:t>1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华文新魏" pitchFamily="2" charset="-122"/>
                <a:ea typeface="华文新魏" pitchFamily="2" charset="-122"/>
                <a:cs typeface="+mn-cs"/>
              </a:rPr>
              <a:t>0</a:t>
            </a:r>
            <a:r>
              <a:rPr kumimoji="0" 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华文新魏" pitchFamily="2" charset="-122"/>
                <a:ea typeface="华文新魏" pitchFamily="2" charset="-122"/>
                <a:cs typeface="+mn-cs"/>
              </a:rPr>
              <a:t>分钟）</a:t>
            </a:r>
            <a:endParaRPr kumimoji="0" lang="zh-CN" sz="2400" b="1" i="0" u="none" strike="noStrike" kern="1200" cap="none" spc="0" normalizeH="0" baseline="0" noProof="0" dirty="0" smtClean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华文新魏" pitchFamily="2" charset="-122"/>
              <a:ea typeface="华文新魏" pitchFamily="2" charset="-122"/>
              <a:cs typeface="+mn-cs"/>
            </a:endParaRPr>
          </a:p>
          <a:p>
            <a:pPr marL="274320" marR="0" lvl="0" indent="-274320" algn="l" defTabSz="914400" rtl="0" eaLnBrk="1" latinLnBrk="0" hangingPunct="1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endParaRPr kumimoji="0" lang="zh-CN" sz="2400" b="1" i="0" u="none" strike="noStrike" kern="1200" cap="none" spc="0" normalizeH="0" baseline="0" noProof="0" dirty="0" smtClean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华文新魏" pitchFamily="2" charset="-122"/>
              <a:ea typeface="华文新魏" pitchFamily="2" charset="-122"/>
              <a:cs typeface="+mn-cs"/>
            </a:endParaRPr>
          </a:p>
          <a:p>
            <a:pPr marL="274320" marR="0" lvl="0" indent="-274320" algn="l" defTabSz="914400" rtl="0" eaLnBrk="1" latinLnBrk="0" hangingPunct="1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华文新魏" pitchFamily="2" charset="-122"/>
                <a:ea typeface="华文新魏" pitchFamily="2" charset="-122"/>
                <a:cs typeface="+mn-cs"/>
              </a:rPr>
              <a:t>反复诵读</a:t>
            </a:r>
            <a:r>
              <a:rPr kumimoji="0" 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华文新魏" pitchFamily="2" charset="-122"/>
                <a:ea typeface="华文新魏" pitchFamily="2" charset="-122"/>
                <a:cs typeface="+mn-cs"/>
              </a:rPr>
              <a:t>（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华文新魏" pitchFamily="2" charset="-122"/>
                <a:ea typeface="华文新魏" pitchFamily="2" charset="-122"/>
                <a:cs typeface="+mn-cs"/>
              </a:rPr>
              <a:t>20</a:t>
            </a:r>
            <a:r>
              <a:rPr kumimoji="0" 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华文新魏" pitchFamily="2" charset="-122"/>
                <a:ea typeface="华文新魏" pitchFamily="2" charset="-122"/>
                <a:cs typeface="+mn-cs"/>
              </a:rPr>
              <a:t>分钟）</a:t>
            </a:r>
            <a:endParaRPr kumimoji="0" lang="zh-CN" sz="2400" b="1" i="0" u="none" strike="noStrike" kern="1200" cap="none" spc="0" normalizeH="0" baseline="0" noProof="0" dirty="0" smtClean="0">
              <a:ln>
                <a:noFill/>
              </a:ln>
              <a:solidFill>
                <a:srgbClr val="006600"/>
              </a:solidFill>
              <a:effectLst/>
              <a:uLnTx/>
              <a:uFillTx/>
              <a:latin typeface="华文新魏" pitchFamily="2" charset="-122"/>
              <a:ea typeface="华文新魏" pitchFamily="2" charset="-122"/>
              <a:cs typeface="+mn-cs"/>
            </a:endParaRPr>
          </a:p>
          <a:p>
            <a:pPr marL="274320" marR="0" lvl="0" indent="-274320" algn="l" defTabSz="914400" rtl="0" eaLnBrk="1" latinLnBrk="0" hangingPunct="1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endParaRPr kumimoji="0" lang="zh-CN" sz="2400" b="1" i="0" u="none" strike="noStrike" kern="1200" cap="none" spc="0" normalizeH="0" baseline="0" noProof="0" dirty="0" smtClean="0">
              <a:ln>
                <a:noFill/>
              </a:ln>
              <a:solidFill>
                <a:srgbClr val="006600"/>
              </a:solidFill>
              <a:effectLst/>
              <a:uLnTx/>
              <a:uFillTx/>
              <a:latin typeface="华文新魏" pitchFamily="2" charset="-122"/>
              <a:ea typeface="华文新魏" pitchFamily="2" charset="-122"/>
              <a:cs typeface="+mn-cs"/>
            </a:endParaRPr>
          </a:p>
          <a:p>
            <a:pPr marL="274320" marR="0" lvl="0" indent="-274320" algn="l" defTabSz="914400" rtl="0" eaLnBrk="1" latinLnBrk="0" hangingPunct="1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华文新魏" pitchFamily="2" charset="-122"/>
                <a:ea typeface="华文新魏" pitchFamily="2" charset="-122"/>
                <a:cs typeface="+mn-cs"/>
              </a:rPr>
              <a:t>分步品读</a:t>
            </a:r>
            <a:r>
              <a:rPr kumimoji="0" 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华文新魏" pitchFamily="2" charset="-122"/>
                <a:ea typeface="华文新魏" pitchFamily="2" charset="-122"/>
                <a:cs typeface="+mn-cs"/>
              </a:rPr>
              <a:t>（</a:t>
            </a:r>
            <a:r>
              <a:rPr kumimoji="0" lang="zh-CN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华文新魏" pitchFamily="2" charset="-122"/>
                <a:ea typeface="华文新魏" pitchFamily="2" charset="-122"/>
                <a:cs typeface="+mn-cs"/>
              </a:rPr>
              <a:t>3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华文新魏" pitchFamily="2" charset="-122"/>
                <a:ea typeface="华文新魏" pitchFamily="2" charset="-122"/>
                <a:cs typeface="+mn-cs"/>
              </a:rPr>
              <a:t>0</a:t>
            </a:r>
            <a:r>
              <a:rPr kumimoji="0" 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华文新魏" pitchFamily="2" charset="-122"/>
                <a:ea typeface="华文新魏" pitchFamily="2" charset="-122"/>
                <a:cs typeface="+mn-cs"/>
              </a:rPr>
              <a:t>分钟）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华文新魏" pitchFamily="2" charset="-122"/>
              <a:ea typeface="华文新魏" pitchFamily="2" charset="-122"/>
              <a:cs typeface="+mn-cs"/>
            </a:endParaRPr>
          </a:p>
          <a:p>
            <a:pPr marL="274320" marR="0" lvl="0" indent="-274320" algn="l" defTabSz="914400" rtl="0" eaLnBrk="1" latinLnBrk="0" hangingPunct="1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endParaRPr lang="en-US" altLang="zh-CN" sz="2400" b="1" dirty="0" smtClean="0">
              <a:solidFill>
                <a:srgbClr val="0070C0"/>
              </a:solidFill>
              <a:latin typeface="华文新魏" pitchFamily="2" charset="-122"/>
              <a:ea typeface="华文新魏" pitchFamily="2" charset="-122"/>
            </a:endParaRPr>
          </a:p>
          <a:p>
            <a:pPr marL="274320" marR="0" lvl="0" indent="-274320" algn="l" defTabSz="914400" rtl="0" eaLnBrk="1" latinLnBrk="0" hangingPunct="1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r>
              <a:rPr lang="zh-CN" altLang="en-US" sz="2400" b="1" dirty="0" smtClean="0">
                <a:solidFill>
                  <a:srgbClr val="FFC000"/>
                </a:solidFill>
                <a:latin typeface="华文新魏" pitchFamily="2" charset="-122"/>
                <a:ea typeface="华文新魏" pitchFamily="2" charset="-122"/>
              </a:rPr>
              <a:t>整体评读（</a:t>
            </a:r>
            <a:r>
              <a:rPr lang="en-US" altLang="zh-CN" sz="2400" b="1" dirty="0" smtClean="0">
                <a:solidFill>
                  <a:srgbClr val="FFC000"/>
                </a:solidFill>
                <a:latin typeface="华文新魏" pitchFamily="2" charset="-122"/>
                <a:ea typeface="华文新魏" pitchFamily="2" charset="-122"/>
              </a:rPr>
              <a:t>15</a:t>
            </a:r>
            <a:r>
              <a:rPr lang="zh-CN" altLang="en-US" sz="2400" b="1" dirty="0" smtClean="0">
                <a:solidFill>
                  <a:srgbClr val="FFC000"/>
                </a:solidFill>
                <a:latin typeface="华文新魏" pitchFamily="2" charset="-122"/>
                <a:ea typeface="华文新魏" pitchFamily="2" charset="-122"/>
              </a:rPr>
              <a:t>分钟）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华文新魏" pitchFamily="2" charset="-122"/>
              <a:ea typeface="华文新魏" pitchFamily="2" charset="-122"/>
              <a:cs typeface="+mn-cs"/>
            </a:endParaRPr>
          </a:p>
          <a:p>
            <a:pPr marL="274320" marR="0" lvl="0" indent="-274320" algn="l" defTabSz="914400" rtl="0" eaLnBrk="1" latinLnBrk="0" hangingPunct="1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rgbClr val="CC0000"/>
              </a:solidFill>
              <a:effectLst/>
              <a:uLnTx/>
              <a:uFillTx/>
              <a:latin typeface="华文新魏" pitchFamily="2" charset="-122"/>
              <a:ea typeface="华文新魏" pitchFamily="2" charset="-122"/>
              <a:cs typeface="+mn-cs"/>
            </a:endParaRPr>
          </a:p>
          <a:p>
            <a:pPr marL="274320" marR="0" lvl="0" indent="-274320" algn="l" defTabSz="914400" rtl="0" eaLnBrk="1" latinLnBrk="0" hangingPunct="1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r>
              <a:rPr kumimoji="0" 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华文新魏" pitchFamily="2" charset="-122"/>
                <a:ea typeface="华文新魏" pitchFamily="2" charset="-122"/>
                <a:cs typeface="+mn-cs"/>
              </a:rPr>
              <a:t>归纳总结（</a:t>
            </a:r>
            <a:r>
              <a:rPr kumimoji="0" lang="zh-CN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华文新魏" pitchFamily="2" charset="-122"/>
                <a:ea typeface="华文新魏" pitchFamily="2" charset="-122"/>
                <a:cs typeface="+mn-cs"/>
              </a:rPr>
              <a:t>10</a:t>
            </a:r>
            <a:r>
              <a:rPr kumimoji="0" 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华文新魏" pitchFamily="2" charset="-122"/>
                <a:ea typeface="华文新魏" pitchFamily="2" charset="-122"/>
                <a:cs typeface="+mn-cs"/>
              </a:rPr>
              <a:t>分钟）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rgbClr val="CC0000"/>
              </a:solidFill>
              <a:effectLst/>
              <a:uLnTx/>
              <a:uFillTx/>
              <a:latin typeface="华文新魏" pitchFamily="2" charset="-122"/>
              <a:ea typeface="华文新魏" pitchFamily="2" charset="-122"/>
              <a:cs typeface="+mn-cs"/>
            </a:endParaRPr>
          </a:p>
          <a:p>
            <a:pPr marL="274320" marR="0" lvl="0" indent="-274320" algn="l" defTabSz="914400" rtl="0" eaLnBrk="1" latinLnBrk="0" hangingPunct="1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华文新魏" pitchFamily="2" charset="-122"/>
              <a:ea typeface="华文新魏" pitchFamily="2" charset="-122"/>
              <a:cs typeface="+mn-cs"/>
            </a:endParaRPr>
          </a:p>
          <a:p>
            <a:pPr marL="274320" marR="0" lvl="0" indent="-274320" algn="l" defTabSz="914400" rtl="0" eaLnBrk="1" latinLnBrk="0" hangingPunct="1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CC"/>
                </a:solidFill>
                <a:effectLst/>
                <a:uLnTx/>
                <a:uFillTx/>
                <a:latin typeface="华文新魏" pitchFamily="2" charset="-122"/>
                <a:ea typeface="华文新魏" pitchFamily="2" charset="-122"/>
                <a:cs typeface="+mn-cs"/>
              </a:rPr>
              <a:t>课后延伸（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CC"/>
                </a:solidFill>
                <a:effectLst/>
                <a:uLnTx/>
                <a:uFillTx/>
                <a:latin typeface="华文新魏" pitchFamily="2" charset="-122"/>
                <a:ea typeface="华文新魏" pitchFamily="2" charset="-122"/>
                <a:cs typeface="+mn-cs"/>
              </a:rPr>
              <a:t>5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CC"/>
                </a:solidFill>
                <a:effectLst/>
                <a:uLnTx/>
                <a:uFillTx/>
                <a:latin typeface="华文新魏" pitchFamily="2" charset="-122"/>
                <a:ea typeface="华文新魏" pitchFamily="2" charset="-122"/>
                <a:cs typeface="+mn-cs"/>
              </a:rPr>
              <a:t>分钟）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华文新魏" pitchFamily="2" charset="-122"/>
              <a:ea typeface="华文新魏" pitchFamily="2" charset="-122"/>
              <a:cs typeface="+mn-cs"/>
            </a:endParaRPr>
          </a:p>
          <a:p>
            <a:pPr marL="274320" marR="0" lvl="0" indent="-274320" algn="l" defTabSz="914400" rtl="0" eaLnBrk="1" latinLnBrk="0" hangingPunct="1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endParaRPr lang="en-US" altLang="zh-CN" sz="2400" b="1" dirty="0" smtClean="0">
              <a:solidFill>
                <a:srgbClr val="CC0000"/>
              </a:solidFill>
              <a:latin typeface="华文新魏" pitchFamily="2" charset="-122"/>
              <a:ea typeface="华文新魏" pitchFamily="2" charset="-122"/>
            </a:endParaRPr>
          </a:p>
          <a:p>
            <a:pPr marL="274320" marR="0" lvl="0" indent="-274320" algn="l" defTabSz="914400" rtl="0" eaLnBrk="1" latinLnBrk="0" hangingPunct="1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rgbClr val="CC0000"/>
              </a:solidFill>
              <a:effectLst/>
              <a:uLnTx/>
              <a:uFillTx/>
              <a:latin typeface="华文新魏" pitchFamily="2" charset="-122"/>
              <a:ea typeface="华文新魏" pitchFamily="2" charset="-122"/>
              <a:cs typeface="+mn-cs"/>
            </a:endParaRPr>
          </a:p>
          <a:p>
            <a:pPr marL="274320" marR="0" lvl="0" indent="-274320" algn="l" defTabSz="914400" rtl="0" eaLnBrk="1" latinLnBrk="0" hangingPunct="1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endParaRPr kumimoji="0" lang="zh-CN" sz="2400" b="1" i="0" u="none" strike="noStrike" kern="1200" cap="none" spc="0" normalizeH="0" baseline="0" noProof="0" dirty="0">
              <a:ln>
                <a:noFill/>
              </a:ln>
              <a:solidFill>
                <a:srgbClr val="CC0000"/>
              </a:solidFill>
              <a:effectLst/>
              <a:uLnTx/>
              <a:uFillTx/>
              <a:latin typeface="华文新魏" pitchFamily="2" charset="-122"/>
              <a:ea typeface="华文新魏" pitchFamily="2" charset="-122"/>
              <a:cs typeface="+mn-cs"/>
            </a:endParaRPr>
          </a:p>
        </p:txBody>
      </p:sp>
      <p:pic>
        <p:nvPicPr>
          <p:cNvPr id="14" name="Picture 4" descr="8ec6a657jw1dsoozopqi8j[1]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003800" y="3068638"/>
            <a:ext cx="3313113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utoUpdateAnimBg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 flipV="1">
            <a:off x="428596" y="1571612"/>
            <a:ext cx="8072494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rot="5400000" flipH="1" flipV="1">
            <a:off x="536546" y="1535100"/>
            <a:ext cx="92869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AutoShape 5"/>
          <p:cNvSpPr>
            <a:spLocks noChangeArrowheads="1"/>
          </p:cNvSpPr>
          <p:nvPr/>
        </p:nvSpPr>
        <p:spPr bwMode="auto">
          <a:xfrm>
            <a:off x="6786578" y="500042"/>
            <a:ext cx="2143108" cy="1092189"/>
          </a:xfrm>
          <a:prstGeom prst="cloudCallout">
            <a:avLst>
              <a:gd name="adj1" fmla="val -67241"/>
              <a:gd name="adj2" fmla="val 98991"/>
            </a:avLst>
          </a:prstGeom>
          <a:solidFill>
            <a:srgbClr val="FFFF99"/>
          </a:solidFill>
          <a:ln w="41275" cmpd="sng">
            <a:solidFill>
              <a:srgbClr val="FF0000"/>
            </a:solidFill>
            <a:round/>
          </a:ln>
          <a:effectLst/>
        </p:spPr>
        <p:txBody>
          <a:bodyPr/>
          <a:lstStyle/>
          <a:p>
            <a:pPr algn="ctr"/>
            <a:r>
              <a:rPr lang="zh-CN" altLang="en-US" sz="2800" b="1" dirty="0" smtClean="0">
                <a:solidFill>
                  <a:srgbClr val="990000"/>
                </a:solidFill>
                <a:ea typeface="华文新魏" pitchFamily="2" charset="-122"/>
              </a:rPr>
              <a:t>说教学</a:t>
            </a:r>
            <a:endParaRPr lang="zh-CN" sz="2800" b="1" dirty="0">
              <a:solidFill>
                <a:srgbClr val="990000"/>
              </a:solidFill>
              <a:ea typeface="华文新魏" pitchFamily="2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142976" y="1071546"/>
            <a:ext cx="59293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latin typeface="+mn-ea"/>
              </a:rPr>
              <a:t>1</a:t>
            </a:r>
            <a:r>
              <a:rPr lang="zh-CN" altLang="en-US" sz="4000" b="1" dirty="0" smtClean="0"/>
              <a:t>、创设情境 导入新课</a:t>
            </a:r>
            <a:endParaRPr lang="zh-CN" altLang="en-US" sz="40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2214546" y="2714620"/>
            <a:ext cx="450059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音乐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《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天仙配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》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endParaRPr lang="en-US" altLang="zh-CN" sz="2800" b="1" dirty="0" smtClean="0"/>
          </a:p>
          <a:p>
            <a:endParaRPr lang="en-US" altLang="zh-CN" sz="2800" b="1" dirty="0" smtClean="0"/>
          </a:p>
          <a:p>
            <a:r>
              <a:rPr lang="zh-CN" altLang="en-US" sz="2800" b="1" dirty="0" smtClean="0"/>
              <a:t>欣赏图片</a:t>
            </a:r>
            <a:endParaRPr lang="en-US" altLang="zh-CN" sz="2800" b="1" dirty="0" smtClean="0"/>
          </a:p>
          <a:p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 flipV="1">
            <a:off x="357158" y="1428736"/>
            <a:ext cx="7858180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rot="5400000">
            <a:off x="322233" y="1177909"/>
            <a:ext cx="107157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AutoShape 5"/>
          <p:cNvSpPr>
            <a:spLocks noChangeArrowheads="1"/>
          </p:cNvSpPr>
          <p:nvPr/>
        </p:nvSpPr>
        <p:spPr bwMode="auto">
          <a:xfrm>
            <a:off x="6786578" y="500042"/>
            <a:ext cx="2143108" cy="1092189"/>
          </a:xfrm>
          <a:prstGeom prst="cloudCallout">
            <a:avLst>
              <a:gd name="adj1" fmla="val -67241"/>
              <a:gd name="adj2" fmla="val 98991"/>
            </a:avLst>
          </a:prstGeom>
          <a:solidFill>
            <a:srgbClr val="FFFF99"/>
          </a:solidFill>
          <a:ln w="41275" cmpd="sng">
            <a:solidFill>
              <a:srgbClr val="FF0000"/>
            </a:solidFill>
            <a:round/>
          </a:ln>
          <a:effectLst/>
        </p:spPr>
        <p:txBody>
          <a:bodyPr/>
          <a:lstStyle/>
          <a:p>
            <a:pPr algn="ctr"/>
            <a:r>
              <a:rPr lang="zh-CN" altLang="en-US" sz="2800" b="1" dirty="0" smtClean="0">
                <a:solidFill>
                  <a:srgbClr val="990000"/>
                </a:solidFill>
                <a:ea typeface="华文新魏" pitchFamily="2" charset="-122"/>
              </a:rPr>
              <a:t>说教学</a:t>
            </a:r>
            <a:endParaRPr lang="zh-CN" sz="2800" b="1" dirty="0">
              <a:solidFill>
                <a:srgbClr val="990000"/>
              </a:solidFill>
              <a:ea typeface="华文新魏" pitchFamily="2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71538" y="857232"/>
            <a:ext cx="59279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latin typeface="+mn-ea"/>
              </a:rPr>
              <a:t>2</a:t>
            </a:r>
            <a:r>
              <a:rPr lang="zh-CN" altLang="en-US" sz="4000" b="1" dirty="0" smtClean="0"/>
              <a:t>、反复诵读、整体感知</a:t>
            </a:r>
            <a:endParaRPr lang="zh-CN" altLang="en-US" sz="40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1285852" y="2500306"/>
            <a:ext cx="7007046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学生听配乐朗诵，以此为示范向导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endParaRPr lang="en-US" altLang="zh-CN" sz="2800" b="1" dirty="0" smtClean="0"/>
          </a:p>
          <a:p>
            <a:endParaRPr lang="en-US" altLang="zh-CN" sz="2800" b="1" dirty="0" smtClean="0"/>
          </a:p>
          <a:p>
            <a:r>
              <a:rPr lang="zh-CN" altLang="en-US" sz="2800" b="1" dirty="0" smtClean="0">
                <a:solidFill>
                  <a:srgbClr val="00B0F0"/>
                </a:solidFill>
              </a:rPr>
              <a:t>学生自由读，读无定法</a:t>
            </a:r>
            <a:endParaRPr lang="en-US" altLang="zh-CN" sz="2800" b="1" dirty="0" smtClean="0">
              <a:solidFill>
                <a:srgbClr val="00B0F0"/>
              </a:solidFill>
            </a:endParaRPr>
          </a:p>
          <a:p>
            <a:endParaRPr lang="en-US" altLang="zh-CN" sz="2800" b="1" dirty="0" smtClean="0"/>
          </a:p>
          <a:p>
            <a:endParaRPr lang="en-US" altLang="zh-CN" sz="2800" b="1" dirty="0" smtClean="0">
              <a:solidFill>
                <a:srgbClr val="9933FF"/>
              </a:solidFill>
            </a:endParaRPr>
          </a:p>
          <a:p>
            <a:r>
              <a:rPr lang="zh-CN" altLang="en-US" sz="2800" b="1" dirty="0" smtClean="0">
                <a:solidFill>
                  <a:srgbClr val="9933FF"/>
                </a:solidFill>
              </a:rPr>
              <a:t>配乐激发学生的学习热情（纠正读错的词）</a:t>
            </a:r>
            <a:endParaRPr lang="zh-CN" altLang="en-US" sz="2800" b="1" dirty="0">
              <a:solidFill>
                <a:srgbClr val="9933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571472" y="1714488"/>
            <a:ext cx="814393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rot="5400000">
            <a:off x="856430" y="1571612"/>
            <a:ext cx="1000926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643042" y="857232"/>
            <a:ext cx="30155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latin typeface="+mn-ea"/>
              </a:rPr>
              <a:t>3</a:t>
            </a:r>
            <a:r>
              <a:rPr lang="zh-CN" altLang="en-US" sz="4000" b="1" dirty="0" smtClean="0"/>
              <a:t>、分步品读</a:t>
            </a:r>
            <a:endParaRPr lang="zh-CN" altLang="en-US" sz="40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642910" y="2214554"/>
            <a:ext cx="8001056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dirty="0" smtClean="0"/>
          </a:p>
          <a:p>
            <a:endParaRPr lang="en-US" altLang="zh-CN" sz="2800" b="1" dirty="0" smtClean="0"/>
          </a:p>
          <a:p>
            <a:r>
              <a:rPr lang="zh-CN" altLang="en-US" sz="2800" b="1" dirty="0" smtClean="0">
                <a:solidFill>
                  <a:srgbClr val="00B050"/>
                </a:solidFill>
              </a:rPr>
              <a:t>带领学生欣赏桃花源的美──自然美</a:t>
            </a:r>
            <a:endParaRPr lang="en-US" altLang="zh-CN" sz="2800" b="1" dirty="0" smtClean="0">
              <a:solidFill>
                <a:srgbClr val="00B050"/>
              </a:solidFill>
            </a:endParaRPr>
          </a:p>
          <a:p>
            <a:endParaRPr lang="en-US" altLang="zh-CN" sz="2800" dirty="0" smtClean="0"/>
          </a:p>
          <a:p>
            <a:endParaRPr lang="en-US" altLang="zh-CN" sz="2800" dirty="0" smtClean="0"/>
          </a:p>
          <a:p>
            <a:r>
              <a:rPr lang="zh-CN" altLang="en-US" sz="2800" b="1" dirty="0" smtClean="0">
                <a:solidFill>
                  <a:srgbClr val="FF0000"/>
                </a:solidFill>
              </a:rPr>
              <a:t>引导学生体会桃花源美好的生活画卷──社会美</a:t>
            </a:r>
            <a:br>
              <a:rPr lang="zh-CN" altLang="en-US" sz="2800" b="1" dirty="0" smtClean="0">
                <a:solidFill>
                  <a:srgbClr val="FF0000"/>
                </a:solidFill>
              </a:rPr>
            </a:b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6" name="AutoShape 5"/>
          <p:cNvSpPr>
            <a:spLocks noChangeArrowheads="1"/>
          </p:cNvSpPr>
          <p:nvPr/>
        </p:nvSpPr>
        <p:spPr bwMode="auto">
          <a:xfrm>
            <a:off x="6786578" y="500042"/>
            <a:ext cx="2143108" cy="1092189"/>
          </a:xfrm>
          <a:prstGeom prst="cloudCallout">
            <a:avLst>
              <a:gd name="adj1" fmla="val -67241"/>
              <a:gd name="adj2" fmla="val 98991"/>
            </a:avLst>
          </a:prstGeom>
          <a:solidFill>
            <a:srgbClr val="FFFF99"/>
          </a:solidFill>
          <a:ln w="41275" cmpd="sng">
            <a:solidFill>
              <a:srgbClr val="FF0000"/>
            </a:solidFill>
            <a:round/>
          </a:ln>
          <a:effectLst/>
        </p:spPr>
        <p:txBody>
          <a:bodyPr/>
          <a:lstStyle/>
          <a:p>
            <a:pPr algn="ctr"/>
            <a:r>
              <a:rPr lang="zh-CN" altLang="en-US" sz="2800" b="1" dirty="0" smtClean="0">
                <a:solidFill>
                  <a:srgbClr val="990000"/>
                </a:solidFill>
                <a:ea typeface="华文新魏" pitchFamily="2" charset="-122"/>
              </a:rPr>
              <a:t>说教学</a:t>
            </a:r>
            <a:endParaRPr lang="zh-CN" sz="2800" b="1" dirty="0">
              <a:solidFill>
                <a:srgbClr val="990000"/>
              </a:solidFill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428596" y="1500174"/>
            <a:ext cx="828680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rot="5400000">
            <a:off x="71406" y="1428736"/>
            <a:ext cx="128588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714348" y="785794"/>
            <a:ext cx="30219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latin typeface="+mn-ea"/>
              </a:rPr>
              <a:t>4</a:t>
            </a:r>
            <a:r>
              <a:rPr lang="zh-CN" altLang="en-US" sz="4000" b="1" dirty="0" smtClean="0">
                <a:latin typeface="+mn-ea"/>
              </a:rPr>
              <a:t>、</a:t>
            </a:r>
            <a:r>
              <a:rPr lang="zh-CN" altLang="en-US" sz="4000" b="1" dirty="0" smtClean="0"/>
              <a:t>整合评读</a:t>
            </a:r>
            <a:endParaRPr lang="zh-CN" altLang="en-US" sz="4000" b="1" dirty="0"/>
          </a:p>
        </p:txBody>
      </p:sp>
      <p:sp>
        <p:nvSpPr>
          <p:cNvPr id="14" name="AutoShape 5"/>
          <p:cNvSpPr>
            <a:spLocks noChangeArrowheads="1"/>
          </p:cNvSpPr>
          <p:nvPr/>
        </p:nvSpPr>
        <p:spPr bwMode="auto">
          <a:xfrm>
            <a:off x="6786578" y="500042"/>
            <a:ext cx="2143108" cy="1092189"/>
          </a:xfrm>
          <a:prstGeom prst="cloudCallout">
            <a:avLst>
              <a:gd name="adj1" fmla="val -67241"/>
              <a:gd name="adj2" fmla="val 98991"/>
            </a:avLst>
          </a:prstGeom>
          <a:solidFill>
            <a:srgbClr val="FFFF99"/>
          </a:solidFill>
          <a:ln w="41275" cmpd="sng">
            <a:solidFill>
              <a:srgbClr val="FF0000"/>
            </a:solidFill>
            <a:round/>
          </a:ln>
          <a:effectLst/>
        </p:spPr>
        <p:txBody>
          <a:bodyPr/>
          <a:lstStyle/>
          <a:p>
            <a:pPr algn="ctr"/>
            <a:r>
              <a:rPr lang="zh-CN" altLang="en-US" sz="2800" b="1" dirty="0" smtClean="0">
                <a:solidFill>
                  <a:srgbClr val="990000"/>
                </a:solidFill>
                <a:ea typeface="华文新魏" pitchFamily="2" charset="-122"/>
              </a:rPr>
              <a:t>说教学</a:t>
            </a:r>
            <a:endParaRPr lang="zh-CN" sz="2800" b="1" dirty="0">
              <a:solidFill>
                <a:srgbClr val="990000"/>
              </a:solidFill>
              <a:ea typeface="华文新魏" pitchFamily="2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00232" y="2428868"/>
            <a:ext cx="4493538" cy="295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启发思考和学生自己的讨论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endParaRPr lang="en-US" altLang="zh-CN" sz="2800" b="1" dirty="0" smtClean="0"/>
          </a:p>
          <a:p>
            <a:r>
              <a:rPr lang="zh-CN" altLang="en-US" sz="2800" b="1" dirty="0" smtClean="0">
                <a:solidFill>
                  <a:srgbClr val="CC00CC"/>
                </a:solidFill>
              </a:rPr>
              <a:t>从整体上把握作品的内涵</a:t>
            </a:r>
            <a:endParaRPr lang="en-US" altLang="zh-CN" sz="2800" b="1" dirty="0" smtClean="0">
              <a:solidFill>
                <a:srgbClr val="CC00CC"/>
              </a:solidFill>
            </a:endParaRPr>
          </a:p>
          <a:p>
            <a:endParaRPr lang="en-US" altLang="zh-CN" sz="2800" b="1" dirty="0" smtClean="0"/>
          </a:p>
          <a:p>
            <a:r>
              <a:rPr lang="zh-CN" altLang="en-US" sz="2800" b="1" dirty="0" smtClean="0">
                <a:solidFill>
                  <a:srgbClr val="0066FF"/>
                </a:solidFill>
              </a:rPr>
              <a:t>想象诱导学生的发散思维</a:t>
            </a:r>
            <a:endParaRPr lang="en-US" altLang="zh-CN" sz="2800" b="1" dirty="0" smtClean="0">
              <a:solidFill>
                <a:srgbClr val="0066FF"/>
              </a:solidFill>
            </a:endParaRPr>
          </a:p>
          <a:p>
            <a:endParaRPr lang="en-US" altLang="zh-CN" sz="2800" dirty="0" smtClean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 flipV="1">
            <a:off x="285720" y="1428736"/>
            <a:ext cx="8215370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rot="5400000">
            <a:off x="536547" y="1463661"/>
            <a:ext cx="1070776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142976" y="785794"/>
            <a:ext cx="39932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latin typeface="+mn-ea"/>
              </a:rPr>
              <a:t>5</a:t>
            </a:r>
            <a:r>
              <a:rPr lang="zh-CN" altLang="en-US" sz="4000" b="1" dirty="0" smtClean="0"/>
              <a:t>、归纳总结</a:t>
            </a:r>
            <a:endParaRPr lang="zh-CN" altLang="en-US" sz="4000" b="1" dirty="0"/>
          </a:p>
        </p:txBody>
      </p:sp>
      <p:sp>
        <p:nvSpPr>
          <p:cNvPr id="16" name="AutoShape 5"/>
          <p:cNvSpPr>
            <a:spLocks noChangeArrowheads="1"/>
          </p:cNvSpPr>
          <p:nvPr/>
        </p:nvSpPr>
        <p:spPr bwMode="auto">
          <a:xfrm>
            <a:off x="6786578" y="500042"/>
            <a:ext cx="2143108" cy="1092189"/>
          </a:xfrm>
          <a:prstGeom prst="cloudCallout">
            <a:avLst>
              <a:gd name="adj1" fmla="val -67241"/>
              <a:gd name="adj2" fmla="val 98991"/>
            </a:avLst>
          </a:prstGeom>
          <a:solidFill>
            <a:srgbClr val="FFFF99"/>
          </a:solidFill>
          <a:ln w="41275" cmpd="sng">
            <a:solidFill>
              <a:srgbClr val="FF0000"/>
            </a:solidFill>
            <a:round/>
          </a:ln>
          <a:effectLst/>
        </p:spPr>
        <p:txBody>
          <a:bodyPr/>
          <a:lstStyle/>
          <a:p>
            <a:pPr algn="ctr"/>
            <a:r>
              <a:rPr lang="zh-CN" altLang="en-US" sz="2800" b="1" dirty="0" smtClean="0">
                <a:solidFill>
                  <a:srgbClr val="990000"/>
                </a:solidFill>
                <a:ea typeface="华文新魏" pitchFamily="2" charset="-122"/>
              </a:rPr>
              <a:t>说教学</a:t>
            </a:r>
            <a:endParaRPr lang="zh-CN" sz="2800" b="1" dirty="0">
              <a:solidFill>
                <a:srgbClr val="990000"/>
              </a:solidFill>
              <a:ea typeface="华文新魏" pitchFamily="2" charset="-122"/>
            </a:endParaRPr>
          </a:p>
        </p:txBody>
      </p:sp>
      <p:sp>
        <p:nvSpPr>
          <p:cNvPr id="20" name="Rectangle 3"/>
          <p:cNvSpPr txBox="1">
            <a:spLocks noChangeArrowheads="1"/>
          </p:cNvSpPr>
          <p:nvPr/>
        </p:nvSpPr>
        <p:spPr>
          <a:xfrm>
            <a:off x="928662" y="2000240"/>
            <a:ext cx="7772400" cy="41148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latinLnBrk="0" hangingPunct="1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endParaRPr kumimoji="0" lang="zh-CN" sz="2800" b="1" i="0" u="none" strike="noStrike" kern="1200" cap="none" spc="0" normalizeH="0" baseline="0" noProof="0" dirty="0" smtClean="0">
              <a:ln>
                <a:noFill/>
              </a:ln>
              <a:solidFill>
                <a:srgbClr val="006600"/>
              </a:solidFill>
              <a:effectLst/>
              <a:uLnTx/>
              <a:uFillTx/>
              <a:latin typeface="+mn-lt"/>
              <a:ea typeface="华文新魏" pitchFamily="2" charset="-122"/>
              <a:cs typeface="+mn-cs"/>
            </a:endParaRPr>
          </a:p>
        </p:txBody>
      </p:sp>
      <p:sp>
        <p:nvSpPr>
          <p:cNvPr id="21" name="Rectangle 3"/>
          <p:cNvSpPr txBox="1">
            <a:spLocks noChangeArrowheads="1"/>
          </p:cNvSpPr>
          <p:nvPr/>
        </p:nvSpPr>
        <p:spPr>
          <a:xfrm>
            <a:off x="1182688" y="2017713"/>
            <a:ext cx="7772400" cy="41148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r>
              <a:rPr lang="zh-CN" altLang="en-US" sz="2800" b="1" dirty="0" smtClean="0"/>
              <a:t> </a:t>
            </a:r>
            <a:endParaRPr lang="en-US" altLang="zh-CN" sz="2800" b="1" dirty="0" smtClean="0"/>
          </a:p>
          <a:p>
            <a:r>
              <a:rPr lang="zh-CN" altLang="en-US" sz="2800" b="1" dirty="0" smtClean="0">
                <a:solidFill>
                  <a:srgbClr val="FF0000"/>
                </a:solidFill>
              </a:rPr>
              <a:t>选一段你最喜欢的文段有感情地读给全班或本组的同学听</a:t>
            </a:r>
            <a:endParaRPr lang="zh-CN" altLang="en-US" sz="2800" b="1" dirty="0" smtClean="0">
              <a:solidFill>
                <a:srgbClr val="FF0000"/>
              </a:solidFill>
            </a:endParaRPr>
          </a:p>
          <a:p>
            <a:pPr marL="274320" marR="0" lvl="0" indent="-274320" algn="l" defTabSz="914400" rtl="0" eaLnBrk="1" latinLnBrk="0" hangingPunct="1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endParaRPr kumimoji="0" lang="zh-CN" sz="2800" b="1" i="0" u="none" strike="noStrike" kern="1200" cap="none" spc="0" normalizeH="0" baseline="0" noProof="0" dirty="0" smtClean="0">
              <a:ln>
                <a:noFill/>
              </a:ln>
              <a:solidFill>
                <a:srgbClr val="006600"/>
              </a:solidFill>
              <a:effectLst/>
              <a:uLnTx/>
              <a:uFillTx/>
              <a:latin typeface="+mn-lt"/>
              <a:ea typeface="华文新魏" pitchFamily="2" charset="-122"/>
              <a:cs typeface="+mn-cs"/>
            </a:endParaRPr>
          </a:p>
          <a:p>
            <a:pPr marL="274320" lvl="0" indent="-274320">
              <a:spcBef>
                <a:spcPct val="20000"/>
              </a:spcBef>
              <a:buClr>
                <a:schemeClr val="accent3"/>
              </a:buClr>
              <a:buSzPct val="95000"/>
            </a:pPr>
            <a:r>
              <a:rPr lang="zh-CN" altLang="en-US" sz="2800" b="1" dirty="0" smtClean="0">
                <a:solidFill>
                  <a:srgbClr val="CC00FF"/>
                </a:solidFill>
              </a:rPr>
              <a:t>用你的笔画出你心目中的桃花源</a:t>
            </a:r>
            <a:endParaRPr kumimoji="0" lang="zh-CN" sz="2800" b="1" i="0" u="none" strike="noStrike" kern="1200" cap="none" spc="0" normalizeH="0" baseline="0" noProof="0" dirty="0" smtClean="0">
              <a:ln>
                <a:noFill/>
              </a:ln>
              <a:solidFill>
                <a:srgbClr val="CC00FF"/>
              </a:solidFill>
              <a:effectLst/>
              <a:uLnTx/>
              <a:uFillTx/>
              <a:latin typeface="+mn-lt"/>
              <a:ea typeface="华文新魏" pitchFamily="2" charset="-122"/>
              <a:cs typeface="+mn-cs"/>
            </a:endParaRPr>
          </a:p>
          <a:p>
            <a:pPr marL="274320" lvl="0" indent="-274320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endParaRPr lang="en-US" altLang="zh-CN" sz="2800" b="1" dirty="0" smtClean="0"/>
          </a:p>
          <a:p>
            <a:pPr marL="274320" lvl="0" indent="-274320">
              <a:spcBef>
                <a:spcPct val="20000"/>
              </a:spcBef>
              <a:buClr>
                <a:schemeClr val="accent3"/>
              </a:buClr>
              <a:buSzPct val="95000"/>
            </a:pPr>
            <a:r>
              <a:rPr lang="zh-CN" altLang="en-US" sz="2800" b="1" dirty="0" smtClean="0">
                <a:solidFill>
                  <a:srgbClr val="000066"/>
                </a:solidFill>
              </a:rPr>
              <a:t>制作知识积累卡</a:t>
            </a:r>
            <a:endParaRPr kumimoji="0" lang="zh-CN" sz="28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+mn-lt"/>
              <a:ea typeface="华文新魏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395536" y="1785926"/>
            <a:ext cx="839130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rot="5400000">
            <a:off x="750861" y="1535099"/>
            <a:ext cx="78581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214414" y="1142984"/>
            <a:ext cx="4286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/>
              <a:t>6</a:t>
            </a:r>
            <a:r>
              <a:rPr lang="zh-CN" altLang="en-US" sz="4000" b="1" dirty="0" smtClean="0"/>
              <a:t>、课后延伸</a:t>
            </a:r>
            <a:endParaRPr lang="zh-CN" altLang="en-US" sz="4000" b="1" dirty="0"/>
          </a:p>
        </p:txBody>
      </p:sp>
      <p:sp>
        <p:nvSpPr>
          <p:cNvPr id="17" name="AutoShape 5"/>
          <p:cNvSpPr>
            <a:spLocks noChangeArrowheads="1"/>
          </p:cNvSpPr>
          <p:nvPr/>
        </p:nvSpPr>
        <p:spPr bwMode="auto">
          <a:xfrm>
            <a:off x="6786578" y="500042"/>
            <a:ext cx="2143108" cy="1092189"/>
          </a:xfrm>
          <a:prstGeom prst="cloudCallout">
            <a:avLst>
              <a:gd name="adj1" fmla="val -67241"/>
              <a:gd name="adj2" fmla="val 98991"/>
            </a:avLst>
          </a:prstGeom>
          <a:solidFill>
            <a:srgbClr val="FFFF99"/>
          </a:solidFill>
          <a:ln w="41275" cmpd="sng">
            <a:solidFill>
              <a:srgbClr val="FF0000"/>
            </a:solidFill>
            <a:round/>
          </a:ln>
          <a:effectLst/>
        </p:spPr>
        <p:txBody>
          <a:bodyPr/>
          <a:lstStyle/>
          <a:p>
            <a:pPr algn="ctr"/>
            <a:r>
              <a:rPr lang="zh-CN" altLang="en-US" sz="2800" b="1" dirty="0" smtClean="0">
                <a:solidFill>
                  <a:srgbClr val="990000"/>
                </a:solidFill>
                <a:ea typeface="华文新魏" pitchFamily="2" charset="-122"/>
              </a:rPr>
              <a:t>说教学</a:t>
            </a:r>
            <a:endParaRPr lang="zh-CN" sz="2800" b="1" dirty="0">
              <a:solidFill>
                <a:srgbClr val="990000"/>
              </a:solidFill>
              <a:ea typeface="华文新魏" pitchFamily="2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571736" y="2428868"/>
            <a:ext cx="450059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7030A0"/>
                </a:solidFill>
              </a:rPr>
              <a:t>《</a:t>
            </a:r>
            <a:r>
              <a:rPr lang="zh-CN" altLang="en-US" sz="2800" b="1" dirty="0" smtClean="0">
                <a:solidFill>
                  <a:srgbClr val="7030A0"/>
                </a:solidFill>
              </a:rPr>
              <a:t>桃源诗</a:t>
            </a:r>
            <a:r>
              <a:rPr lang="en-US" altLang="zh-CN" sz="2800" b="1" dirty="0" smtClean="0">
                <a:solidFill>
                  <a:srgbClr val="7030A0"/>
                </a:solidFill>
              </a:rPr>
              <a:t>》</a:t>
            </a:r>
            <a:r>
              <a:rPr lang="zh-CN" altLang="en-US" sz="2800" b="1" dirty="0" smtClean="0">
                <a:solidFill>
                  <a:srgbClr val="7030A0"/>
                </a:solidFill>
              </a:rPr>
              <a:t>（陶渊明）</a:t>
            </a:r>
            <a:endParaRPr lang="en-US" altLang="zh-CN" sz="2800" b="1" dirty="0" smtClean="0">
              <a:solidFill>
                <a:srgbClr val="7030A0"/>
              </a:solidFill>
            </a:endParaRPr>
          </a:p>
          <a:p>
            <a:endParaRPr lang="en-US" altLang="zh-CN" sz="2800" b="1" dirty="0" smtClean="0"/>
          </a:p>
          <a:p>
            <a:r>
              <a:rPr lang="en-US" altLang="zh-CN" sz="2800" b="1" dirty="0" smtClean="0">
                <a:solidFill>
                  <a:srgbClr val="FF0000"/>
                </a:solidFill>
              </a:rPr>
              <a:t>《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桃源行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》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（王维）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endParaRPr lang="en-US" altLang="zh-CN" sz="2800" b="1" dirty="0" smtClean="0"/>
          </a:p>
          <a:p>
            <a:r>
              <a:rPr lang="en-US" altLang="zh-CN" sz="2800" b="1" dirty="0" smtClean="0">
                <a:solidFill>
                  <a:srgbClr val="00B050"/>
                </a:solidFill>
              </a:rPr>
              <a:t>《</a:t>
            </a:r>
            <a:r>
              <a:rPr lang="zh-CN" altLang="en-US" sz="2800" b="1" dirty="0" smtClean="0">
                <a:solidFill>
                  <a:srgbClr val="00B050"/>
                </a:solidFill>
              </a:rPr>
              <a:t>桃源图</a:t>
            </a:r>
            <a:r>
              <a:rPr lang="en-US" altLang="zh-CN" sz="2800" b="1" dirty="0" smtClean="0">
                <a:solidFill>
                  <a:srgbClr val="00B050"/>
                </a:solidFill>
              </a:rPr>
              <a:t>》</a:t>
            </a:r>
            <a:r>
              <a:rPr lang="zh-CN" altLang="en-US" sz="2800" b="1" dirty="0" smtClean="0">
                <a:solidFill>
                  <a:srgbClr val="00B050"/>
                </a:solidFill>
              </a:rPr>
              <a:t>（韩愈）</a:t>
            </a:r>
            <a:endParaRPr lang="en-US" altLang="zh-CN" sz="2800" b="1" dirty="0" smtClean="0">
              <a:solidFill>
                <a:srgbClr val="00B050"/>
              </a:solidFill>
            </a:endParaRPr>
          </a:p>
          <a:p>
            <a:endParaRPr lang="en-US" altLang="zh-CN" sz="2800" b="1" dirty="0" smtClean="0"/>
          </a:p>
          <a:p>
            <a:r>
              <a:rPr lang="en-US" altLang="zh-CN" sz="2800" b="1" dirty="0" smtClean="0">
                <a:solidFill>
                  <a:srgbClr val="FF3399"/>
                </a:solidFill>
              </a:rPr>
              <a:t>《</a:t>
            </a:r>
            <a:r>
              <a:rPr lang="zh-CN" altLang="en-US" sz="2800" b="1" dirty="0" smtClean="0">
                <a:solidFill>
                  <a:srgbClr val="FF3399"/>
                </a:solidFill>
              </a:rPr>
              <a:t>桃花溪</a:t>
            </a:r>
            <a:r>
              <a:rPr lang="en-US" altLang="zh-CN" sz="2800" b="1" dirty="0" smtClean="0">
                <a:solidFill>
                  <a:srgbClr val="FF3399"/>
                </a:solidFill>
              </a:rPr>
              <a:t>》</a:t>
            </a:r>
            <a:r>
              <a:rPr lang="zh-CN" altLang="en-US" sz="2800" b="1" dirty="0" smtClean="0">
                <a:solidFill>
                  <a:srgbClr val="FF3399"/>
                </a:solidFill>
              </a:rPr>
              <a:t>（张旭）</a:t>
            </a:r>
            <a:endParaRPr lang="en-US" altLang="zh-CN" sz="2800" b="1" dirty="0" smtClean="0">
              <a:solidFill>
                <a:srgbClr val="FF3399"/>
              </a:solidFill>
            </a:endParaRPr>
          </a:p>
          <a:p>
            <a:endParaRPr lang="en-US" altLang="zh-CN" sz="2800" dirty="0" smtClean="0"/>
          </a:p>
          <a:p>
            <a:r>
              <a:rPr lang="en-US" altLang="zh-CN" sz="2800" b="1" dirty="0" smtClean="0">
                <a:solidFill>
                  <a:srgbClr val="0066FF"/>
                </a:solidFill>
              </a:rPr>
              <a:t>《</a:t>
            </a:r>
            <a:r>
              <a:rPr lang="zh-CN" altLang="en-US" sz="2800" b="1" dirty="0" smtClean="0">
                <a:solidFill>
                  <a:srgbClr val="0066FF"/>
                </a:solidFill>
              </a:rPr>
              <a:t>桃源行</a:t>
            </a:r>
            <a:r>
              <a:rPr lang="en-US" altLang="zh-CN" sz="2800" b="1" dirty="0" smtClean="0">
                <a:solidFill>
                  <a:srgbClr val="0066FF"/>
                </a:solidFill>
              </a:rPr>
              <a:t>》</a:t>
            </a:r>
            <a:r>
              <a:rPr lang="zh-CN" altLang="en-US" sz="2800" b="1" dirty="0" smtClean="0">
                <a:solidFill>
                  <a:srgbClr val="0066FF"/>
                </a:solidFill>
              </a:rPr>
              <a:t>（王安石）</a:t>
            </a:r>
            <a:endParaRPr lang="zh-CN" altLang="en-US" sz="2800" b="1" dirty="0">
              <a:solidFill>
                <a:srgbClr val="0066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9" dur="500"/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187624" y="2996952"/>
            <a:ext cx="656228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96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谢谢大家</a:t>
            </a:r>
            <a:endParaRPr lang="zh-CN" altLang="en-US" sz="96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畅">
  <a:themeElements>
    <a:clrScheme name="流畅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流畅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畅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931</Words>
  <Application>Kingsoft Office WPP</Application>
  <PresentationFormat>全屏显示(4:3)</PresentationFormat>
  <Paragraphs>165</Paragraphs>
  <Slides>19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0" baseType="lpstr">
      <vt:lpstr>流畅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acer</dc:creator>
  <cp:lastModifiedBy>acer</cp:lastModifiedBy>
  <cp:revision>42</cp:revision>
  <dcterms:created xsi:type="dcterms:W3CDTF">2015-12-02T08:24:00Z</dcterms:created>
  <dcterms:modified xsi:type="dcterms:W3CDTF">2015-12-17T15:13:20Z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2052-10.1.0.5400</vt:lpwstr>
  </property>
</Properties>
</file>