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65" r:id="rId3"/>
    <p:sldId id="266" r:id="rId4"/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B7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18" autoAdjust="0"/>
  </p:normalViewPr>
  <p:slideViewPr>
    <p:cSldViewPr>
      <p:cViewPr varScale="1"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DA66F4-F65E-4FBD-A380-635DAD623444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85E061-FAA4-4223-916D-4711E51F5F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291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5E061-FAA4-4223-916D-4711E51F5F5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742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76341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2844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0732144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93755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56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53147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98681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1804361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7167549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0103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17513"/>
            <a:ext cx="2057400" cy="57086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17513"/>
            <a:ext cx="6019800" cy="57086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7700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17513"/>
            <a:ext cx="6130925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808176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Arial" pitchFamily="34" charset="0"/>
          <a:ea typeface="楷体_GB2312" pitchFamily="1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Arial" pitchFamily="34" charset="0"/>
          <a:ea typeface="楷体_GB2312" pitchFamily="1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Arial" pitchFamily="34" charset="0"/>
          <a:ea typeface="楷体_GB2312" pitchFamily="1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Arial" pitchFamily="34" charset="0"/>
          <a:ea typeface="楷体_GB2312" pitchFamily="1" charset="-122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Arial" pitchFamily="34" charset="0"/>
          <a:ea typeface="楷体_GB2312" pitchFamily="1" charset="-122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Arial" pitchFamily="34" charset="0"/>
          <a:ea typeface="楷体_GB2312" pitchFamily="1" charset="-122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Arial" pitchFamily="34" charset="0"/>
          <a:ea typeface="楷体_GB2312" pitchFamily="1" charset="-122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Arial" pitchFamily="34" charset="0"/>
          <a:ea typeface="楷体_GB2312" pitchFamily="1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rgbClr val="1C1C1C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1C1C1C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1C1C1C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1C1C1C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rgbClr val="1C1C1C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rgbClr val="1C1C1C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rgbClr val="1C1C1C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rgbClr val="1C1C1C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rgbClr val="1C1C1C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55576" y="52636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39349" y="405546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口算下面各题：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9552" y="2210743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2×37=</a:t>
            </a:r>
            <a:endParaRPr lang="zh-CN" altLang="en-US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5536" y="3379765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130×3=</a:t>
            </a:r>
            <a:endParaRPr lang="zh-CN" altLang="en-US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27784" y="221074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22×4=</a:t>
            </a:r>
            <a:endParaRPr lang="zh-CN" altLang="en-US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29708" y="219622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23×4=</a:t>
            </a:r>
            <a:endParaRPr lang="zh-CN" altLang="en-US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04248" y="2181713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18×5=</a:t>
            </a:r>
            <a:endParaRPr lang="zh-CN" altLang="en-US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483768" y="3360436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160×5=</a:t>
            </a:r>
            <a:endParaRPr lang="zh-CN" altLang="en-US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572000" y="3390091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4×240=</a:t>
            </a:r>
            <a:endParaRPr lang="zh-CN" altLang="en-US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04248" y="3360434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2×450=</a:t>
            </a:r>
            <a:endParaRPr lang="zh-CN" altLang="en-US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63688" y="2247255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74</a:t>
            </a:r>
            <a:endParaRPr lang="zh-CN" altLang="en-US" sz="2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779912" y="2247255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88</a:t>
            </a:r>
            <a:endParaRPr lang="zh-CN" altLang="en-US" sz="2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884990" y="2246573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92</a:t>
            </a:r>
            <a:endParaRPr lang="zh-CN" altLang="en-US" sz="2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956376" y="2171210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</a:t>
            </a:r>
            <a:endParaRPr lang="zh-CN" altLang="en-US" sz="2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056016" y="3398790"/>
            <a:ext cx="90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900</a:t>
            </a:r>
            <a:endParaRPr lang="zh-CN" altLang="en-US" sz="2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884990" y="3399383"/>
            <a:ext cx="919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960</a:t>
            </a:r>
            <a:endParaRPr lang="zh-CN" altLang="en-US" sz="2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9912" y="3399383"/>
            <a:ext cx="849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800</a:t>
            </a:r>
            <a:endParaRPr lang="zh-CN" altLang="en-US" sz="2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691680" y="3360433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390</a:t>
            </a:r>
            <a:endParaRPr lang="zh-CN" altLang="en-US" sz="2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1907704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6×10</a:t>
            </a:r>
            <a:endParaRPr lang="zh-CN" altLang="en-US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圆角矩形 30"/>
          <p:cNvSpPr/>
          <p:nvPr/>
        </p:nvSpPr>
        <p:spPr>
          <a:xfrm>
            <a:off x="179512" y="6093582"/>
            <a:ext cx="1440160" cy="50405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口算练习</a:t>
            </a:r>
          </a:p>
        </p:txBody>
      </p:sp>
      <p:sp>
        <p:nvSpPr>
          <p:cNvPr id="32" name="圆角矩形 31"/>
          <p:cNvSpPr/>
          <p:nvPr/>
        </p:nvSpPr>
        <p:spPr>
          <a:xfrm>
            <a:off x="3707904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12×20</a:t>
            </a:r>
            <a:endParaRPr lang="zh-CN" altLang="en-US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圆角矩形 32"/>
          <p:cNvSpPr/>
          <p:nvPr/>
        </p:nvSpPr>
        <p:spPr>
          <a:xfrm>
            <a:off x="5436096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课堂练习</a:t>
            </a:r>
          </a:p>
        </p:txBody>
      </p:sp>
      <p:sp>
        <p:nvSpPr>
          <p:cNvPr id="34" name="圆角矩形 33"/>
          <p:cNvSpPr/>
          <p:nvPr/>
        </p:nvSpPr>
        <p:spPr>
          <a:xfrm>
            <a:off x="7236296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总结规律</a:t>
            </a:r>
          </a:p>
        </p:txBody>
      </p:sp>
      <p:sp>
        <p:nvSpPr>
          <p:cNvPr id="35" name="任意多边形 34"/>
          <p:cNvSpPr/>
          <p:nvPr/>
        </p:nvSpPr>
        <p:spPr>
          <a:xfrm>
            <a:off x="10999" y="359840"/>
            <a:ext cx="9100457" cy="1137852"/>
          </a:xfrm>
          <a:custGeom>
            <a:avLst/>
            <a:gdLst>
              <a:gd name="connsiteX0" fmla="*/ 0 w 9100457"/>
              <a:gd name="connsiteY0" fmla="*/ 682171 h 1137852"/>
              <a:gd name="connsiteX1" fmla="*/ 551543 w 9100457"/>
              <a:gd name="connsiteY1" fmla="*/ 827314 h 1137852"/>
              <a:gd name="connsiteX2" fmla="*/ 1582057 w 9100457"/>
              <a:gd name="connsiteY2" fmla="*/ 638628 h 1137852"/>
              <a:gd name="connsiteX3" fmla="*/ 2670628 w 9100457"/>
              <a:gd name="connsiteY3" fmla="*/ 740228 h 1137852"/>
              <a:gd name="connsiteX4" fmla="*/ 4078514 w 9100457"/>
              <a:gd name="connsiteY4" fmla="*/ 1132114 h 1137852"/>
              <a:gd name="connsiteX5" fmla="*/ 5704114 w 9100457"/>
              <a:gd name="connsiteY5" fmla="*/ 406400 h 1137852"/>
              <a:gd name="connsiteX6" fmla="*/ 7692571 w 9100457"/>
              <a:gd name="connsiteY6" fmla="*/ 377371 h 1137852"/>
              <a:gd name="connsiteX7" fmla="*/ 9100457 w 9100457"/>
              <a:gd name="connsiteY7" fmla="*/ 0 h 1137852"/>
              <a:gd name="connsiteX8" fmla="*/ 9100457 w 9100457"/>
              <a:gd name="connsiteY8" fmla="*/ 0 h 1137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100457" h="1137852">
                <a:moveTo>
                  <a:pt x="0" y="682171"/>
                </a:moveTo>
                <a:cubicBezTo>
                  <a:pt x="143933" y="758371"/>
                  <a:pt x="287867" y="834571"/>
                  <a:pt x="551543" y="827314"/>
                </a:cubicBezTo>
                <a:cubicBezTo>
                  <a:pt x="815219" y="820057"/>
                  <a:pt x="1228876" y="653142"/>
                  <a:pt x="1582057" y="638628"/>
                </a:cubicBezTo>
                <a:cubicBezTo>
                  <a:pt x="1935238" y="624114"/>
                  <a:pt x="2254552" y="657980"/>
                  <a:pt x="2670628" y="740228"/>
                </a:cubicBezTo>
                <a:cubicBezTo>
                  <a:pt x="3086704" y="822476"/>
                  <a:pt x="3572933" y="1187752"/>
                  <a:pt x="4078514" y="1132114"/>
                </a:cubicBezTo>
                <a:cubicBezTo>
                  <a:pt x="4584095" y="1076476"/>
                  <a:pt x="5101771" y="532190"/>
                  <a:pt x="5704114" y="406400"/>
                </a:cubicBezTo>
                <a:cubicBezTo>
                  <a:pt x="6306457" y="280609"/>
                  <a:pt x="7126514" y="445104"/>
                  <a:pt x="7692571" y="377371"/>
                </a:cubicBezTo>
                <a:cubicBezTo>
                  <a:pt x="8258628" y="309638"/>
                  <a:pt x="9100457" y="0"/>
                  <a:pt x="9100457" y="0"/>
                </a:cubicBezTo>
                <a:lnTo>
                  <a:pt x="9100457" y="0"/>
                </a:lnTo>
              </a:path>
            </a:pathLst>
          </a:custGeom>
          <a:noFill/>
          <a:ln w="412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6636720" y="-1750690"/>
            <a:ext cx="2315801" cy="3650422"/>
            <a:chOff x="6573602" y="-214804"/>
            <a:chExt cx="2315801" cy="3650422"/>
          </a:xfrm>
        </p:grpSpPr>
        <p:grpSp>
          <p:nvGrpSpPr>
            <p:cNvPr id="42" name="组合 41"/>
            <p:cNvGrpSpPr/>
            <p:nvPr/>
          </p:nvGrpSpPr>
          <p:grpSpPr>
            <a:xfrm rot="20774297">
              <a:off x="7023347" y="1529707"/>
              <a:ext cx="1866056" cy="1905911"/>
              <a:chOff x="5289082" y="218703"/>
              <a:chExt cx="1866056" cy="1905911"/>
            </a:xfrm>
          </p:grpSpPr>
          <p:grpSp>
            <p:nvGrpSpPr>
              <p:cNvPr id="41" name="组合 40"/>
              <p:cNvGrpSpPr/>
              <p:nvPr/>
            </p:nvGrpSpPr>
            <p:grpSpPr>
              <a:xfrm>
                <a:off x="5289082" y="218703"/>
                <a:ext cx="1866056" cy="1905911"/>
                <a:chOff x="5289082" y="218703"/>
                <a:chExt cx="1866056" cy="1905911"/>
              </a:xfrm>
            </p:grpSpPr>
            <p:sp>
              <p:nvSpPr>
                <p:cNvPr id="38" name="等腰三角形 37"/>
                <p:cNvSpPr/>
                <p:nvPr/>
              </p:nvSpPr>
              <p:spPr>
                <a:xfrm>
                  <a:off x="5289082" y="218703"/>
                  <a:ext cx="1866056" cy="1905911"/>
                </a:xfrm>
                <a:prstGeom prst="triangl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0" name="流程图: 或者 39"/>
                <p:cNvSpPr/>
                <p:nvPr/>
              </p:nvSpPr>
              <p:spPr>
                <a:xfrm>
                  <a:off x="6050513" y="405546"/>
                  <a:ext cx="343193" cy="331906"/>
                </a:xfrm>
                <a:prstGeom prst="flowChartOr">
                  <a:avLst/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9" name="矩形 38">
                <a:hlinkHover r:id="" action="ppaction://noaction" highlightClick="1"/>
              </p:cNvPr>
              <p:cNvSpPr/>
              <p:nvPr/>
            </p:nvSpPr>
            <p:spPr>
              <a:xfrm>
                <a:off x="5636995" y="1020638"/>
                <a:ext cx="1191505" cy="954107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/>
                <a:r>
                  <a:rPr lang="zh-CN" altLang="en-US" sz="2800" b="1" dirty="0" smtClean="0">
                    <a:ln w="11430"/>
                    <a:gradFill>
                      <a:gsLst>
                        <a:gs pos="0">
                          <a:schemeClr val="accent2">
                            <a:tint val="70000"/>
                            <a:satMod val="245000"/>
                          </a:schemeClr>
                        </a:gs>
                        <a:gs pos="75000">
                          <a:schemeClr val="accent2">
                            <a:tint val="90000"/>
                            <a:shade val="60000"/>
                            <a:satMod val="240000"/>
                          </a:schemeClr>
                        </a:gs>
                        <a:gs pos="100000">
                          <a:schemeClr val="accent2">
                            <a:tint val="100000"/>
                            <a:shade val="50000"/>
                            <a:satMod val="240000"/>
                          </a:schemeClr>
                        </a:gs>
                      </a:gsLst>
                      <a:lin ang="5400000"/>
                    </a:gra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查看答案</a:t>
                </a:r>
                <a:endParaRPr lang="zh-CN" altLang="en-US" sz="2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44" name="组合 43"/>
            <p:cNvGrpSpPr/>
            <p:nvPr/>
          </p:nvGrpSpPr>
          <p:grpSpPr>
            <a:xfrm rot="9902044">
              <a:off x="6573602" y="-214804"/>
              <a:ext cx="1866056" cy="1905911"/>
              <a:chOff x="5289082" y="218703"/>
              <a:chExt cx="1866056" cy="1905911"/>
            </a:xfrm>
            <a:noFill/>
          </p:grpSpPr>
          <p:sp>
            <p:nvSpPr>
              <p:cNvPr id="46" name="等腰三角形 45"/>
              <p:cNvSpPr/>
              <p:nvPr/>
            </p:nvSpPr>
            <p:spPr>
              <a:xfrm>
                <a:off x="5289082" y="218703"/>
                <a:ext cx="1866056" cy="1905911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流程图: 或者 46"/>
              <p:cNvSpPr/>
              <p:nvPr/>
            </p:nvSpPr>
            <p:spPr>
              <a:xfrm>
                <a:off x="6050513" y="405546"/>
                <a:ext cx="343193" cy="331906"/>
              </a:xfrm>
              <a:prstGeom prst="flowChartOr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95927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repeatCount="indefinite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横卷形 3"/>
          <p:cNvSpPr/>
          <p:nvPr/>
        </p:nvSpPr>
        <p:spPr bwMode="auto">
          <a:xfrm>
            <a:off x="179513" y="1016732"/>
            <a:ext cx="8775174" cy="5148572"/>
          </a:xfrm>
          <a:prstGeom prst="horizontalScroll">
            <a:avLst/>
          </a:prstGeom>
          <a:gradFill>
            <a:gsLst>
              <a:gs pos="0">
                <a:srgbClr val="CCCCFF"/>
              </a:gs>
              <a:gs pos="34000">
                <a:srgbClr val="99CCFF"/>
              </a:gs>
              <a:gs pos="53000">
                <a:srgbClr val="9966FF"/>
              </a:gs>
              <a:gs pos="69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2000" b="1" smtClean="0">
              <a:solidFill>
                <a:srgbClr val="000000"/>
              </a:solidFill>
              <a:latin typeface="楷体_GB2312" pitchFamily="1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35799" y="1577377"/>
            <a:ext cx="7377341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两位数乘两位数</a:t>
            </a:r>
            <a:endParaRPr lang="en-US" altLang="zh-CN" sz="8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/>
            <a:endParaRPr lang="en-US" altLang="zh-CN" sz="8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/>
            <a:r>
              <a:rPr lang="zh-CN" altLang="en-US" sz="8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口算算法</a:t>
            </a:r>
            <a:endParaRPr lang="zh-CN" altLang="en-US" sz="8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8897" y="392249"/>
            <a:ext cx="6894836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人教版义务教育标准实验</a:t>
            </a:r>
            <a:r>
              <a:rPr lang="zh-CN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课程</a:t>
            </a:r>
            <a:r>
              <a:rPr lang="zh-CN" altLang="en-US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三</a:t>
            </a:r>
            <a:r>
              <a:rPr lang="zh-CN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年级下册第四单元</a:t>
            </a:r>
            <a:r>
              <a:rPr lang="zh-CN" altLang="en-US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第一课时</a:t>
            </a:r>
          </a:p>
        </p:txBody>
      </p:sp>
    </p:spTree>
    <p:extLst>
      <p:ext uri="{BB962C8B-B14F-4D97-AF65-F5344CB8AC3E}">
        <p14:creationId xmlns:p14="http://schemas.microsoft.com/office/powerpoint/2010/main" val="2656243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2627784" y="2116872"/>
            <a:ext cx="2160240" cy="0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1691680" y="1895033"/>
            <a:ext cx="3240360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7" t="20444" r="66590" b="59111"/>
          <a:stretch/>
        </p:blipFill>
        <p:spPr bwMode="auto">
          <a:xfrm>
            <a:off x="998081" y="1683988"/>
            <a:ext cx="6984776" cy="2582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260648"/>
            <a:ext cx="698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橙子每盒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个，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盒有多少个？</a:t>
            </a: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51720" y="4854917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6×10=____</a:t>
            </a:r>
            <a:endParaRPr lang="zh-CN" altLang="en-US" sz="3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07904" y="4854917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60</a:t>
            </a:r>
            <a:r>
              <a:rPr lang="zh-CN" altLang="en-US" sz="36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（个）</a:t>
            </a:r>
            <a:endParaRPr lang="zh-CN" altLang="en-US" sz="3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853440" y="1340768"/>
            <a:ext cx="7269480" cy="3215640"/>
          </a:xfrm>
          <a:custGeom>
            <a:avLst/>
            <a:gdLst>
              <a:gd name="connsiteX0" fmla="*/ 106680 w 7269480"/>
              <a:gd name="connsiteY0" fmla="*/ 15240 h 3215640"/>
              <a:gd name="connsiteX1" fmla="*/ 0 w 7269480"/>
              <a:gd name="connsiteY1" fmla="*/ 2682240 h 3215640"/>
              <a:gd name="connsiteX2" fmla="*/ 0 w 7269480"/>
              <a:gd name="connsiteY2" fmla="*/ 3200400 h 3215640"/>
              <a:gd name="connsiteX3" fmla="*/ 5791200 w 7269480"/>
              <a:gd name="connsiteY3" fmla="*/ 3215640 h 3215640"/>
              <a:gd name="connsiteX4" fmla="*/ 5715000 w 7269480"/>
              <a:gd name="connsiteY4" fmla="*/ 1783080 h 3215640"/>
              <a:gd name="connsiteX5" fmla="*/ 7269480 w 7269480"/>
              <a:gd name="connsiteY5" fmla="*/ 1706880 h 3215640"/>
              <a:gd name="connsiteX6" fmla="*/ 7193280 w 7269480"/>
              <a:gd name="connsiteY6" fmla="*/ 213360 h 3215640"/>
              <a:gd name="connsiteX7" fmla="*/ 30480 w 7269480"/>
              <a:gd name="connsiteY7" fmla="*/ 0 h 3215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269480" h="3215640">
                <a:moveTo>
                  <a:pt x="106680" y="15240"/>
                </a:moveTo>
                <a:lnTo>
                  <a:pt x="0" y="2682240"/>
                </a:lnTo>
                <a:lnTo>
                  <a:pt x="0" y="3200400"/>
                </a:lnTo>
                <a:lnTo>
                  <a:pt x="5791200" y="3215640"/>
                </a:lnTo>
                <a:lnTo>
                  <a:pt x="5715000" y="1783080"/>
                </a:lnTo>
                <a:lnTo>
                  <a:pt x="7269480" y="1706880"/>
                </a:lnTo>
                <a:lnTo>
                  <a:pt x="7193280" y="213360"/>
                </a:lnTo>
                <a:lnTo>
                  <a:pt x="30480" y="0"/>
                </a:lnTo>
              </a:path>
            </a:pathLst>
          </a:custGeom>
          <a:noFill/>
          <a:ln w="41275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1907704" y="6093582"/>
            <a:ext cx="1440160" cy="50405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6×10</a:t>
            </a:r>
            <a:endParaRPr lang="zh-CN" altLang="en-US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179512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口算练习</a:t>
            </a:r>
          </a:p>
        </p:txBody>
      </p:sp>
      <p:sp>
        <p:nvSpPr>
          <p:cNvPr id="17" name="圆角矩形 16"/>
          <p:cNvSpPr/>
          <p:nvPr/>
        </p:nvSpPr>
        <p:spPr>
          <a:xfrm>
            <a:off x="3707904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12×20</a:t>
            </a:r>
            <a:endParaRPr lang="zh-CN" altLang="en-US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5436096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课堂练习</a:t>
            </a:r>
          </a:p>
        </p:txBody>
      </p:sp>
      <p:sp>
        <p:nvSpPr>
          <p:cNvPr id="19" name="圆角矩形 18"/>
          <p:cNvSpPr/>
          <p:nvPr/>
        </p:nvSpPr>
        <p:spPr>
          <a:xfrm>
            <a:off x="7236296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总结规律</a:t>
            </a:r>
          </a:p>
        </p:txBody>
      </p:sp>
    </p:spTree>
    <p:extLst>
      <p:ext uri="{BB962C8B-B14F-4D97-AF65-F5344CB8AC3E}">
        <p14:creationId xmlns:p14="http://schemas.microsoft.com/office/powerpoint/2010/main" val="4204713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64498" y="2636912"/>
            <a:ext cx="12961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9</a:t>
            </a:r>
            <a:r>
              <a:rPr lang="en-US" altLang="zh-CN" sz="4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0</a:t>
            </a:r>
            <a:endParaRPr lang="zh-CN" altLang="en-US" sz="4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11978" y="1556792"/>
            <a:ext cx="13123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150</a:t>
            </a:r>
            <a:endParaRPr lang="zh-CN" altLang="en-US" sz="4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4669371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4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先乘以</a:t>
            </a:r>
            <a:r>
              <a:rPr lang="zh-CN" altLang="en-US" sz="4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零前面</a:t>
            </a:r>
            <a:r>
              <a:rPr lang="zh-CN" altLang="en-US" sz="4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的数，再在积的后面</a:t>
            </a:r>
            <a:r>
              <a:rPr lang="zh-CN" altLang="en-US" sz="4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添上零</a:t>
            </a:r>
            <a:r>
              <a:rPr lang="zh-CN" altLang="en-US" sz="4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4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28" y="332656"/>
            <a:ext cx="72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计算下面各题，你发现了什么？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1560" y="1562888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latin typeface="+mn-ea"/>
              </a:rPr>
              <a:t>5×10</a:t>
            </a:r>
            <a:r>
              <a:rPr lang="en-US" altLang="zh-CN" sz="3600" dirty="0" smtClean="0">
                <a:latin typeface="+mn-ea"/>
              </a:rPr>
              <a:t>=</a:t>
            </a:r>
            <a:endParaRPr lang="zh-CN" altLang="en-US" sz="3600" dirty="0" smtClean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0" y="2636912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latin typeface="+mn-ea"/>
              </a:rPr>
              <a:t>9</a:t>
            </a:r>
            <a:r>
              <a:rPr lang="en-US" altLang="zh-CN" sz="4000" dirty="0" smtClean="0">
                <a:latin typeface="+mn-ea"/>
              </a:rPr>
              <a:t>×10</a:t>
            </a:r>
            <a:r>
              <a:rPr lang="en-US" altLang="zh-CN" sz="3600" dirty="0" smtClean="0">
                <a:latin typeface="+mn-ea"/>
              </a:rPr>
              <a:t>=</a:t>
            </a:r>
            <a:endParaRPr lang="zh-CN" altLang="en-US" sz="3600" dirty="0" smtClean="0"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64498" y="1579439"/>
            <a:ext cx="12961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50</a:t>
            </a:r>
            <a:endParaRPr lang="zh-CN" altLang="en-US" sz="4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39771" y="1562889"/>
            <a:ext cx="21044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latin typeface="+mn-ea"/>
              </a:rPr>
              <a:t>15×10</a:t>
            </a:r>
            <a:r>
              <a:rPr lang="en-US" altLang="zh-CN" sz="3600" dirty="0" smtClean="0">
                <a:latin typeface="+mn-ea"/>
              </a:rPr>
              <a:t>=</a:t>
            </a:r>
            <a:endParaRPr lang="zh-CN" altLang="en-US" sz="3600" dirty="0" smtClean="0"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39771" y="2616684"/>
            <a:ext cx="21044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latin typeface="+mn-ea"/>
              </a:rPr>
              <a:t>18×10</a:t>
            </a:r>
            <a:r>
              <a:rPr lang="en-US" altLang="zh-CN" sz="3600" dirty="0" smtClean="0">
                <a:latin typeface="+mn-ea"/>
              </a:rPr>
              <a:t>=</a:t>
            </a:r>
            <a:endParaRPr lang="zh-CN" altLang="en-US" sz="3600" dirty="0" smtClean="0">
              <a:latin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11978" y="2616684"/>
            <a:ext cx="13123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180</a:t>
            </a:r>
            <a:endParaRPr lang="zh-CN" altLang="en-US" sz="4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1040542"/>
            <a:ext cx="9144000" cy="4571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2985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8" grpId="0"/>
      <p:bldP spid="13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6632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超市订购的苹果也到货了。苹果每盒</a:t>
            </a:r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个，</a:t>
            </a:r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盒有多少个？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34" t="34630" r="66031" b="41183"/>
          <a:stretch/>
        </p:blipFill>
        <p:spPr bwMode="auto">
          <a:xfrm>
            <a:off x="56930" y="1628800"/>
            <a:ext cx="5955230" cy="3030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右大括号 5"/>
          <p:cNvSpPr/>
          <p:nvPr/>
        </p:nvSpPr>
        <p:spPr>
          <a:xfrm>
            <a:off x="5977148" y="1844824"/>
            <a:ext cx="504056" cy="113254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右大括号 8"/>
          <p:cNvSpPr/>
          <p:nvPr/>
        </p:nvSpPr>
        <p:spPr>
          <a:xfrm>
            <a:off x="6012160" y="3202329"/>
            <a:ext cx="504056" cy="113254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24781" y="3389381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10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盒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24781" y="1970180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10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盒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16216" y="2654198"/>
            <a:ext cx="23762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12×10=120</a:t>
            </a:r>
            <a:r>
              <a:rPr lang="zh-CN" altLang="en-US" sz="2400" dirty="0" smtClean="0"/>
              <a:t>（个）</a:t>
            </a:r>
            <a:endParaRPr lang="en-US" altLang="zh-CN" sz="2400" dirty="0" smtClean="0"/>
          </a:p>
          <a:p>
            <a:endParaRPr lang="zh-CN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6481204" y="3968674"/>
            <a:ext cx="23762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12×10=120</a:t>
            </a:r>
            <a:r>
              <a:rPr lang="zh-CN" altLang="en-US" sz="2400" dirty="0" smtClean="0"/>
              <a:t>（个）</a:t>
            </a:r>
            <a:endParaRPr lang="en-US" altLang="zh-CN" sz="2400" dirty="0" smtClean="0"/>
          </a:p>
          <a:p>
            <a:endParaRPr lang="zh-CN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195736" y="5013176"/>
            <a:ext cx="3781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/>
              <a:t>120+120=240</a:t>
            </a:r>
            <a:r>
              <a:rPr lang="zh-CN" altLang="en-US" sz="3600" dirty="0" smtClean="0"/>
              <a:t>（个）</a:t>
            </a:r>
            <a:endParaRPr lang="zh-CN" altLang="en-US" sz="3600" dirty="0"/>
          </a:p>
        </p:txBody>
      </p:sp>
      <p:sp>
        <p:nvSpPr>
          <p:cNvPr id="12" name="圆角矩形 11"/>
          <p:cNvSpPr/>
          <p:nvPr/>
        </p:nvSpPr>
        <p:spPr>
          <a:xfrm>
            <a:off x="1907704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6×10</a:t>
            </a:r>
            <a:endParaRPr lang="zh-CN" altLang="en-US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179512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口算练习</a:t>
            </a:r>
          </a:p>
        </p:txBody>
      </p:sp>
      <p:sp>
        <p:nvSpPr>
          <p:cNvPr id="17" name="圆角矩形 16"/>
          <p:cNvSpPr/>
          <p:nvPr/>
        </p:nvSpPr>
        <p:spPr>
          <a:xfrm>
            <a:off x="3707904" y="6093582"/>
            <a:ext cx="1440160" cy="50405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12×20</a:t>
            </a:r>
            <a:endParaRPr lang="zh-CN" altLang="en-US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5436096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课堂练习</a:t>
            </a:r>
          </a:p>
        </p:txBody>
      </p:sp>
      <p:sp>
        <p:nvSpPr>
          <p:cNvPr id="19" name="圆角矩形 18"/>
          <p:cNvSpPr/>
          <p:nvPr/>
        </p:nvSpPr>
        <p:spPr>
          <a:xfrm>
            <a:off x="7236296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总结规律</a:t>
            </a:r>
          </a:p>
        </p:txBody>
      </p:sp>
      <p:sp>
        <p:nvSpPr>
          <p:cNvPr id="21" name="矩形 20"/>
          <p:cNvSpPr/>
          <p:nvPr/>
        </p:nvSpPr>
        <p:spPr>
          <a:xfrm>
            <a:off x="-33243" y="1367186"/>
            <a:ext cx="9144000" cy="4571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1014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7" grpId="0"/>
      <p:bldP spid="11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683" y="260648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超市订购的苹果也到货了。苹果每盒</a:t>
            </a:r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个，</a:t>
            </a:r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盒有多少个？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34" t="34630" r="66031" b="41183"/>
          <a:stretch/>
        </p:blipFill>
        <p:spPr bwMode="auto">
          <a:xfrm>
            <a:off x="56930" y="1628800"/>
            <a:ext cx="5955230" cy="3030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372200" y="2100191"/>
            <a:ext cx="26642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20</a:t>
            </a:r>
            <a:r>
              <a:rPr lang="zh-CN" altLang="en-US" sz="32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看作</a:t>
            </a:r>
            <a:r>
              <a:rPr lang="en-US" altLang="zh-CN" sz="32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2×10</a:t>
            </a:r>
          </a:p>
          <a:p>
            <a:r>
              <a:rPr lang="en-US" altLang="zh-CN" sz="32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12×2=24</a:t>
            </a:r>
          </a:p>
          <a:p>
            <a:r>
              <a:rPr lang="en-US" altLang="zh-CN" sz="32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24×10=240</a:t>
            </a:r>
            <a:endParaRPr lang="zh-CN" altLang="en-US" sz="3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87624" y="4659720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12×20=______</a:t>
            </a:r>
            <a:endParaRPr lang="zh-CN" altLang="en-US" sz="40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75856" y="4581128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240</a:t>
            </a:r>
            <a:r>
              <a:rPr lang="zh-CN" altLang="en-US" sz="4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（个）</a:t>
            </a:r>
            <a:endParaRPr lang="zh-CN" altLang="en-US" sz="40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1903" y="5585429"/>
            <a:ext cx="4248472" cy="58477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盒苹果有多少个呢？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40052" y="5605817"/>
            <a:ext cx="3528392" cy="58477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+mn-ea"/>
              </a:rPr>
              <a:t>12×200=2400</a:t>
            </a:r>
            <a:r>
              <a:rPr lang="zh-CN" altLang="en-US" sz="3200" b="1" dirty="0" smtClean="0">
                <a:solidFill>
                  <a:srgbClr val="FF0000"/>
                </a:solidFill>
                <a:latin typeface="+mn-ea"/>
              </a:rPr>
              <a:t>（个）</a:t>
            </a:r>
          </a:p>
        </p:txBody>
      </p:sp>
    </p:spTree>
    <p:extLst>
      <p:ext uri="{BB962C8B-B14F-4D97-AF65-F5344CB8AC3E}">
        <p14:creationId xmlns:p14="http://schemas.microsoft.com/office/powerpoint/2010/main" val="2543336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3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4486712" y="1484784"/>
            <a:ext cx="3942814" cy="244827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23528" y="1484784"/>
            <a:ext cx="3942814" cy="244827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0" y="18077"/>
            <a:ext cx="9144000" cy="105273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531005" y="-529903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 smtClean="0">
                <a:noFill/>
                <a:effectLst>
                  <a:glow rad="127000">
                    <a:schemeClr val="accent4">
                      <a:lumMod val="60000"/>
                      <a:lumOff val="40000"/>
                    </a:schemeClr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做一做</a:t>
            </a:r>
            <a:endParaRPr lang="zh-CN" altLang="en-US" sz="4800" dirty="0">
              <a:noFill/>
              <a:effectLst>
                <a:glow rad="127000">
                  <a:schemeClr val="accent4">
                    <a:lumMod val="60000"/>
                    <a:lumOff val="40000"/>
                  </a:schemeClr>
                </a:glo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7024" y="1779629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14×20=</a:t>
            </a:r>
            <a:endParaRPr lang="zh-CN" altLang="en-US" sz="4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7670" y="2762021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14×200=</a:t>
            </a:r>
            <a:endParaRPr lang="zh-CN" altLang="en-US" sz="4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77464" y="1760258"/>
            <a:ext cx="2520280" cy="769441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r>
              <a:rPr lang="en-US" altLang="zh-CN" sz="4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32×20=</a:t>
            </a:r>
            <a:endParaRPr lang="zh-CN" altLang="en-US" sz="4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77464" y="2738218"/>
            <a:ext cx="2520280" cy="769441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r>
              <a:rPr lang="en-US" altLang="zh-CN" sz="4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32×200=</a:t>
            </a:r>
            <a:endParaRPr lang="zh-CN" altLang="en-US" sz="4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61972" y="1760258"/>
            <a:ext cx="12394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280</a:t>
            </a:r>
            <a:endParaRPr lang="zh-CN" altLang="en-US" sz="40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26914" y="2792798"/>
            <a:ext cx="12394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2800</a:t>
            </a:r>
            <a:endParaRPr lang="zh-CN" altLang="en-US" sz="40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09712" y="1760258"/>
            <a:ext cx="15198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640</a:t>
            </a:r>
            <a:endParaRPr lang="zh-CN" altLang="en-US" sz="40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3749" y="2779916"/>
            <a:ext cx="15198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6400</a:t>
            </a:r>
            <a:endParaRPr lang="zh-CN" altLang="en-US" sz="40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9931" y="128946"/>
            <a:ext cx="2269244" cy="707886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做一做</a:t>
            </a:r>
          </a:p>
        </p:txBody>
      </p:sp>
      <p:sp>
        <p:nvSpPr>
          <p:cNvPr id="14" name="圆角矩形 13"/>
          <p:cNvSpPr/>
          <p:nvPr/>
        </p:nvSpPr>
        <p:spPr>
          <a:xfrm>
            <a:off x="1907704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6×10</a:t>
            </a:r>
            <a:endParaRPr lang="zh-CN" altLang="en-US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179512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口算练习</a:t>
            </a:r>
          </a:p>
        </p:txBody>
      </p:sp>
      <p:sp>
        <p:nvSpPr>
          <p:cNvPr id="18" name="圆角矩形 17"/>
          <p:cNvSpPr/>
          <p:nvPr/>
        </p:nvSpPr>
        <p:spPr>
          <a:xfrm>
            <a:off x="3707904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12×20</a:t>
            </a:r>
            <a:endParaRPr lang="zh-CN" altLang="en-US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5436096" y="6093582"/>
            <a:ext cx="1440160" cy="50405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课堂练习</a:t>
            </a:r>
          </a:p>
        </p:txBody>
      </p:sp>
      <p:sp>
        <p:nvSpPr>
          <p:cNvPr id="22" name="圆角矩形 21"/>
          <p:cNvSpPr/>
          <p:nvPr/>
        </p:nvSpPr>
        <p:spPr>
          <a:xfrm>
            <a:off x="7236296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总结规律</a:t>
            </a:r>
          </a:p>
        </p:txBody>
      </p:sp>
    </p:spTree>
    <p:extLst>
      <p:ext uri="{BB962C8B-B14F-4D97-AF65-F5344CB8AC3E}">
        <p14:creationId xmlns:p14="http://schemas.microsoft.com/office/powerpoint/2010/main" val="3803423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01126" y="1628800"/>
            <a:ext cx="828092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4400" dirty="0" smtClean="0">
              <a:latin typeface="华文楷体" panose="02010600040101010101" pitchFamily="2" charset="-122"/>
              <a:ea typeface="华文楷体" panose="02010600040101010101" pitchFamily="2" charset="-122"/>
              <a:cs typeface="Times New Roman"/>
            </a:endParaRPr>
          </a:p>
          <a:p>
            <a:r>
              <a:rPr lang="en-US" altLang="zh-CN" sz="4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/>
              </a:rPr>
              <a:t> </a:t>
            </a:r>
            <a:r>
              <a:rPr lang="en-US" altLang="zh-CN" sz="4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/>
              </a:rPr>
              <a:t>       </a:t>
            </a:r>
            <a:r>
              <a:rPr lang="zh-CN" altLang="zh-CN" sz="4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/>
              </a:rPr>
              <a:t>两</a:t>
            </a:r>
            <a:r>
              <a:rPr lang="zh-CN" altLang="zh-CN" sz="4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/>
              </a:rPr>
              <a:t>位数乘</a:t>
            </a:r>
            <a:r>
              <a:rPr lang="zh-CN" altLang="zh-CN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/>
              </a:rPr>
              <a:t>整十整百</a:t>
            </a:r>
            <a:r>
              <a:rPr lang="zh-CN" altLang="zh-CN" sz="4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/>
              </a:rPr>
              <a:t>的数时可以先乘整十整百零前面的数，在再积的后面</a:t>
            </a:r>
            <a:r>
              <a:rPr lang="zh-CN" altLang="zh-CN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/>
              </a:rPr>
              <a:t>填上</a:t>
            </a:r>
            <a:r>
              <a:rPr lang="en-US" altLang="zh-CN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/>
              </a:rPr>
              <a:t>0</a:t>
            </a:r>
            <a:r>
              <a:rPr lang="zh-CN" altLang="zh-CN" sz="4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/>
              </a:rPr>
              <a:t>。</a:t>
            </a:r>
            <a:endParaRPr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18077"/>
            <a:ext cx="9144000" cy="105273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39931" y="128946"/>
            <a:ext cx="2269244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小结：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1907704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6×10</a:t>
            </a:r>
            <a:endParaRPr lang="zh-CN" altLang="en-US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179512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口算练习</a:t>
            </a:r>
          </a:p>
        </p:txBody>
      </p:sp>
      <p:sp>
        <p:nvSpPr>
          <p:cNvPr id="8" name="圆角矩形 7"/>
          <p:cNvSpPr/>
          <p:nvPr/>
        </p:nvSpPr>
        <p:spPr>
          <a:xfrm>
            <a:off x="3707904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12×20</a:t>
            </a:r>
            <a:endParaRPr lang="zh-CN" altLang="en-US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5436096" y="6093582"/>
            <a:ext cx="1440160" cy="5040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课堂练习</a:t>
            </a:r>
          </a:p>
        </p:txBody>
      </p:sp>
      <p:sp>
        <p:nvSpPr>
          <p:cNvPr id="10" name="圆角矩形 9"/>
          <p:cNvSpPr/>
          <p:nvPr/>
        </p:nvSpPr>
        <p:spPr>
          <a:xfrm>
            <a:off x="7236296" y="6093582"/>
            <a:ext cx="1440160" cy="50405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schemeClr val="accent1">
                <a:lumMod val="75000"/>
              </a:scheme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zh-CN" altLang="en-US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总结规律</a:t>
            </a:r>
          </a:p>
        </p:txBody>
      </p:sp>
    </p:spTree>
    <p:extLst>
      <p:ext uri="{BB962C8B-B14F-4D97-AF65-F5344CB8AC3E}">
        <p14:creationId xmlns:p14="http://schemas.microsoft.com/office/powerpoint/2010/main" val="118783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88640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课后作业：</a:t>
            </a:r>
            <a:endParaRPr lang="zh-CN" altLang="en-US" sz="4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1916832"/>
            <a:ext cx="56166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latin typeface="华文楷体" panose="02010600040101010101" pitchFamily="2" charset="-122"/>
                <a:ea typeface="华文楷体" panose="02010600040101010101" pitchFamily="2" charset="-122"/>
              </a:rPr>
              <a:t>练习</a:t>
            </a:r>
            <a:r>
              <a:rPr lang="zh-CN" altLang="en-US" sz="4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九</a:t>
            </a:r>
            <a:r>
              <a:rPr lang="en-US" altLang="zh-CN" sz="4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en-US" sz="4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4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sz="4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4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7</a:t>
            </a:r>
          </a:p>
          <a:p>
            <a:endParaRPr lang="zh-CN" altLang="en-US" sz="4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6099" y="1163653"/>
            <a:ext cx="9144000" cy="4571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13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400" dirty="0" smtClean="0">
            <a:latin typeface="+mn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2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楷体_GB2312"/>
        <a:cs typeface=""/>
      </a:majorFont>
      <a:minorFont>
        <a:latin typeface="Arial"/>
        <a:ea typeface="楷体_GB2312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CC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2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楷体_GB2312" pitchFamily="1" charset="-122"/>
            <a:ea typeface="楷体_GB2312" pitchFamily="1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CC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2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楷体_GB2312" pitchFamily="1" charset="-122"/>
            <a:ea typeface="楷体_GB2312" pitchFamily="1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1359</TotalTime>
  <Words>290</Words>
  <Application>Microsoft Office PowerPoint</Application>
  <PresentationFormat>全屏显示(4:3)</PresentationFormat>
  <Paragraphs>90</Paragraphs>
  <Slides>9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9</vt:i4>
      </vt:variant>
    </vt:vector>
  </HeadingPairs>
  <TitlesOfParts>
    <vt:vector size="11" baseType="lpstr">
      <vt:lpstr>Office 主题</vt:lpstr>
      <vt:lpstr>2_默认设计模板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USER</cp:lastModifiedBy>
  <cp:revision>43</cp:revision>
  <dcterms:created xsi:type="dcterms:W3CDTF">2016-06-01T06:44:06Z</dcterms:created>
  <dcterms:modified xsi:type="dcterms:W3CDTF">2016-07-09T08:56:10Z</dcterms:modified>
</cp:coreProperties>
</file>