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6"/>
  </p:notesMasterIdLst>
  <p:sldIdLst>
    <p:sldId id="269" r:id="rId2"/>
    <p:sldId id="256" r:id="rId3"/>
    <p:sldId id="259" r:id="rId4"/>
    <p:sldId id="257" r:id="rId5"/>
    <p:sldId id="258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EEC937-2AC6-46E2-BBC2-10C36D35C239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8783D9-E05D-472D-8EA0-DCDC02ACBE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594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783D9-E05D-472D-8EA0-DCDC02ACBE6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431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2B559B4-BB3E-4F51-9834-7F4018EE9627}" type="datetimeFigureOut">
              <a:rPr lang="zh-CN" altLang="en-US" smtClean="0"/>
              <a:t>2015/12/15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63F9EE0-417C-4362-A7DF-7F89B086C2D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>
                <a:latin typeface="华文行楷" pitchFamily="2" charset="-122"/>
                <a:ea typeface="华文行楷" pitchFamily="2" charset="-122"/>
              </a:rPr>
              <a:t>小学生行为问题干预</a:t>
            </a:r>
            <a:endParaRPr lang="zh-CN" altLang="en-US" sz="6000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75656" y="4509120"/>
            <a:ext cx="6728792" cy="1473200"/>
          </a:xfrm>
        </p:spPr>
        <p:txBody>
          <a:bodyPr/>
          <a:lstStyle/>
          <a:p>
            <a:r>
              <a:rPr lang="en-US" altLang="zh-CN" dirty="0" smtClean="0"/>
              <a:t>                                                                                          </a:t>
            </a:r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思政</a:t>
            </a:r>
            <a:r>
              <a:rPr lang="en-US" altLang="zh-CN" dirty="0" smtClean="0">
                <a:latin typeface="华文行楷" pitchFamily="2" charset="-122"/>
                <a:ea typeface="华文行楷" pitchFamily="2" charset="-122"/>
              </a:rPr>
              <a:t>121</a:t>
            </a:r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班 </a:t>
            </a:r>
            <a:endParaRPr lang="en-US" altLang="zh-CN" dirty="0" smtClean="0">
              <a:latin typeface="华文行楷" pitchFamily="2" charset="-122"/>
              <a:ea typeface="华文行楷" pitchFamily="2" charset="-122"/>
            </a:endParaRPr>
          </a:p>
          <a:p>
            <a:r>
              <a:rPr lang="en-US" altLang="zh-CN" dirty="0">
                <a:latin typeface="华文行楷" pitchFamily="2" charset="-122"/>
                <a:ea typeface="华文行楷" pitchFamily="2" charset="-122"/>
              </a:rPr>
              <a:t> </a:t>
            </a:r>
            <a:r>
              <a:rPr lang="en-US" altLang="zh-CN" dirty="0" smtClean="0">
                <a:latin typeface="华文行楷" pitchFamily="2" charset="-122"/>
                <a:ea typeface="华文行楷" pitchFamily="2" charset="-122"/>
              </a:rPr>
              <a:t>                                                                                       </a:t>
            </a:r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付波</a:t>
            </a:r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05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11561" y="1628800"/>
            <a:ext cx="7668840" cy="4497363"/>
          </a:xfrm>
        </p:spPr>
        <p:txBody>
          <a:bodyPr>
            <a:normAutofit lnSpcReduction="10000"/>
          </a:bodyPr>
          <a:lstStyle/>
          <a:p>
            <a:pPr indent="306070">
              <a:lnSpc>
                <a:spcPct val="150000"/>
              </a:lnSpc>
              <a:spcAft>
                <a:spcPts val="750"/>
              </a:spcAft>
            </a:pPr>
            <a:r>
              <a:rPr lang="zh-CN" altLang="zh-CN" sz="4000" b="1" dirty="0" smtClean="0">
                <a:solidFill>
                  <a:srgbClr val="000000"/>
                </a:solidFill>
                <a:effectLst/>
                <a:latin typeface="Arial"/>
                <a:cs typeface="Arial"/>
              </a:rPr>
              <a:t>案例介绍</a:t>
            </a:r>
            <a:r>
              <a:rPr lang="zh-CN" altLang="zh-CN" sz="4000" dirty="0" smtClean="0">
                <a:solidFill>
                  <a:srgbClr val="000000"/>
                </a:solidFill>
                <a:effectLst/>
                <a:latin typeface="Arial"/>
                <a:cs typeface="Arial"/>
              </a:rPr>
              <a:t>：</a:t>
            </a:r>
            <a:endParaRPr lang="zh-CN" altLang="zh-CN" sz="4000" dirty="0" smtClean="0">
              <a:effectLst/>
              <a:latin typeface="宋体"/>
              <a:cs typeface="宋体"/>
            </a:endParaRPr>
          </a:p>
          <a:p>
            <a:r>
              <a:rPr lang="en-US" altLang="zh-CN" dirty="0" smtClean="0">
                <a:solidFill>
                  <a:srgbClr val="000000"/>
                </a:solidFill>
                <a:latin typeface="Arial"/>
                <a:cs typeface="Arial"/>
              </a:rPr>
              <a:t>  </a:t>
            </a:r>
            <a:r>
              <a:rPr lang="zh-CN" altLang="zh-CN" dirty="0" smtClean="0">
                <a:solidFill>
                  <a:srgbClr val="000000"/>
                </a:solidFill>
                <a:latin typeface="Arial"/>
                <a:cs typeface="Arial"/>
              </a:rPr>
              <a:t>小</a:t>
            </a:r>
            <a:r>
              <a:rPr lang="zh-CN" altLang="zh-CN" dirty="0">
                <a:solidFill>
                  <a:srgbClr val="000000"/>
                </a:solidFill>
                <a:latin typeface="Arial"/>
                <a:cs typeface="Arial"/>
              </a:rPr>
              <a:t>哲，男，</a:t>
            </a:r>
            <a:r>
              <a:rPr lang="en-US" altLang="zh-CN" dirty="0">
                <a:solidFill>
                  <a:srgbClr val="000000"/>
                </a:solidFill>
                <a:latin typeface="Arial"/>
              </a:rPr>
              <a:t>10</a:t>
            </a:r>
            <a:r>
              <a:rPr lang="zh-CN" altLang="zh-CN" dirty="0">
                <a:solidFill>
                  <a:srgbClr val="000000"/>
                </a:solidFill>
                <a:latin typeface="Arial"/>
                <a:cs typeface="Arial"/>
              </a:rPr>
              <a:t>岁，独生子，小学四年级学生。</a:t>
            </a:r>
            <a:r>
              <a:rPr lang="en-US" altLang="zh-CN" dirty="0">
                <a:solidFill>
                  <a:srgbClr val="000000"/>
                </a:solidFill>
                <a:latin typeface="Arial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/>
                <a:cs typeface="Arial"/>
              </a:rPr>
              <a:t>岁以前由父母在家带。</a:t>
            </a:r>
            <a:r>
              <a:rPr lang="en-US" altLang="zh-CN" dirty="0">
                <a:solidFill>
                  <a:srgbClr val="000000"/>
                </a:solidFill>
                <a:latin typeface="Arial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/>
                <a:cs typeface="Arial"/>
              </a:rPr>
              <a:t>岁时，母亲将其送入幼儿园，之后顺利地进入小学学习。到了三年级上学期，学习负担加重，由于爷爷奶奶不会辅导小哲作业，测验有几次不及格，母亲得知后非常着急，于是回家专门照顾小哲。母亲回家后，对小哲的生活和学习要求很严格，让小哲难以适应。起初，小哲对母亲的说教置之不理，甚至干脆不做作业，母亲心急之下打了小哲。迫于母亲的压力，小哲的学习成绩一直徘徊在中下等水平，也没什么爱好和特长，在学校里属于被忽视的一族。</a:t>
            </a:r>
            <a:endParaRPr lang="zh-CN" altLang="en-US" dirty="0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kern="0" dirty="0">
                <a:solidFill>
                  <a:srgbClr val="333399"/>
                </a:solidFill>
                <a:latin typeface="Tahoma"/>
              </a:rPr>
              <a:t>小学生行为问题干预案例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6510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683568" y="980728"/>
            <a:ext cx="8003232" cy="5145435"/>
          </a:xfrm>
        </p:spPr>
        <p:txBody>
          <a:bodyPr>
            <a:normAutofit/>
          </a:bodyPr>
          <a:lstStyle/>
          <a:p>
            <a:pPr indent="304800">
              <a:lnSpc>
                <a:spcPct val="150000"/>
              </a:lnSpc>
              <a:spcAft>
                <a:spcPts val="750"/>
              </a:spcAft>
            </a:pPr>
            <a:r>
              <a:rPr lang="zh-CN" altLang="zh-CN" sz="2400" dirty="0" smtClean="0">
                <a:solidFill>
                  <a:srgbClr val="000000"/>
                </a:solidFill>
                <a:effectLst/>
                <a:latin typeface="Arial"/>
                <a:cs typeface="Arial"/>
              </a:rPr>
              <a:t>四年级开学初，一位年轻女教师做他的班主任，一次数学测验实得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Arial"/>
                <a:cs typeface="宋体"/>
              </a:rPr>
              <a:t>93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Arial"/>
                <a:cs typeface="Arial"/>
              </a:rPr>
              <a:t>分，第三名，却被老师不小心漏掉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Arial"/>
                <a:cs typeface="宋体"/>
              </a:rPr>
              <a:t>10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Arial"/>
                <a:cs typeface="Arial"/>
              </a:rPr>
              <a:t>分，他向老师提出更正，以为会受到老师表扬，谁知老师却对他的成绩表示怀疑，还问他抄别人的没有，这让他的自尊心受到极大的伤害。他把这件事告诉母亲，母亲不但不安慰他，反而责备他平时学习成绩不好，老师才会不信任他。因此他对学习失去兴趣，行为开始异常，与同学关系处理不好，性格内向。</a:t>
            </a:r>
            <a:endParaRPr lang="zh-CN" altLang="zh-CN" sz="2400" dirty="0" smtClean="0">
              <a:effectLst/>
              <a:latin typeface="宋体"/>
              <a:cs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2228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9591" y="2204864"/>
            <a:ext cx="7380809" cy="3921299"/>
          </a:xfrm>
        </p:spPr>
        <p:txBody>
          <a:bodyPr>
            <a:normAutofit/>
          </a:bodyPr>
          <a:lstStyle/>
          <a:p>
            <a:r>
              <a:rPr lang="zh-CN" altLang="zh-CN" dirty="0" smtClean="0">
                <a:solidFill>
                  <a:schemeClr val="tx1"/>
                </a:solidFill>
                <a:latin typeface="Arial"/>
                <a:cs typeface="Arial"/>
              </a:rPr>
              <a:t>父亲在外地一家私营企业做事，很少在家陪孩子，性格内向，</a:t>
            </a:r>
            <a:r>
              <a:rPr lang="zh-CN" altLang="zh-CN" dirty="0" smtClean="0">
                <a:solidFill>
                  <a:schemeClr val="tx1"/>
                </a:solidFill>
              </a:rPr>
              <a:t>不善</a:t>
            </a:r>
            <a:r>
              <a:rPr lang="zh-CN" altLang="zh-CN" dirty="0">
                <a:solidFill>
                  <a:schemeClr val="tx1"/>
                </a:solidFill>
              </a:rPr>
              <a:t>言辞。母亲外向，善谈。初步观察父母亲人格结构基本完整，无障碍，家庭无精神疾病病史。父母担心孩子生病，到市大医院就诊检查均未发现有身体疾病，医生建议看心理医生，因此父母陪同孩子前来咨询。</a:t>
            </a:r>
          </a:p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2301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dirty="0">
                <a:solidFill>
                  <a:schemeClr val="tx1"/>
                </a:solidFill>
              </a:rPr>
              <a:t>情绪易激动，一旦提到母亲或有关老师和同学就会产生反感情绪。近期无重大躯体疾病，身体无异常感觉。厌学，不完成作业，成绩不理想，与同学交往困难。通过与老师联系，证明母亲和患者的陈述基本属实，提供的临床资料真实可靠。该患者表现症状是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逆反行为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，交往不良。其真正原因是父母对其期望值过高和老师、同学的不信任。评估：逆反行为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（一）评估与诊断</a:t>
            </a:r>
            <a:b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zh-CN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42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tx1"/>
                </a:solidFill>
              </a:rPr>
              <a:t>  1</a:t>
            </a:r>
            <a:r>
              <a:rPr lang="zh-CN" altLang="zh-CN" dirty="0" smtClean="0">
                <a:solidFill>
                  <a:schemeClr val="tx1"/>
                </a:solidFill>
              </a:rPr>
              <a:t>、</a:t>
            </a:r>
            <a:r>
              <a:rPr lang="zh-CN" altLang="en-US" dirty="0" smtClean="0">
                <a:solidFill>
                  <a:schemeClr val="tx1"/>
                </a:solidFill>
              </a:rPr>
              <a:t>具体</a:t>
            </a:r>
            <a:r>
              <a:rPr lang="zh-CN" altLang="zh-CN" dirty="0" smtClean="0">
                <a:solidFill>
                  <a:schemeClr val="tx1"/>
                </a:solidFill>
              </a:rPr>
              <a:t>目标</a:t>
            </a:r>
            <a:r>
              <a:rPr lang="zh-CN" altLang="zh-CN" dirty="0">
                <a:solidFill>
                  <a:schemeClr val="tx1"/>
                </a:solidFill>
              </a:rPr>
              <a:t>与近目标：减少求助者的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逆反行为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，改善当前人际关系。</a:t>
            </a:r>
          </a:p>
          <a:p>
            <a:r>
              <a:rPr lang="en-US" altLang="zh-CN" dirty="0">
                <a:solidFill>
                  <a:schemeClr val="tx1"/>
                </a:solidFill>
              </a:rPr>
              <a:t>  2</a:t>
            </a:r>
            <a:r>
              <a:rPr lang="zh-CN" altLang="zh-CN" dirty="0">
                <a:solidFill>
                  <a:schemeClr val="tx1"/>
                </a:solidFill>
              </a:rPr>
              <a:t>、最终目标与长期目标：正确对待他人的误解，保持乐观向上的心情；培养学习兴趣，完善个人人格，发展健康心态。</a:t>
            </a:r>
          </a:p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（二）目标的制定</a:t>
            </a:r>
            <a:b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zh-CN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97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>
                <a:solidFill>
                  <a:schemeClr val="tx1"/>
                </a:solidFill>
              </a:rPr>
              <a:t>小</a:t>
            </a:r>
            <a:r>
              <a:rPr lang="zh-CN" altLang="zh-CN" kern="2000" spc="100" dirty="0">
                <a:solidFill>
                  <a:schemeClr val="tx1"/>
                </a:solidFill>
              </a:rPr>
              <a:t>哲的知、情、意是统一的，对本人的心理问题有自知力，有主动求医行为，无思维混乱、感觉异常，由于求助者行为反应仅一个多月，内容反应只对有关的人员，尚未泛化到其他方面。对该求助者诊断为：一般心理问题。</a:t>
            </a:r>
          </a:p>
          <a:p>
            <a:endParaRPr lang="zh-CN" altLang="en-US" kern="2000" spc="100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844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>
                <a:solidFill>
                  <a:schemeClr val="tx1"/>
                </a:solidFill>
              </a:rPr>
              <a:t>主要咨询方案与适用原理：行为疗法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监控目标行为：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在这次咨询时，通过与求助者协商，并取得其母亲与老师配合，详细观察和记录得出小哲的问题行为是逆反行为。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设计新的行为取代目标行为：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（三）咨询方案的制定</a:t>
            </a:r>
            <a:b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zh-CN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31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  </a:t>
            </a:r>
            <a:r>
              <a:rPr lang="zh-CN" altLang="zh-CN" dirty="0" smtClean="0">
                <a:solidFill>
                  <a:schemeClr val="tx1"/>
                </a:solidFill>
              </a:rPr>
              <a:t>（</a:t>
            </a:r>
            <a:r>
              <a:rPr lang="en-US" altLang="zh-CN" dirty="0">
                <a:solidFill>
                  <a:schemeClr val="tx1"/>
                </a:solidFill>
              </a:rPr>
              <a:t>1</a:t>
            </a:r>
            <a:r>
              <a:rPr lang="zh-CN" altLang="zh-CN" dirty="0">
                <a:solidFill>
                  <a:schemeClr val="tx1"/>
                </a:solidFill>
              </a:rPr>
              <a:t>）取得有关人员的配合，运用消退法，对求助者的逆反行为不予理睬，暗地里密切注意观察，期待其行为的转变。</a:t>
            </a:r>
          </a:p>
          <a:p>
            <a:r>
              <a:rPr lang="en-US" altLang="zh-CN" dirty="0" smtClean="0">
                <a:solidFill>
                  <a:schemeClr val="tx1"/>
                </a:solidFill>
              </a:rPr>
              <a:t> </a:t>
            </a:r>
            <a:r>
              <a:rPr lang="zh-CN" altLang="zh-CN" dirty="0" smtClean="0">
                <a:solidFill>
                  <a:schemeClr val="tx1"/>
                </a:solidFill>
              </a:rPr>
              <a:t>（</a:t>
            </a:r>
            <a:r>
              <a:rPr lang="en-US" altLang="zh-CN" dirty="0" smtClean="0">
                <a:solidFill>
                  <a:schemeClr val="tx1"/>
                </a:solidFill>
              </a:rPr>
              <a:t>2</a:t>
            </a:r>
            <a:r>
              <a:rPr lang="zh-CN" altLang="zh-CN" dirty="0">
                <a:solidFill>
                  <a:schemeClr val="tx1"/>
                </a:solidFill>
              </a:rPr>
              <a:t>）当行为出现转机的时候要</a:t>
            </a:r>
            <a:r>
              <a:rPr lang="zh-CN" altLang="zh-CN" dirty="0" smtClean="0">
                <a:solidFill>
                  <a:schemeClr val="tx1"/>
                </a:solidFill>
              </a:rPr>
              <a:t>立即</a:t>
            </a:r>
            <a:r>
              <a:rPr lang="zh-CN" altLang="en-US" dirty="0">
                <a:solidFill>
                  <a:schemeClr val="tx1"/>
                </a:solidFill>
              </a:rPr>
              <a:t>给予</a:t>
            </a:r>
            <a:r>
              <a:rPr lang="zh-CN" altLang="zh-CN" dirty="0" smtClean="0">
                <a:solidFill>
                  <a:schemeClr val="tx1"/>
                </a:solidFill>
              </a:rPr>
              <a:t>口头</a:t>
            </a:r>
            <a:r>
              <a:rPr lang="zh-CN" altLang="zh-CN" dirty="0">
                <a:solidFill>
                  <a:schemeClr val="tx1"/>
                </a:solidFill>
              </a:rPr>
              <a:t>表扬。</a:t>
            </a:r>
          </a:p>
          <a:p>
            <a:r>
              <a:rPr lang="en-US" altLang="zh-CN" dirty="0">
                <a:solidFill>
                  <a:schemeClr val="tx1"/>
                </a:solidFill>
              </a:rPr>
              <a:t> </a:t>
            </a:r>
            <a:r>
              <a:rPr lang="zh-CN" altLang="zh-CN" dirty="0">
                <a:solidFill>
                  <a:schemeClr val="tx1"/>
                </a:solidFill>
              </a:rPr>
              <a:t>（</a:t>
            </a:r>
            <a:r>
              <a:rPr lang="en-US" altLang="zh-CN" dirty="0">
                <a:solidFill>
                  <a:schemeClr val="tx1"/>
                </a:solidFill>
              </a:rPr>
              <a:t>3</a:t>
            </a:r>
            <a:r>
              <a:rPr lang="zh-CN" altLang="zh-CN" dirty="0">
                <a:solidFill>
                  <a:schemeClr val="tx1"/>
                </a:solidFill>
              </a:rPr>
              <a:t>）运用行为契约法与求助者签订协议，使其自觉控制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逆反行为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的发生，以改善人际关系，养成适当的行为习惯和学习习惯。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722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zh-CN" dirty="0">
                <a:solidFill>
                  <a:schemeClr val="tx1"/>
                </a:solidFill>
              </a:rPr>
              <a:t>①遵守课堂纪律，按时完成各项作业，完成一样得一颗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，并口头表扬。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②放学后，每天按时完成家庭作业，得一颗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并口头表扬。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③与同学友好交往，如发生争执，主动退让，得一颗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④每天养成课前预习，上课认真听讲，积极回答问题得一颗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⑤做到讲文明、有礼貌。在学校里一周之内为班级做一件好事，帮妈妈做两次家务活动，得一颗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。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（四）干预过程：</a:t>
            </a:r>
            <a:r>
              <a:rPr lang="en-US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  </a:t>
            </a:r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zh-CN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40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>
                <a:solidFill>
                  <a:schemeClr val="tx1"/>
                </a:solidFill>
              </a:rPr>
              <a:t>⑥周末，回忆记录一周的感受，以便强化正向行为，如果有</a:t>
            </a:r>
            <a:r>
              <a:rPr lang="en-US" altLang="zh-CN" dirty="0">
                <a:solidFill>
                  <a:schemeClr val="tx1"/>
                </a:solidFill>
              </a:rPr>
              <a:t>10</a:t>
            </a:r>
            <a:r>
              <a:rPr lang="zh-CN" altLang="zh-CN" dirty="0">
                <a:solidFill>
                  <a:schemeClr val="tx1"/>
                </a:solidFill>
              </a:rPr>
              <a:t>颗</a:t>
            </a:r>
            <a:r>
              <a:rPr lang="en-US" altLang="zh-CN" dirty="0">
                <a:solidFill>
                  <a:schemeClr val="tx1"/>
                </a:solidFill>
              </a:rPr>
              <a:t>“</a:t>
            </a:r>
            <a:r>
              <a:rPr lang="zh-CN" altLang="zh-CN" dirty="0">
                <a:solidFill>
                  <a:schemeClr val="tx1"/>
                </a:solidFill>
              </a:rPr>
              <a:t>小红星</a:t>
            </a:r>
            <a:r>
              <a:rPr lang="en-US" altLang="zh-CN" dirty="0">
                <a:solidFill>
                  <a:schemeClr val="tx1"/>
                </a:solidFill>
              </a:rPr>
              <a:t>”</a:t>
            </a:r>
            <a:r>
              <a:rPr lang="zh-CN" altLang="zh-CN" dirty="0">
                <a:solidFill>
                  <a:schemeClr val="tx1"/>
                </a:solidFill>
              </a:rPr>
              <a:t>，母亲奖励</a:t>
            </a:r>
            <a:r>
              <a:rPr lang="en-US" altLang="zh-CN" dirty="0">
                <a:solidFill>
                  <a:schemeClr val="tx1"/>
                </a:solidFill>
              </a:rPr>
              <a:t>5</a:t>
            </a:r>
            <a:r>
              <a:rPr lang="zh-CN" altLang="zh-CN" dirty="0">
                <a:solidFill>
                  <a:schemeClr val="tx1"/>
                </a:solidFill>
              </a:rPr>
              <a:t>元，如果有</a:t>
            </a:r>
            <a:r>
              <a:rPr lang="en-US" altLang="zh-CN" dirty="0">
                <a:solidFill>
                  <a:schemeClr val="tx1"/>
                </a:solidFill>
              </a:rPr>
              <a:t>15</a:t>
            </a:r>
            <a:r>
              <a:rPr lang="zh-CN" altLang="zh-CN" dirty="0">
                <a:solidFill>
                  <a:schemeClr val="tx1"/>
                </a:solidFill>
              </a:rPr>
              <a:t>颗母亲奖励</a:t>
            </a:r>
            <a:r>
              <a:rPr lang="en-US" altLang="zh-CN" dirty="0">
                <a:solidFill>
                  <a:schemeClr val="tx1"/>
                </a:solidFill>
              </a:rPr>
              <a:t>10</a:t>
            </a:r>
            <a:r>
              <a:rPr lang="zh-CN" altLang="zh-CN" dirty="0">
                <a:solidFill>
                  <a:schemeClr val="tx1"/>
                </a:solidFill>
              </a:rPr>
              <a:t>元，如果超过</a:t>
            </a:r>
            <a:r>
              <a:rPr lang="en-US" altLang="zh-CN" dirty="0">
                <a:solidFill>
                  <a:schemeClr val="tx1"/>
                </a:solidFill>
              </a:rPr>
              <a:t>20</a:t>
            </a:r>
            <a:r>
              <a:rPr lang="zh-CN" altLang="zh-CN" dirty="0">
                <a:solidFill>
                  <a:schemeClr val="tx1"/>
                </a:solidFill>
              </a:rPr>
              <a:t>颗，可由本人提出奖励</a:t>
            </a:r>
            <a:r>
              <a:rPr lang="en-US" altLang="zh-CN" dirty="0">
                <a:solidFill>
                  <a:schemeClr val="tx1"/>
                </a:solidFill>
              </a:rPr>
              <a:t>100</a:t>
            </a:r>
            <a:r>
              <a:rPr lang="zh-CN" altLang="zh-CN" dirty="0">
                <a:solidFill>
                  <a:schemeClr val="tx1"/>
                </a:solidFill>
              </a:rPr>
              <a:t>元以内的任意奖品。</a:t>
            </a:r>
          </a:p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35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>
                <a:solidFill>
                  <a:schemeClr val="tx1"/>
                </a:solidFill>
              </a:rPr>
              <a:t>1</a:t>
            </a:r>
            <a:r>
              <a:rPr lang="zh-CN" altLang="zh-CN" dirty="0">
                <a:solidFill>
                  <a:schemeClr val="tx1"/>
                </a:solidFill>
              </a:rPr>
              <a:t>、求助者及家长评价：</a:t>
            </a:r>
          </a:p>
          <a:p>
            <a:r>
              <a:rPr lang="en-US" altLang="zh-CN" dirty="0">
                <a:solidFill>
                  <a:schemeClr val="tx1"/>
                </a:solidFill>
              </a:rPr>
              <a:t>  </a:t>
            </a:r>
            <a:r>
              <a:rPr lang="zh-CN" altLang="zh-CN" dirty="0">
                <a:solidFill>
                  <a:schemeClr val="tx1"/>
                </a:solidFill>
              </a:rPr>
              <a:t>一个月后求助者自述，现在上学很开心，母亲对自己不再训斥，并且能理解母亲望子成龙的心情也是为他好。在学校里老师对同学都热情帮助他，学习成绩有所进步。</a:t>
            </a:r>
          </a:p>
          <a:p>
            <a:r>
              <a:rPr lang="zh-CN" altLang="zh-CN" dirty="0">
                <a:solidFill>
                  <a:schemeClr val="tx1"/>
                </a:solidFill>
              </a:rPr>
              <a:t>母亲表示，对孩子教育尽量宽松，多与他沟通，多表扬少批评，客观公正地指出孩子缺点，并耐心帮助其改正。现在孩子乖多了，放学回家主动做作业，看电视也能自己控制，有时还帮我做家务。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（五）咨询效果评估</a:t>
            </a:r>
            <a:br>
              <a:rPr lang="zh-CN" altLang="zh-CN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endParaRPr lang="zh-CN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6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2</a:t>
            </a:r>
            <a:r>
              <a:rPr lang="zh-CN" altLang="zh-CN" dirty="0" smtClean="0">
                <a:solidFill>
                  <a:schemeClr val="tx1"/>
                </a:solidFill>
              </a:rPr>
              <a:t>、咨询师评价</a:t>
            </a:r>
          </a:p>
          <a:p>
            <a:r>
              <a:rPr lang="en-US" altLang="zh-CN" dirty="0" smtClean="0">
                <a:solidFill>
                  <a:schemeClr val="tx1"/>
                </a:solidFill>
              </a:rPr>
              <a:t>  </a:t>
            </a:r>
            <a:r>
              <a:rPr lang="zh-CN" altLang="zh-CN" dirty="0" smtClean="0">
                <a:solidFill>
                  <a:schemeClr val="tx1"/>
                </a:solidFill>
              </a:rPr>
              <a:t>经过几次咨询干预，改善了他的</a:t>
            </a:r>
            <a:r>
              <a:rPr lang="en-US" altLang="zh-CN" dirty="0" smtClean="0">
                <a:solidFill>
                  <a:schemeClr val="tx1"/>
                </a:solidFill>
              </a:rPr>
              <a:t>“</a:t>
            </a:r>
            <a:r>
              <a:rPr lang="zh-CN" altLang="zh-CN" dirty="0" smtClean="0">
                <a:solidFill>
                  <a:schemeClr val="tx1"/>
                </a:solidFill>
              </a:rPr>
              <a:t>逆反行为</a:t>
            </a:r>
            <a:r>
              <a:rPr lang="en-US" altLang="zh-CN" dirty="0" smtClean="0">
                <a:solidFill>
                  <a:schemeClr val="tx1"/>
                </a:solidFill>
              </a:rPr>
              <a:t>”</a:t>
            </a:r>
            <a:r>
              <a:rPr lang="zh-CN" altLang="zh-CN" dirty="0" smtClean="0">
                <a:solidFill>
                  <a:schemeClr val="tx1"/>
                </a:solidFill>
              </a:rPr>
              <a:t>，达到了咨询目的，减少对立情绪，能主动协调与同学的关系，尊重老师，与父母亲系也融洽起来，咨询过程完整有条理。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37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36111" y="2967334"/>
            <a:ext cx="3656169" cy="1569660"/>
          </a:xfrm>
          <a:prstGeom prst="rect">
            <a:avLst/>
          </a:prstGeom>
          <a:noFill/>
          <a:scene3d>
            <a:camera prst="perspectiveRelaxedModerately">
              <a:rot lat="19490639" lon="0" rev="0"/>
            </a:camera>
            <a:lightRig rig="threePt" dir="t"/>
          </a:scene3d>
          <a:sp3d>
            <a:bevelT prst="angl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FFFF00"/>
                    </a:gs>
                    <a:gs pos="51000">
                      <a:srgbClr val="FF0000"/>
                    </a:gs>
                    <a:gs pos="50000">
                      <a:srgbClr val="FFFF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谢谢！</a:t>
            </a:r>
            <a:endParaRPr lang="zh-CN" altLang="en-US" sz="9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rgbClr val="FFFF00"/>
                  </a:gs>
                  <a:gs pos="51000">
                    <a:srgbClr val="FF0000"/>
                  </a:gs>
                  <a:gs pos="50000">
                    <a:srgbClr val="FFFF00"/>
                  </a:gs>
                  <a:gs pos="100000">
                    <a:srgbClr val="FF0000"/>
                  </a:gs>
                </a:gsLst>
                <a:lin ang="5400000" scaled="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23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236</TotalTime>
  <Words>861</Words>
  <Application>Microsoft Office PowerPoint</Application>
  <PresentationFormat>全屏显示(4:3)</PresentationFormat>
  <Paragraphs>37</Paragraphs>
  <Slides>14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波形</vt:lpstr>
      <vt:lpstr>小学生行为问题干预</vt:lpstr>
      <vt:lpstr>小学生行为问题干预案例</vt:lpstr>
      <vt:lpstr>PowerPoint 演示文稿</vt:lpstr>
      <vt:lpstr>PowerPoint 演示文稿</vt:lpstr>
      <vt:lpstr>（一）评估与诊断 </vt:lpstr>
      <vt:lpstr>（二）目标的制定 </vt:lpstr>
      <vt:lpstr>PowerPoint 演示文稿</vt:lpstr>
      <vt:lpstr>（三）咨询方案的制定 </vt:lpstr>
      <vt:lpstr>PowerPoint 演示文稿</vt:lpstr>
      <vt:lpstr>（四）干预过程：   </vt:lpstr>
      <vt:lpstr>PowerPoint 演示文稿</vt:lpstr>
      <vt:lpstr>（五）咨询效果评估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10</cp:revision>
  <dcterms:created xsi:type="dcterms:W3CDTF">2015-04-13T11:13:24Z</dcterms:created>
  <dcterms:modified xsi:type="dcterms:W3CDTF">2015-12-15T12:20:01Z</dcterms:modified>
</cp:coreProperties>
</file>