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6"/>
  </p:notesMasterIdLst>
  <p:sldIdLst>
    <p:sldId id="259" r:id="rId2"/>
    <p:sldId id="256" r:id="rId3"/>
    <p:sldId id="257" r:id="rId4"/>
    <p:sldId id="258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E9D1BE-48D6-44C3-9660-D9C2A74648F8}" type="datetimeFigureOut">
              <a:rPr lang="zh-CN" altLang="en-US" smtClean="0"/>
              <a:t>2016/4/13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7D32B4-4304-484B-95BC-D6336FB08C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154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7D32B4-4304-484B-95BC-D6336FB08C9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1692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96686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676401"/>
            <a:ext cx="7772400" cy="1538286"/>
          </a:xfrm>
        </p:spPr>
        <p:txBody>
          <a:bodyPr anchor="b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14686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6BDA2-009D-4778-B3B0-BCF422F6713B}" type="datetimeFigureOut">
              <a:rPr lang="zh-CN" altLang="en-US" smtClean="0"/>
              <a:t>2016/4/13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3F253-490F-4216-9494-991542FE067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6BDA2-009D-4778-B3B0-BCF422F6713B}" type="datetimeFigureOut">
              <a:rPr lang="zh-CN" altLang="en-US" smtClean="0"/>
              <a:t>2016/4/13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3F253-490F-4216-9494-991542FE067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011882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011882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6BDA2-009D-4778-B3B0-BCF422F6713B}" type="datetimeFigureOut">
              <a:rPr lang="zh-CN" altLang="en-US" smtClean="0"/>
              <a:t>2016/4/13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3F253-490F-4216-9494-991542FE067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73152" y="6400800"/>
            <a:ext cx="3200400" cy="283800"/>
          </a:xfrm>
        </p:spPr>
        <p:txBody>
          <a:bodyPr/>
          <a:lstStyle/>
          <a:p>
            <a:fld id="{B486BDA2-009D-4778-B3B0-BCF422F6713B}" type="datetimeFigureOut">
              <a:rPr lang="zh-CN" altLang="en-US" smtClean="0"/>
              <a:t>2016/4/13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330952" y="6400800"/>
            <a:ext cx="3733800" cy="283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3F253-490F-4216-9494-991542FE067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43248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143248"/>
            <a:ext cx="7772400" cy="1362075"/>
          </a:xfrm>
        </p:spPr>
        <p:txBody>
          <a:bodyPr anchor="t"/>
          <a:lstStyle>
            <a:lvl1pPr algn="ctr">
              <a:defRPr sz="4000" b="0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1643061"/>
            <a:ext cx="77724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6BDA2-009D-4778-B3B0-BCF422F6713B}" type="datetimeFigureOut">
              <a:rPr lang="zh-CN" altLang="en-US" smtClean="0"/>
              <a:t>2016/4/13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3F253-490F-4216-9494-991542FE067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6BDA2-009D-4778-B3B0-BCF422F6713B}" type="datetimeFigureOut">
              <a:rPr lang="zh-CN" altLang="en-US" smtClean="0"/>
              <a:t>2016/4/13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3F253-490F-4216-9494-991542FE067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6BDA2-009D-4778-B3B0-BCF422F6713B}" type="datetimeFigureOut">
              <a:rPr lang="zh-CN" altLang="en-US" smtClean="0"/>
              <a:t>2016/4/13 Wednesday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3F253-490F-4216-9494-991542FE067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6BDA2-009D-4778-B3B0-BCF422F6713B}" type="datetimeFigureOut">
              <a:rPr lang="zh-CN" altLang="en-US" smtClean="0"/>
              <a:t>2016/4/13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3F253-490F-4216-9494-991542FE067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6BDA2-009D-4778-B3B0-BCF422F6713B}" type="datetimeFigureOut">
              <a:rPr lang="zh-CN" altLang="en-US" smtClean="0"/>
              <a:t>2016/4/13 Wednesday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3F253-490F-4216-9494-991542FE067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786050" y="1053546"/>
            <a:ext cx="59040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86050" y="228600"/>
            <a:ext cx="5900752" cy="842946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86050" y="1142984"/>
            <a:ext cx="5900750" cy="51435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142984"/>
            <a:ext cx="2257408" cy="5143536"/>
          </a:xfrm>
        </p:spPr>
        <p:txBody>
          <a:bodyPr anchor="ctr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6BDA2-009D-4778-B3B0-BCF422F6713B}" type="datetimeFigureOut">
              <a:rPr lang="zh-CN" altLang="en-US" smtClean="0"/>
              <a:t>2016/4/13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3F253-490F-4216-9494-991542FE067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6400800" cy="685800"/>
          </a:xfrm>
        </p:spPr>
        <p:txBody>
          <a:bodyPr anchor="ctr"/>
          <a:lstStyle>
            <a:lvl1pPr algn="l">
              <a:defRPr sz="2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01552" y="1143000"/>
            <a:ext cx="7223248" cy="3980172"/>
          </a:xfrm>
          <a:prstGeom prst="roundRect">
            <a:avLst>
              <a:gd name="adj" fmla="val 18278"/>
            </a:avLst>
          </a:prstGeom>
          <a:solidFill>
            <a:schemeClr val="accent1">
              <a:tint val="40000"/>
            </a:schemeClr>
          </a:solidFill>
          <a:ln w="50800" cap="rnd">
            <a:gradFill flip="none" rotWithShape="1">
              <a:gsLst>
                <a:gs pos="0">
                  <a:schemeClr val="accent1">
                    <a:shade val="50000"/>
                  </a:schemeClr>
                </a:gs>
                <a:gs pos="20000">
                  <a:schemeClr val="accent2">
                    <a:shade val="50000"/>
                  </a:schemeClr>
                </a:gs>
                <a:gs pos="40000">
                  <a:schemeClr val="accent3">
                    <a:shade val="50000"/>
                  </a:schemeClr>
                </a:gs>
                <a:gs pos="60000">
                  <a:schemeClr val="accent4">
                    <a:shade val="50000"/>
                  </a:schemeClr>
                </a:gs>
                <a:gs pos="80000">
                  <a:schemeClr val="accent5">
                    <a:shade val="50000"/>
                  </a:schemeClr>
                </a:gs>
                <a:gs pos="100000">
                  <a:schemeClr val="accent6">
                    <a:shade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round/>
          </a:ln>
          <a:effectLst>
            <a:outerShdw blurRad="50800" dist="38100" dir="5400000" algn="tl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62200" y="5410200"/>
            <a:ext cx="5657888" cy="804862"/>
          </a:xfrm>
        </p:spPr>
        <p:txBody>
          <a:bodyPr anchor="ctr"/>
          <a:lstStyle>
            <a:lvl1pPr marL="0" indent="0" algn="r">
              <a:buNone/>
              <a:defRPr sz="1200" b="0"/>
            </a:lvl1pPr>
            <a:lvl2pPr marL="457200" indent="0" algn="r">
              <a:buNone/>
              <a:defRPr sz="1200" b="0"/>
            </a:lvl2pPr>
            <a:lvl3pPr marL="914400" indent="0" algn="r">
              <a:buNone/>
              <a:defRPr sz="1200" b="0"/>
            </a:lvl3pPr>
            <a:lvl4pPr marL="1371600" indent="0" algn="r">
              <a:buNone/>
              <a:defRPr sz="1200" b="0"/>
            </a:lvl4pPr>
            <a:lvl5pPr marL="1828800" indent="0" algn="r">
              <a:buNone/>
              <a:defRPr sz="1200" b="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6BDA2-009D-4778-B3B0-BCF422F6713B}" type="datetimeFigureOut">
              <a:rPr lang="zh-CN" altLang="en-US" smtClean="0"/>
              <a:t>2016/4/13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3F253-490F-4216-9494-991542FE067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78000"/>
            <a:ext cx="9144000" cy="180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68632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3800"/>
          </a:xfrm>
          <a:prstGeom prst="rect">
            <a:avLst/>
          </a:prstGeom>
        </p:spPr>
        <p:txBody>
          <a:bodyPr vert="horz" rtlCol="0" anchor="b"/>
          <a:lstStyle>
            <a:lvl1pPr algn="l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B486BDA2-009D-4778-B3B0-BCF422F6713B}" type="datetimeFigureOut">
              <a:rPr lang="zh-CN" altLang="en-US" smtClean="0"/>
              <a:t>2016/4/13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3800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3464"/>
          </a:xfrm>
          <a:prstGeom prst="rect">
            <a:avLst/>
          </a:prstGeom>
          <a:noFill/>
        </p:spPr>
        <p:txBody>
          <a:bodyPr vert="horz" lIns="45720" rIns="45720" rtlCol="0" anchor="ctr"/>
          <a:lstStyle>
            <a:lvl1pPr algn="ctr" eaLnBrk="1" latinLnBrk="0" hangingPunct="1">
              <a:defRPr kumimoji="0" sz="1100" b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3AF3F253-490F-4216-9494-991542FE067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108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ß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Þ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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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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7.png"/><Relationship Id="rId5" Type="http://schemas.openxmlformats.org/officeDocument/2006/relationships/hyperlink" Target="http://baike.baidu.com/view/14389.htm" TargetMode="External"/><Relationship Id="rId4" Type="http://schemas.openxmlformats.org/officeDocument/2006/relationships/image" Target="../media/image6.jp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baike.baidu.com/view/610992.htm" TargetMode="External"/><Relationship Id="rId13" Type="http://schemas.openxmlformats.org/officeDocument/2006/relationships/image" Target="../media/image9.jpeg"/><Relationship Id="rId3" Type="http://schemas.openxmlformats.org/officeDocument/2006/relationships/slideLayout" Target="../slideLayouts/slideLayout7.xml"/><Relationship Id="rId7" Type="http://schemas.openxmlformats.org/officeDocument/2006/relationships/hyperlink" Target="http://baike.baidu.com/view/25467.htm" TargetMode="External"/><Relationship Id="rId12" Type="http://schemas.openxmlformats.org/officeDocument/2006/relationships/hyperlink" Target="http://baike.baidu.com/view/343105.htm" TargetMode="External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6" Type="http://schemas.openxmlformats.org/officeDocument/2006/relationships/hyperlink" Target="http://baike.baidu.com/view/752798.htm" TargetMode="External"/><Relationship Id="rId11" Type="http://schemas.openxmlformats.org/officeDocument/2006/relationships/hyperlink" Target="http://baike.baidu.com/view/2972648.htm" TargetMode="External"/><Relationship Id="rId5" Type="http://schemas.openxmlformats.org/officeDocument/2006/relationships/image" Target="../media/image8.jpeg"/><Relationship Id="rId10" Type="http://schemas.openxmlformats.org/officeDocument/2006/relationships/hyperlink" Target="http://baike.baidu.com/view/59339.htm" TargetMode="External"/><Relationship Id="rId4" Type="http://schemas.openxmlformats.org/officeDocument/2006/relationships/notesSlide" Target="../notesSlides/notesSlide1.xml"/><Relationship Id="rId9" Type="http://schemas.openxmlformats.org/officeDocument/2006/relationships/hyperlink" Target="http://baike.baidu.com/view/654323.htm" TargetMode="External"/><Relationship Id="rId1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2.jpeg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image" Target="../media/image11.jpeg"/><Relationship Id="rId5" Type="http://schemas.openxmlformats.org/officeDocument/2006/relationships/hyperlink" Target="http://baike.baidu.com/view/457813.htm" TargetMode="External"/><Relationship Id="rId4" Type="http://schemas.openxmlformats.org/officeDocument/2006/relationships/hyperlink" Target="http://baike.baidu.com/view/21319.htm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51519" y="1180429"/>
            <a:ext cx="695325" cy="822960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方正仿宋简体" pitchFamily="65" charset="-122"/>
                <a:ea typeface="方正仿宋简体" pitchFamily="65" charset="-122"/>
              </a:rPr>
              <a:t>美</a:t>
            </a:r>
            <a:endParaRPr lang="zh-CN" alt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20081" y="476672"/>
            <a:ext cx="695325" cy="822960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方正仿宋简体" pitchFamily="65" charset="-122"/>
                <a:ea typeface="方正仿宋简体" pitchFamily="65" charset="-122"/>
              </a:rPr>
              <a:t>丽</a:t>
            </a:r>
            <a:endParaRPr lang="zh-CN" alt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23829" y="332656"/>
            <a:ext cx="695325" cy="822960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方正仿宋简体" pitchFamily="65" charset="-122"/>
                <a:ea typeface="方正仿宋简体" pitchFamily="65" charset="-122"/>
              </a:rPr>
              <a:t>的</a:t>
            </a:r>
            <a:endParaRPr lang="zh-CN" alt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300192" y="476672"/>
            <a:ext cx="695325" cy="822960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方正仿宋简体" pitchFamily="65" charset="-122"/>
                <a:ea typeface="方正仿宋简体" pitchFamily="65" charset="-122"/>
              </a:rPr>
              <a:t>宏</a:t>
            </a:r>
            <a:endParaRPr lang="zh-CN" alt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028384" y="1155616"/>
            <a:ext cx="695325" cy="822960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方正仿宋简体" pitchFamily="65" charset="-122"/>
                <a:ea typeface="方正仿宋简体" pitchFamily="65" charset="-122"/>
              </a:rPr>
              <a:t>村</a:t>
            </a:r>
            <a:endParaRPr lang="zh-CN" alt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6" name="Picture 2" descr="C:\Users\Administrator\Desktop\a6127848ba00e78fd9caa1aaab17f9db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6" y="1412776"/>
            <a:ext cx="9145016" cy="523086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音频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76046" y="580526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9484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443711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27584" y="4941168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7200"/>
            <a:r>
              <a:rPr lang="zh-CN" altLang="en-US" sz="2400" dirty="0" smtClean="0">
                <a:latin typeface="方正隶变简体" pitchFamily="65" charset="-122"/>
                <a:ea typeface="方正隶变简体" pitchFamily="65" charset="-122"/>
              </a:rPr>
              <a:t>宏村，是一座江南小镇，被誉为</a:t>
            </a:r>
            <a:r>
              <a:rPr lang="en-US" altLang="zh-CN" sz="2400" dirty="0" smtClean="0">
                <a:latin typeface="方正隶变简体" pitchFamily="65" charset="-122"/>
                <a:ea typeface="方正隶变简体" pitchFamily="65" charset="-122"/>
              </a:rPr>
              <a:t>"</a:t>
            </a:r>
            <a:r>
              <a:rPr lang="zh-CN" altLang="en-US" sz="2400" dirty="0" smtClean="0">
                <a:latin typeface="方正隶变简体" pitchFamily="65" charset="-122"/>
                <a:ea typeface="方正隶变简体" pitchFamily="65" charset="-122"/>
              </a:rPr>
              <a:t>画中的村庄</a:t>
            </a:r>
            <a:r>
              <a:rPr lang="en-US" altLang="zh-CN" sz="2400" dirty="0" smtClean="0">
                <a:latin typeface="方正隶变简体" pitchFamily="65" charset="-122"/>
                <a:ea typeface="方正隶变简体" pitchFamily="65" charset="-122"/>
              </a:rPr>
              <a:t>"</a:t>
            </a:r>
            <a:r>
              <a:rPr lang="zh-CN" altLang="en-US" sz="2400" dirty="0" smtClean="0">
                <a:latin typeface="方正隶变简体" pitchFamily="65" charset="-122"/>
                <a:ea typeface="方正隶变简体" pitchFamily="65" charset="-122"/>
              </a:rPr>
              <a:t>，是</a:t>
            </a:r>
            <a:r>
              <a:rPr lang="zh-CN" altLang="en-US" sz="2400" dirty="0" smtClean="0">
                <a:latin typeface="方正隶变简体" pitchFamily="65" charset="-122"/>
                <a:ea typeface="方正隶变简体" pitchFamily="65" charset="-122"/>
                <a:hlinkClick r:id="rId5"/>
              </a:rPr>
              <a:t>世界文化遗产</a:t>
            </a:r>
            <a:r>
              <a:rPr lang="zh-CN" altLang="en-US" sz="2400" dirty="0" smtClean="0">
                <a:latin typeface="方正隶变简体" pitchFamily="65" charset="-122"/>
                <a:ea typeface="方正隶变简体" pitchFamily="65" charset="-122"/>
              </a:rPr>
              <a:t>、国家</a:t>
            </a:r>
            <a:r>
              <a:rPr lang="en-US" altLang="zh-CN" sz="2400" dirty="0" smtClean="0">
                <a:latin typeface="方正隶变简体" pitchFamily="65" charset="-122"/>
                <a:ea typeface="方正隶变简体" pitchFamily="65" charset="-122"/>
              </a:rPr>
              <a:t>5A</a:t>
            </a:r>
            <a:r>
              <a:rPr lang="zh-CN" altLang="en-US" sz="2400" dirty="0" smtClean="0">
                <a:latin typeface="方正隶变简体" pitchFamily="65" charset="-122"/>
                <a:ea typeface="方正隶变简体" pitchFamily="65" charset="-122"/>
              </a:rPr>
              <a:t>级景区。</a:t>
            </a:r>
            <a:endParaRPr lang="zh-CN" altLang="en-US" sz="2400" dirty="0">
              <a:latin typeface="方正隶变简体" pitchFamily="65" charset="-122"/>
              <a:ea typeface="方正隶变简体" pitchFamily="65" charset="-122"/>
            </a:endParaRPr>
          </a:p>
        </p:txBody>
      </p:sp>
      <p:pic>
        <p:nvPicPr>
          <p:cNvPr id="2" name="音频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100392" y="594928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8294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e.hiphotos.baidu.com/baike/c0%3Dbaike92%2C5%2C5%2C92%2C30/sign=a5660ee4a644ad343ab28fd5b1cb6791/a5c27d1ed21b0ef42f903457dac451da81cb3eba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820"/>
            <a:ext cx="6084168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323528" y="4005064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 smtClean="0">
                <a:latin typeface="方正隶变简体" pitchFamily="65" charset="-122"/>
                <a:ea typeface="方正隶变简体" pitchFamily="65" charset="-122"/>
              </a:rPr>
              <a:t>宏村著名景点有：南湖风光、</a:t>
            </a:r>
            <a:r>
              <a:rPr lang="zh-CN" altLang="en-US" dirty="0" smtClean="0">
                <a:latin typeface="方正隶变简体" pitchFamily="65" charset="-122"/>
                <a:ea typeface="方正隶变简体" pitchFamily="65" charset="-122"/>
                <a:hlinkClick r:id="rId6"/>
              </a:rPr>
              <a:t>南湖书院</a:t>
            </a:r>
            <a:r>
              <a:rPr lang="zh-CN" altLang="en-US" dirty="0" smtClean="0">
                <a:latin typeface="方正隶变简体" pitchFamily="65" charset="-122"/>
                <a:ea typeface="方正隶变简体" pitchFamily="65" charset="-122"/>
              </a:rPr>
              <a:t>、月沼</a:t>
            </a:r>
            <a:r>
              <a:rPr lang="zh-CN" altLang="en-US" dirty="0" smtClean="0">
                <a:latin typeface="方正隶变简体" pitchFamily="65" charset="-122"/>
                <a:ea typeface="方正隶变简体" pitchFamily="65" charset="-122"/>
                <a:hlinkClick r:id="rId7"/>
              </a:rPr>
              <a:t>春晓</a:t>
            </a:r>
            <a:r>
              <a:rPr lang="zh-CN" altLang="en-US" dirty="0" smtClean="0">
                <a:latin typeface="方正隶变简体" pitchFamily="65" charset="-122"/>
                <a:ea typeface="方正隶变简体" pitchFamily="65" charset="-122"/>
              </a:rPr>
              <a:t>、</a:t>
            </a:r>
            <a:r>
              <a:rPr lang="zh-CN" altLang="en-US" dirty="0" smtClean="0">
                <a:latin typeface="方正隶变简体" pitchFamily="65" charset="-122"/>
                <a:ea typeface="方正隶变简体" pitchFamily="65" charset="-122"/>
                <a:hlinkClick r:id="rId8"/>
              </a:rPr>
              <a:t>双溪</a:t>
            </a:r>
            <a:r>
              <a:rPr lang="zh-CN" altLang="en-US" dirty="0" smtClean="0">
                <a:latin typeface="方正隶变简体" pitchFamily="65" charset="-122"/>
                <a:ea typeface="方正隶变简体" pitchFamily="65" charset="-122"/>
              </a:rPr>
              <a:t>映碧、亭前大树、雷岗夕照、</a:t>
            </a:r>
            <a:r>
              <a:rPr lang="zh-CN" altLang="en-US" dirty="0" smtClean="0">
                <a:latin typeface="方正隶变简体" pitchFamily="65" charset="-122"/>
                <a:ea typeface="方正隶变简体" pitchFamily="65" charset="-122"/>
                <a:hlinkClick r:id="rId9"/>
              </a:rPr>
              <a:t>树人堂</a:t>
            </a:r>
            <a:r>
              <a:rPr lang="zh-CN" altLang="en-US" dirty="0" smtClean="0">
                <a:latin typeface="方正隶变简体" pitchFamily="65" charset="-122"/>
                <a:ea typeface="方正隶变简体" pitchFamily="65" charset="-122"/>
              </a:rPr>
              <a:t>、明代</a:t>
            </a:r>
            <a:r>
              <a:rPr lang="zh-CN" altLang="en-US" dirty="0" smtClean="0">
                <a:latin typeface="方正隶变简体" pitchFamily="65" charset="-122"/>
                <a:ea typeface="方正隶变简体" pitchFamily="65" charset="-122"/>
                <a:hlinkClick r:id="rId10"/>
              </a:rPr>
              <a:t>祠堂</a:t>
            </a:r>
            <a:r>
              <a:rPr lang="zh-CN" altLang="en-US" dirty="0" smtClean="0">
                <a:latin typeface="方正隶变简体" pitchFamily="65" charset="-122"/>
                <a:ea typeface="方正隶变简体" pitchFamily="65" charset="-122"/>
              </a:rPr>
              <a:t>等。村周有闻名遐迩的雉山木雕楼、奇墅湖、</a:t>
            </a:r>
            <a:r>
              <a:rPr lang="zh-CN" altLang="en-US" dirty="0" smtClean="0">
                <a:latin typeface="方正隶变简体" pitchFamily="65" charset="-122"/>
                <a:ea typeface="方正隶变简体" pitchFamily="65" charset="-122"/>
                <a:hlinkClick r:id="rId11"/>
              </a:rPr>
              <a:t>塔川秋色</a:t>
            </a:r>
            <a:r>
              <a:rPr lang="zh-CN" altLang="en-US" dirty="0" smtClean="0">
                <a:latin typeface="方正隶变简体" pitchFamily="65" charset="-122"/>
                <a:ea typeface="方正隶变简体" pitchFamily="65" charset="-122"/>
              </a:rPr>
              <a:t>、木坑竹海、万村明祠“爱敬堂”等景观。</a:t>
            </a:r>
            <a:endParaRPr lang="zh-CN" altLang="en-US" dirty="0">
              <a:latin typeface="方正隶变简体" pitchFamily="65" charset="-122"/>
              <a:ea typeface="方正隶变简体" pitchFamily="65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228184" y="826923"/>
            <a:ext cx="2771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zh-CN" altLang="en-US" dirty="0">
                <a:solidFill>
                  <a:prstClr val="black"/>
                </a:solidFill>
                <a:latin typeface="方正隶变简体" pitchFamily="65" charset="-122"/>
                <a:ea typeface="方正隶变简体" pitchFamily="65" charset="-122"/>
              </a:rPr>
              <a:t>宏</a:t>
            </a:r>
            <a:r>
              <a:rPr lang="zh-CN" altLang="en-US" dirty="0" smtClean="0">
                <a:solidFill>
                  <a:prstClr val="black"/>
                </a:solidFill>
                <a:latin typeface="方正隶变简体" pitchFamily="65" charset="-122"/>
                <a:ea typeface="方正隶变简体" pitchFamily="65" charset="-122"/>
              </a:rPr>
              <a:t>村</a:t>
            </a:r>
            <a:r>
              <a:rPr lang="zh-CN" altLang="en-US" dirty="0">
                <a:solidFill>
                  <a:prstClr val="black"/>
                </a:solidFill>
                <a:latin typeface="方正隶变简体" pitchFamily="65" charset="-122"/>
                <a:ea typeface="方正隶变简体" pitchFamily="65" charset="-122"/>
              </a:rPr>
              <a:t>现完好保存明清民居</a:t>
            </a:r>
            <a:r>
              <a:rPr lang="en-US" altLang="zh-CN" dirty="0">
                <a:solidFill>
                  <a:prstClr val="black"/>
                </a:solidFill>
                <a:latin typeface="方正隶变简体" pitchFamily="65" charset="-122"/>
                <a:ea typeface="方正隶变简体" pitchFamily="65" charset="-122"/>
              </a:rPr>
              <a:t>140</a:t>
            </a:r>
            <a:r>
              <a:rPr lang="zh-CN" altLang="en-US" dirty="0">
                <a:solidFill>
                  <a:prstClr val="black"/>
                </a:solidFill>
                <a:latin typeface="方正隶变简体" pitchFamily="65" charset="-122"/>
                <a:ea typeface="方正隶变简体" pitchFamily="65" charset="-122"/>
              </a:rPr>
              <a:t>余幢，</a:t>
            </a:r>
            <a:r>
              <a:rPr lang="zh-CN" altLang="en-US" dirty="0">
                <a:solidFill>
                  <a:prstClr val="black"/>
                </a:solidFill>
                <a:latin typeface="方正隶变简体" pitchFamily="65" charset="-122"/>
                <a:ea typeface="方正隶变简体" pitchFamily="65" charset="-122"/>
                <a:hlinkClick r:id="rId12"/>
              </a:rPr>
              <a:t>承志堂</a:t>
            </a:r>
            <a:r>
              <a:rPr lang="zh-CN" altLang="en-US" dirty="0">
                <a:solidFill>
                  <a:prstClr val="black"/>
                </a:solidFill>
                <a:latin typeface="方正隶变简体" pitchFamily="65" charset="-122"/>
                <a:ea typeface="方正隶变简体" pitchFamily="65" charset="-122"/>
              </a:rPr>
              <a:t>“三雕”精湛，富丽堂皇，被誉 为“民间故宫”</a:t>
            </a:r>
            <a:r>
              <a:rPr lang="zh-CN" altLang="en-US" dirty="0">
                <a:solidFill>
                  <a:prstClr val="black"/>
                </a:solidFill>
              </a:rPr>
              <a:t>。</a:t>
            </a:r>
            <a:endParaRPr lang="zh-CN" altLang="en-US" dirty="0"/>
          </a:p>
        </p:txBody>
      </p:sp>
      <p:pic>
        <p:nvPicPr>
          <p:cNvPr id="1028" name="Picture 4" descr="http://b.hiphotos.baidu.com/baike/c0%3Dbaike180%2C5%2C5%2C180%2C60/sign=43ce3df6d2ca7bcb6976cf7ddf600006/b3119313b07eca8054f83dd2942397dda1448301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3717032"/>
            <a:ext cx="2944838" cy="2520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音频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5148064" y="602128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036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7504" y="692696"/>
            <a:ext cx="352839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zh-CN" altLang="en-US" dirty="0" smtClean="0">
                <a:latin typeface="方正隶变简体" pitchFamily="65" charset="-122"/>
                <a:ea typeface="方正隶变简体" pitchFamily="65" charset="-122"/>
              </a:rPr>
              <a:t>黟县宏村不仅风景优美、文化底蕴深厚，更因黟县境内连绵的群峰与黄山连为一体，在历史上曾阻碍了古黟与外部世界的交往，也造就了宏村“世外桃源”般的生态环境，因此，宏村出产的土特产非常丰富，如古徽州刺绣、</a:t>
            </a:r>
            <a:r>
              <a:rPr lang="zh-CN" altLang="en-US" dirty="0" smtClean="0">
                <a:latin typeface="方正隶变简体" pitchFamily="65" charset="-122"/>
                <a:ea typeface="方正隶变简体" pitchFamily="65" charset="-122"/>
                <a:hlinkClick r:id="rId4"/>
              </a:rPr>
              <a:t>祁门红茶</a:t>
            </a:r>
            <a:r>
              <a:rPr lang="zh-CN" altLang="en-US" dirty="0" smtClean="0">
                <a:latin typeface="方正隶变简体" pitchFamily="65" charset="-122"/>
                <a:ea typeface="方正隶变简体" pitchFamily="65" charset="-122"/>
              </a:rPr>
              <a:t>、黟县香菇等，此外还有著名的</a:t>
            </a:r>
            <a:r>
              <a:rPr lang="zh-CN" altLang="en-US" dirty="0" smtClean="0">
                <a:latin typeface="方正隶变简体" pitchFamily="65" charset="-122"/>
                <a:ea typeface="方正隶变简体" pitchFamily="65" charset="-122"/>
                <a:hlinkClick r:id="rId5"/>
              </a:rPr>
              <a:t>泗溪三宝</a:t>
            </a:r>
            <a:r>
              <a:rPr lang="zh-CN" altLang="en-US" dirty="0" smtClean="0">
                <a:latin typeface="方正隶变简体" pitchFamily="65" charset="-122"/>
                <a:ea typeface="方正隶变简体" pitchFamily="65" charset="-122"/>
              </a:rPr>
              <a:t>。</a:t>
            </a:r>
            <a:endParaRPr lang="zh-CN" altLang="en-US" dirty="0">
              <a:latin typeface="方正隶变简体" pitchFamily="65" charset="-122"/>
              <a:ea typeface="方正隶变简体" pitchFamily="65" charset="-122"/>
            </a:endParaRPr>
          </a:p>
        </p:txBody>
      </p:sp>
      <p:pic>
        <p:nvPicPr>
          <p:cNvPr id="2050" name="Picture 2" descr="http://b.hiphotos.baidu.com/baike/c0%3Dbaike80%2C5%2C5%2C80%2C26/sign=e91249300cf3d7ca18fb37249376d56c/cdbf6c81800a19d8cd0e8a0b33fa828ba61e46aa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764704"/>
            <a:ext cx="5162550" cy="4029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b.hiphotos.baidu.com/baike/c0%3Dbaike92%2C5%2C5%2C92%2C30/sign=c838158673094b36cf9f13bfc2a517bc/80cb39dbb6fd52662983d74dae18972bd407363b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731" y="3429000"/>
            <a:ext cx="3283159" cy="3107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音频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117160" y="588917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1404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暗香扑面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2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Fan</Template>
  <TotalTime>233</TotalTime>
  <Words>203</Words>
  <Application>Microsoft Office PowerPoint</Application>
  <PresentationFormat>全屏显示(4:3)</PresentationFormat>
  <Paragraphs>10</Paragraphs>
  <Slides>4</Slides>
  <Notes>1</Notes>
  <HiddenSlides>0</HiddenSlides>
  <MMClips>4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暗香扑面</vt:lpstr>
      <vt:lpstr>PowerPoint 演示文稿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Administrator</cp:lastModifiedBy>
  <cp:revision>14</cp:revision>
  <dcterms:created xsi:type="dcterms:W3CDTF">2016-03-30T07:14:25Z</dcterms:created>
  <dcterms:modified xsi:type="dcterms:W3CDTF">2016-04-13T04:57:20Z</dcterms:modified>
</cp:coreProperties>
</file>